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ls" ContentType="application/vnd.ms-exce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diagrams/layout1.xml" ContentType="application/vnd.openxmlformats-officedocument.drawingml.diagramLayout+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Default Extension="emf" ContentType="image/x-emf"/>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diagrams/data1.xml" ContentType="application/vnd.openxmlformats-officedocument.drawingml.diagramData+xml"/>
  <Override PartName="/ppt/charts/chart2.xml" ContentType="application/vnd.openxmlformats-officedocument.drawingml.chart+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sldIdLst>
    <p:sldId id="259" r:id="rId2"/>
    <p:sldId id="256" r:id="rId3"/>
    <p:sldId id="261" r:id="rId4"/>
    <p:sldId id="260" r:id="rId5"/>
    <p:sldId id="262" r:id="rId6"/>
    <p:sldId id="258" r:id="rId7"/>
    <p:sldId id="257" r:id="rId8"/>
    <p:sldId id="264" r:id="rId9"/>
    <p:sldId id="263" r:id="rId10"/>
    <p:sldId id="293" r:id="rId11"/>
    <p:sldId id="294" r:id="rId12"/>
    <p:sldId id="265" r:id="rId13"/>
    <p:sldId id="266" r:id="rId14"/>
    <p:sldId id="268" r:id="rId15"/>
    <p:sldId id="269" r:id="rId16"/>
    <p:sldId id="270" r:id="rId17"/>
    <p:sldId id="271" r:id="rId18"/>
    <p:sldId id="291" r:id="rId19"/>
    <p:sldId id="272" r:id="rId20"/>
    <p:sldId id="295" r:id="rId21"/>
    <p:sldId id="274" r:id="rId22"/>
    <p:sldId id="275" r:id="rId23"/>
    <p:sldId id="276" r:id="rId24"/>
    <p:sldId id="277" r:id="rId25"/>
    <p:sldId id="278" r:id="rId26"/>
    <p:sldId id="279" r:id="rId27"/>
    <p:sldId id="280" r:id="rId28"/>
    <p:sldId id="281" r:id="rId29"/>
    <p:sldId id="282" r:id="rId30"/>
    <p:sldId id="292" r:id="rId31"/>
    <p:sldId id="283" r:id="rId32"/>
    <p:sldId id="284" r:id="rId33"/>
    <p:sldId id="285" r:id="rId34"/>
    <p:sldId id="286" r:id="rId35"/>
    <p:sldId id="287" r:id="rId36"/>
    <p:sldId id="288" r:id="rId37"/>
    <p:sldId id="289" r:id="rId38"/>
    <p:sldId id="290" r:id="rId39"/>
  </p:sldIdLst>
  <p:sldSz cx="6858000" cy="9144000" type="screen4x3"/>
  <p:notesSz cx="6794500" cy="99314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09958"/>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00" d="100"/>
          <a:sy n="100" d="100"/>
        </p:scale>
        <p:origin x="-1699" y="-62"/>
      </p:cViewPr>
      <p:guideLst>
        <p:guide orient="horz" pos="2880"/>
        <p:guide pos="216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oleObject" Target="&#1050;&#1085;&#1080;&#1075;&#1072;1"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1050;&#1085;&#1080;&#1075;&#1072;1"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ru-RU"/>
  <c:chart>
    <c:plotArea>
      <c:layout/>
      <c:barChart>
        <c:barDir val="bar"/>
        <c:grouping val="clustered"/>
        <c:ser>
          <c:idx val="0"/>
          <c:order val="0"/>
          <c:dPt>
            <c:idx val="13"/>
            <c:spPr>
              <a:solidFill>
                <a:schemeClr val="accent1"/>
              </a:solidFill>
            </c:spPr>
          </c:dPt>
          <c:dLbls>
            <c:spPr>
              <a:noFill/>
              <a:ln>
                <a:noFill/>
              </a:ln>
              <a:effectLst/>
            </c:spPr>
            <c:txPr>
              <a:bodyPr/>
              <a:lstStyle/>
              <a:p>
                <a:pPr>
                  <a:defRPr>
                    <a:latin typeface="Arial" pitchFamily="34" charset="0"/>
                    <a:cs typeface="Arial" pitchFamily="34" charset="0"/>
                  </a:defRPr>
                </a:pPr>
                <a:endParaRPr lang="ru-RU"/>
              </a:p>
            </c:txPr>
            <c:showVal val="1"/>
            <c:extLst>
              <c:ext xmlns:c15="http://schemas.microsoft.com/office/drawing/2012/chart" uri="{CE6537A1-D6FC-4f65-9D91-7224C49458BB}">
                <c15:showLeaderLines val="0"/>
              </c:ext>
            </c:extLst>
          </c:dLbls>
          <c:cat>
            <c:strRef>
              <c:f>Лист1!$A$1:$A$14</c:f>
              <c:strCache>
                <c:ptCount val="14"/>
                <c:pt idx="0">
                  <c:v>Национальная оборона</c:v>
                </c:pt>
                <c:pt idx="1">
                  <c:v>Средства массовой информации</c:v>
                </c:pt>
                <c:pt idx="2">
                  <c:v>Охрана окружающей среды</c:v>
                </c:pt>
                <c:pt idx="3">
                  <c:v>Национальная безопасность и правоохранительные органы</c:v>
                </c:pt>
                <c:pt idx="4">
                  <c:v>Обсуживание гос.долга</c:v>
                </c:pt>
                <c:pt idx="5">
                  <c:v>Культура, кинематография</c:v>
                </c:pt>
                <c:pt idx="6">
                  <c:v>Физическая культура и спорт</c:v>
                </c:pt>
                <c:pt idx="7">
                  <c:v>Жилищно-коммунальное хозяйство</c:v>
                </c:pt>
                <c:pt idx="8">
                  <c:v>Общегосударственные вопросы</c:v>
                </c:pt>
                <c:pt idx="9">
                  <c:v>Межбюджетные трансферты
 муниципальным образованиям</c:v>
                </c:pt>
                <c:pt idx="10">
                  <c:v>Здравоохранение</c:v>
                </c:pt>
                <c:pt idx="11">
                  <c:v>Национальная экономика</c:v>
                </c:pt>
                <c:pt idx="12">
                  <c:v>Образование</c:v>
                </c:pt>
                <c:pt idx="13">
                  <c:v>Социальная политика</c:v>
                </c:pt>
              </c:strCache>
            </c:strRef>
          </c:cat>
          <c:val>
            <c:numRef>
              <c:f>Лист1!$B$1:$B$14</c:f>
              <c:numCache>
                <c:formatCode>General</c:formatCode>
                <c:ptCount val="14"/>
                <c:pt idx="0">
                  <c:v>21.1</c:v>
                </c:pt>
                <c:pt idx="1">
                  <c:v>247.7</c:v>
                </c:pt>
                <c:pt idx="2">
                  <c:v>542.6</c:v>
                </c:pt>
                <c:pt idx="3">
                  <c:v>833.2</c:v>
                </c:pt>
                <c:pt idx="4">
                  <c:v>987.9</c:v>
                </c:pt>
                <c:pt idx="5">
                  <c:v>2095.6999999999998</c:v>
                </c:pt>
                <c:pt idx="6">
                  <c:v>2546.5</c:v>
                </c:pt>
                <c:pt idx="7">
                  <c:v>2910.2</c:v>
                </c:pt>
                <c:pt idx="8">
                  <c:v>3456</c:v>
                </c:pt>
                <c:pt idx="9">
                  <c:v>3717.2</c:v>
                </c:pt>
                <c:pt idx="10">
                  <c:v>11320.2</c:v>
                </c:pt>
                <c:pt idx="11">
                  <c:v>14736.3</c:v>
                </c:pt>
                <c:pt idx="12">
                  <c:v>15765.3</c:v>
                </c:pt>
                <c:pt idx="13">
                  <c:v>22341.599999999911</c:v>
                </c:pt>
              </c:numCache>
            </c:numRef>
          </c:val>
        </c:ser>
        <c:axId val="81093376"/>
        <c:axId val="81094912"/>
      </c:barChart>
      <c:catAx>
        <c:axId val="81093376"/>
        <c:scaling>
          <c:orientation val="minMax"/>
        </c:scaling>
        <c:axPos val="l"/>
        <c:numFmt formatCode="General" sourceLinked="0"/>
        <c:tickLblPos val="nextTo"/>
        <c:txPr>
          <a:bodyPr/>
          <a:lstStyle/>
          <a:p>
            <a:pPr>
              <a:defRPr>
                <a:latin typeface="Arial" pitchFamily="34" charset="0"/>
                <a:cs typeface="Arial" pitchFamily="34" charset="0"/>
              </a:defRPr>
            </a:pPr>
            <a:endParaRPr lang="ru-RU"/>
          </a:p>
        </c:txPr>
        <c:crossAx val="81094912"/>
        <c:crosses val="autoZero"/>
        <c:auto val="1"/>
        <c:lblAlgn val="ctr"/>
        <c:lblOffset val="100"/>
      </c:catAx>
      <c:valAx>
        <c:axId val="81094912"/>
        <c:scaling>
          <c:orientation val="minMax"/>
        </c:scaling>
        <c:axPos val="b"/>
        <c:majorGridlines/>
        <c:numFmt formatCode="General" sourceLinked="1"/>
        <c:tickLblPos val="nextTo"/>
        <c:txPr>
          <a:bodyPr/>
          <a:lstStyle/>
          <a:p>
            <a:pPr>
              <a:defRPr>
                <a:latin typeface="Arial" pitchFamily="34" charset="0"/>
                <a:cs typeface="Arial" pitchFamily="34" charset="0"/>
              </a:defRPr>
            </a:pPr>
            <a:endParaRPr lang="ru-RU"/>
          </a:p>
        </c:txPr>
        <c:crossAx val="81093376"/>
        <c:crosses val="autoZero"/>
        <c:crossBetween val="between"/>
      </c:valAx>
    </c:plotArea>
    <c:plotVisOnly val="1"/>
    <c:dispBlanksAs val="gap"/>
  </c:chart>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ru-RU"/>
  <c:style val="27"/>
  <c:chart>
    <c:autoTitleDeleted val="1"/>
    <c:plotArea>
      <c:layout/>
      <c:doughnutChart>
        <c:varyColors val="1"/>
        <c:ser>
          <c:idx val="0"/>
          <c:order val="0"/>
          <c:dLbls>
            <c:spPr>
              <a:noFill/>
              <a:ln>
                <a:noFill/>
              </a:ln>
              <a:effectLst/>
            </c:spPr>
            <c:txPr>
              <a:bodyPr/>
              <a:lstStyle/>
              <a:p>
                <a:pPr>
                  <a:defRPr sz="1800" b="1" i="0" baseline="0">
                    <a:solidFill>
                      <a:schemeClr val="bg1"/>
                    </a:solidFill>
                  </a:defRPr>
                </a:pPr>
                <a:endParaRPr lang="ru-RU"/>
              </a:p>
            </c:txPr>
            <c:showPercent val="1"/>
            <c:showLeaderLines val="1"/>
            <c:extLst>
              <c:ext xmlns:c15="http://schemas.microsoft.com/office/drawing/2012/chart" uri="{CE6537A1-D6FC-4f65-9D91-7224C49458BB}"/>
            </c:extLst>
          </c:dLbls>
          <c:cat>
            <c:strRef>
              <c:f>Лист1!$A$23:$A$25</c:f>
              <c:strCache>
                <c:ptCount val="3"/>
                <c:pt idx="0">
                  <c:v>Социальный блок</c:v>
                </c:pt>
                <c:pt idx="1">
                  <c:v>Национальная экономика</c:v>
                </c:pt>
                <c:pt idx="2">
                  <c:v>Прочие расходы</c:v>
                </c:pt>
              </c:strCache>
            </c:strRef>
          </c:cat>
          <c:val>
            <c:numRef>
              <c:f>Лист1!$B$23:$B$25</c:f>
              <c:numCache>
                <c:formatCode>General</c:formatCode>
                <c:ptCount val="3"/>
                <c:pt idx="0">
                  <c:v>54069.3</c:v>
                </c:pt>
                <c:pt idx="1">
                  <c:v>14736.3</c:v>
                </c:pt>
                <c:pt idx="2">
                  <c:v>12715.900000000001</c:v>
                </c:pt>
              </c:numCache>
            </c:numRef>
          </c:val>
        </c:ser>
        <c:dLbls>
          <c:showPercent val="1"/>
        </c:dLbls>
        <c:firstSliceAng val="0"/>
        <c:holeSize val="50"/>
      </c:doughnutChart>
    </c:plotArea>
    <c:legend>
      <c:legendPos val="r"/>
      <c:legendEntry>
        <c:idx val="0"/>
        <c:txPr>
          <a:bodyPr/>
          <a:lstStyle/>
          <a:p>
            <a:pPr>
              <a:defRPr sz="1800">
                <a:latin typeface="Arial" pitchFamily="34" charset="0"/>
                <a:cs typeface="Arial" pitchFamily="34" charset="0"/>
              </a:defRPr>
            </a:pPr>
            <a:endParaRPr lang="ru-RU"/>
          </a:p>
        </c:txPr>
      </c:legendEntry>
      <c:legendEntry>
        <c:idx val="1"/>
        <c:txPr>
          <a:bodyPr/>
          <a:lstStyle/>
          <a:p>
            <a:pPr>
              <a:defRPr sz="1800">
                <a:latin typeface="Arial" pitchFamily="34" charset="0"/>
                <a:cs typeface="Arial" pitchFamily="34" charset="0"/>
              </a:defRPr>
            </a:pPr>
            <a:endParaRPr lang="ru-RU"/>
          </a:p>
        </c:txPr>
      </c:legendEntry>
      <c:legendEntry>
        <c:idx val="2"/>
        <c:txPr>
          <a:bodyPr/>
          <a:lstStyle/>
          <a:p>
            <a:pPr>
              <a:defRPr sz="1800">
                <a:latin typeface="Arial" pitchFamily="34" charset="0"/>
                <a:cs typeface="Arial" pitchFamily="34" charset="0"/>
              </a:defRPr>
            </a:pPr>
            <a:endParaRPr lang="ru-RU"/>
          </a:p>
        </c:txPr>
      </c:legendEntry>
      <c:layout>
        <c:manualLayout>
          <c:xMode val="edge"/>
          <c:yMode val="edge"/>
          <c:x val="0.50938850709709449"/>
          <c:y val="0.28814231554389041"/>
          <c:w val="0.47394469397580441"/>
          <c:h val="0.49304389034704227"/>
        </c:manualLayout>
      </c:layout>
    </c:legend>
    <c:plotVisOnly val="1"/>
    <c:dispBlanksAs val="zero"/>
  </c:chart>
  <c:externalData r:id="rId1"/>
</c:chartSpace>
</file>

<file path=ppt/diagrams/colors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87965F9-657F-4F67-8006-0BD6B417D29C}" type="doc">
      <dgm:prSet loTypeId="urn:microsoft.com/office/officeart/2005/8/layout/process4" loCatId="list" qsTypeId="urn:microsoft.com/office/officeart/2005/8/quickstyle/simple5" qsCatId="simple" csTypeId="urn:microsoft.com/office/officeart/2005/8/colors/colorful1#1" csCatId="colorful" phldr="1"/>
      <dgm:spPr/>
      <dgm:t>
        <a:bodyPr/>
        <a:lstStyle/>
        <a:p>
          <a:endParaRPr lang="ru-RU"/>
        </a:p>
      </dgm:t>
    </dgm:pt>
    <dgm:pt modelId="{BA020B38-4DE8-4B76-8081-DA2168AFE213}">
      <dgm:prSet phldrT="[Текст]" custT="1"/>
      <dgm:spPr/>
      <dgm:t>
        <a:bodyPr/>
        <a:lstStyle/>
        <a:p>
          <a:r>
            <a:rPr lang="ru-RU" sz="2000" b="1" dirty="0" smtClean="0"/>
            <a:t>Составление проекта бюджета</a:t>
          </a:r>
          <a:endParaRPr lang="ru-RU" sz="2000" b="1" dirty="0"/>
        </a:p>
      </dgm:t>
    </dgm:pt>
    <dgm:pt modelId="{633CDD7B-7C85-45BA-A3BF-FF735B240168}" type="parTrans" cxnId="{424C22E4-AE6E-426D-86AD-9E923BF459EA}">
      <dgm:prSet/>
      <dgm:spPr/>
      <dgm:t>
        <a:bodyPr/>
        <a:lstStyle/>
        <a:p>
          <a:endParaRPr lang="ru-RU"/>
        </a:p>
      </dgm:t>
    </dgm:pt>
    <dgm:pt modelId="{49F5A1B8-3995-4E8B-9E37-D433D284129E}" type="sibTrans" cxnId="{424C22E4-AE6E-426D-86AD-9E923BF459EA}">
      <dgm:prSet/>
      <dgm:spPr/>
      <dgm:t>
        <a:bodyPr/>
        <a:lstStyle/>
        <a:p>
          <a:endParaRPr lang="ru-RU"/>
        </a:p>
      </dgm:t>
    </dgm:pt>
    <dgm:pt modelId="{894E4DA9-9B17-4EAA-9ACD-CD8E505B0D46}">
      <dgm:prSet phldrT="[Текст]" custT="1"/>
      <dgm:spPr/>
      <dgm:t>
        <a:bodyPr/>
        <a:lstStyle/>
        <a:p>
          <a:pPr algn="ctr">
            <a:spcAft>
              <a:spcPts val="0"/>
            </a:spcAft>
          </a:pPr>
          <a:r>
            <a:rPr lang="ru-RU" sz="1000" dirty="0" smtClean="0"/>
            <a:t>Подготовка материалов для составления проекта бюджета</a:t>
          </a:r>
        </a:p>
        <a:p>
          <a:pPr algn="l">
            <a:spcAft>
              <a:spcPts val="0"/>
            </a:spcAft>
          </a:pPr>
          <a:r>
            <a:rPr lang="ru-RU" sz="1000" dirty="0" smtClean="0"/>
            <a:t>- прогноз социально-экономического развития </a:t>
          </a:r>
        </a:p>
        <a:p>
          <a:pPr algn="l">
            <a:spcAft>
              <a:spcPts val="0"/>
            </a:spcAft>
          </a:pPr>
          <a:r>
            <a:rPr lang="ru-RU" sz="1000" dirty="0" smtClean="0"/>
            <a:t>- основные направления бюджетной и налоговой политики</a:t>
          </a:r>
          <a:endParaRPr lang="ru-RU" sz="1000" dirty="0"/>
        </a:p>
      </dgm:t>
    </dgm:pt>
    <dgm:pt modelId="{5F014C88-BDF8-4264-9EC8-B05191BFB696}" type="parTrans" cxnId="{0BA3F07C-AB8F-4DFC-BCD1-5057DB716987}">
      <dgm:prSet/>
      <dgm:spPr/>
      <dgm:t>
        <a:bodyPr/>
        <a:lstStyle/>
        <a:p>
          <a:endParaRPr lang="ru-RU"/>
        </a:p>
      </dgm:t>
    </dgm:pt>
    <dgm:pt modelId="{FCEB31D4-C3E9-47EE-A223-4C7C1C702E37}" type="sibTrans" cxnId="{0BA3F07C-AB8F-4DFC-BCD1-5057DB716987}">
      <dgm:prSet/>
      <dgm:spPr/>
      <dgm:t>
        <a:bodyPr/>
        <a:lstStyle/>
        <a:p>
          <a:endParaRPr lang="ru-RU"/>
        </a:p>
      </dgm:t>
    </dgm:pt>
    <dgm:pt modelId="{E9EA5AB3-0CE8-4D29-A55D-8A2AE69EDEE6}">
      <dgm:prSet phldrT="[Текст]" custT="1"/>
      <dgm:spPr/>
      <dgm:t>
        <a:bodyPr/>
        <a:lstStyle/>
        <a:p>
          <a:r>
            <a:rPr lang="ru-RU" sz="1000" dirty="0" smtClean="0"/>
            <a:t>Подготовка проекта закона Ульяновской области об областном бюджете</a:t>
          </a:r>
          <a:endParaRPr lang="ru-RU" sz="1000" dirty="0"/>
        </a:p>
      </dgm:t>
    </dgm:pt>
    <dgm:pt modelId="{2A0D166E-0A1E-4401-9B31-FA67993AA519}" type="parTrans" cxnId="{E3AE927F-5B72-4BC1-ADB7-8E223D2D0F10}">
      <dgm:prSet/>
      <dgm:spPr/>
      <dgm:t>
        <a:bodyPr/>
        <a:lstStyle/>
        <a:p>
          <a:endParaRPr lang="ru-RU"/>
        </a:p>
      </dgm:t>
    </dgm:pt>
    <dgm:pt modelId="{852D9933-EA54-4B3F-9E1D-201D2BBB2825}" type="sibTrans" cxnId="{E3AE927F-5B72-4BC1-ADB7-8E223D2D0F10}">
      <dgm:prSet/>
      <dgm:spPr/>
      <dgm:t>
        <a:bodyPr/>
        <a:lstStyle/>
        <a:p>
          <a:endParaRPr lang="ru-RU"/>
        </a:p>
      </dgm:t>
    </dgm:pt>
    <dgm:pt modelId="{5BA9B9F9-A463-4754-BB54-A14509A85AB7}">
      <dgm:prSet phldrT="[Текст]" custT="1"/>
      <dgm:spPr/>
      <dgm:t>
        <a:bodyPr/>
        <a:lstStyle/>
        <a:p>
          <a:r>
            <a:rPr lang="ru-RU" sz="1000" dirty="0" smtClean="0"/>
            <a:t>Рассмотрение проекта закона об областном бюджете в двух чтениях и его принятие Законодательным Собранием Ульяновской области</a:t>
          </a:r>
          <a:endParaRPr lang="ru-RU" sz="1000" dirty="0"/>
        </a:p>
      </dgm:t>
    </dgm:pt>
    <dgm:pt modelId="{DD4D1435-701A-4B8D-9BE7-5A708A1B3B6A}" type="parTrans" cxnId="{96FA4FAA-1C1C-4673-BCDC-E57FCFC9AFC4}">
      <dgm:prSet/>
      <dgm:spPr/>
      <dgm:t>
        <a:bodyPr/>
        <a:lstStyle/>
        <a:p>
          <a:endParaRPr lang="ru-RU"/>
        </a:p>
      </dgm:t>
    </dgm:pt>
    <dgm:pt modelId="{FD02CBF3-14B9-494F-B6B3-0F9947507AA6}" type="sibTrans" cxnId="{96FA4FAA-1C1C-4673-BCDC-E57FCFC9AFC4}">
      <dgm:prSet/>
      <dgm:spPr/>
      <dgm:t>
        <a:bodyPr/>
        <a:lstStyle/>
        <a:p>
          <a:endParaRPr lang="ru-RU"/>
        </a:p>
      </dgm:t>
    </dgm:pt>
    <dgm:pt modelId="{B2742849-F7B5-4469-A445-663B563FE7CC}">
      <dgm:prSet phldrT="[Текст]" custT="1"/>
      <dgm:spPr/>
      <dgm:t>
        <a:bodyPr/>
        <a:lstStyle/>
        <a:p>
          <a:r>
            <a:rPr lang="ru-RU" sz="1000" dirty="0" smtClean="0"/>
            <a:t>Подписание закона об областном бюджете Губернатором </a:t>
          </a:r>
          <a:br>
            <a:rPr lang="ru-RU" sz="1000" dirty="0" smtClean="0"/>
          </a:br>
          <a:r>
            <a:rPr lang="ru-RU" sz="1000" dirty="0" smtClean="0"/>
            <a:t> Ульяновской области</a:t>
          </a:r>
          <a:endParaRPr lang="ru-RU" sz="1000" dirty="0"/>
        </a:p>
      </dgm:t>
    </dgm:pt>
    <dgm:pt modelId="{601F13F1-8683-4612-A6F5-2BAA5CF66E2F}" type="parTrans" cxnId="{3770BAF7-D569-4E66-AA5A-A97564999F30}">
      <dgm:prSet/>
      <dgm:spPr/>
      <dgm:t>
        <a:bodyPr/>
        <a:lstStyle/>
        <a:p>
          <a:endParaRPr lang="ru-RU"/>
        </a:p>
      </dgm:t>
    </dgm:pt>
    <dgm:pt modelId="{F4966F85-6BAF-4996-9850-0999598A9582}" type="sibTrans" cxnId="{3770BAF7-D569-4E66-AA5A-A97564999F30}">
      <dgm:prSet/>
      <dgm:spPr/>
      <dgm:t>
        <a:bodyPr/>
        <a:lstStyle/>
        <a:p>
          <a:endParaRPr lang="ru-RU"/>
        </a:p>
      </dgm:t>
    </dgm:pt>
    <dgm:pt modelId="{9A85B781-8AE3-4A6A-A047-4C98D87345E9}">
      <dgm:prSet phldrT="[Текст]"/>
      <dgm:spPr/>
      <dgm:t>
        <a:bodyPr/>
        <a:lstStyle/>
        <a:p>
          <a:r>
            <a:rPr lang="ru-RU" b="1" dirty="0" smtClean="0"/>
            <a:t>Исполнение бюджета</a:t>
          </a:r>
          <a:endParaRPr lang="ru-RU" b="1" dirty="0"/>
        </a:p>
      </dgm:t>
    </dgm:pt>
    <dgm:pt modelId="{81EF98FF-BB58-4B45-8AA6-AE0EAEE717F9}" type="parTrans" cxnId="{B2585BB8-2BC4-4344-96CD-161C6719C70A}">
      <dgm:prSet/>
      <dgm:spPr/>
      <dgm:t>
        <a:bodyPr/>
        <a:lstStyle/>
        <a:p>
          <a:endParaRPr lang="ru-RU"/>
        </a:p>
      </dgm:t>
    </dgm:pt>
    <dgm:pt modelId="{271927FB-714D-477F-A7D3-347D6C18BE3B}" type="sibTrans" cxnId="{B2585BB8-2BC4-4344-96CD-161C6719C70A}">
      <dgm:prSet/>
      <dgm:spPr/>
      <dgm:t>
        <a:bodyPr/>
        <a:lstStyle/>
        <a:p>
          <a:endParaRPr lang="ru-RU"/>
        </a:p>
      </dgm:t>
    </dgm:pt>
    <dgm:pt modelId="{C3984AC3-C060-4ABB-B2AE-39E23CEE884D}">
      <dgm:prSet phldrT="[Текст]" custT="1"/>
      <dgm:spPr/>
      <dgm:t>
        <a:bodyPr/>
        <a:lstStyle/>
        <a:p>
          <a:r>
            <a:rPr lang="ru-RU" sz="1000" dirty="0" smtClean="0"/>
            <a:t>Подготовка сводной бюджетной росписи и кассового плана исполнения областного бюджета </a:t>
          </a:r>
          <a:endParaRPr lang="ru-RU" sz="1000" dirty="0"/>
        </a:p>
      </dgm:t>
    </dgm:pt>
    <dgm:pt modelId="{7370B839-E4A2-47D3-B157-169E31B5F939}" type="parTrans" cxnId="{25753850-43F4-4AE3-80A8-71CD7497A935}">
      <dgm:prSet/>
      <dgm:spPr/>
      <dgm:t>
        <a:bodyPr/>
        <a:lstStyle/>
        <a:p>
          <a:endParaRPr lang="ru-RU"/>
        </a:p>
      </dgm:t>
    </dgm:pt>
    <dgm:pt modelId="{6FB62F83-128A-4645-A4E9-2F9B6C53EDA5}" type="sibTrans" cxnId="{25753850-43F4-4AE3-80A8-71CD7497A935}">
      <dgm:prSet/>
      <dgm:spPr/>
      <dgm:t>
        <a:bodyPr/>
        <a:lstStyle/>
        <a:p>
          <a:endParaRPr lang="ru-RU"/>
        </a:p>
      </dgm:t>
    </dgm:pt>
    <dgm:pt modelId="{51994AA2-3414-4C0E-85A7-27CDB93FC435}">
      <dgm:prSet phldrT="[Текст]" custT="1"/>
      <dgm:spPr/>
      <dgm:t>
        <a:bodyPr/>
        <a:lstStyle/>
        <a:p>
          <a:pPr>
            <a:spcAft>
              <a:spcPts val="0"/>
            </a:spcAft>
          </a:pPr>
          <a:r>
            <a:rPr lang="ru-RU" sz="1000" dirty="0" smtClean="0"/>
            <a:t>-  исполнение бюджета по доходам</a:t>
          </a:r>
        </a:p>
        <a:p>
          <a:pPr>
            <a:spcAft>
              <a:spcPts val="0"/>
            </a:spcAft>
          </a:pPr>
          <a:r>
            <a:rPr lang="ru-RU" sz="1000" dirty="0" smtClean="0"/>
            <a:t>-  исполнение бюджета по расходам</a:t>
          </a:r>
        </a:p>
        <a:p>
          <a:pPr>
            <a:spcAft>
              <a:spcPts val="0"/>
            </a:spcAft>
          </a:pPr>
          <a:r>
            <a:rPr lang="ru-RU" sz="1000" dirty="0" smtClean="0"/>
            <a:t>-  исполнение бюджета по источникам  финансирования дефицита</a:t>
          </a:r>
          <a:endParaRPr lang="ru-RU" sz="1000" dirty="0"/>
        </a:p>
      </dgm:t>
    </dgm:pt>
    <dgm:pt modelId="{04CC7388-FE4B-4385-A270-E2D3D0232D6B}" type="parTrans" cxnId="{C04A3DC6-F436-4139-B526-9D899CC80CD9}">
      <dgm:prSet/>
      <dgm:spPr/>
      <dgm:t>
        <a:bodyPr/>
        <a:lstStyle/>
        <a:p>
          <a:endParaRPr lang="ru-RU"/>
        </a:p>
      </dgm:t>
    </dgm:pt>
    <dgm:pt modelId="{E819B73F-69DA-4421-B7DF-E10B0B72995B}" type="sibTrans" cxnId="{C04A3DC6-F436-4139-B526-9D899CC80CD9}">
      <dgm:prSet/>
      <dgm:spPr/>
      <dgm:t>
        <a:bodyPr/>
        <a:lstStyle/>
        <a:p>
          <a:endParaRPr lang="ru-RU"/>
        </a:p>
      </dgm:t>
    </dgm:pt>
    <dgm:pt modelId="{0DD9FF17-C908-4EBD-A9A3-28D84ACB0CC3}">
      <dgm:prSet custT="1"/>
      <dgm:spPr/>
      <dgm:t>
        <a:bodyPr/>
        <a:lstStyle/>
        <a:p>
          <a:r>
            <a:rPr lang="ru-RU" sz="1000" dirty="0" smtClean="0"/>
            <a:t>Согласование материалов для составления проекта бюджета</a:t>
          </a:r>
          <a:endParaRPr lang="ru-RU" sz="1000" dirty="0"/>
        </a:p>
      </dgm:t>
    </dgm:pt>
    <dgm:pt modelId="{97512BE1-4880-4084-8D64-AD34B224CE3D}" type="parTrans" cxnId="{6E4CCDDD-DF6E-4FCA-A04B-2CDE50D9004A}">
      <dgm:prSet/>
      <dgm:spPr/>
      <dgm:t>
        <a:bodyPr/>
        <a:lstStyle/>
        <a:p>
          <a:endParaRPr lang="ru-RU"/>
        </a:p>
      </dgm:t>
    </dgm:pt>
    <dgm:pt modelId="{68D0E342-6C6E-47D6-94B9-222C59DAF849}" type="sibTrans" cxnId="{6E4CCDDD-DF6E-4FCA-A04B-2CDE50D9004A}">
      <dgm:prSet/>
      <dgm:spPr/>
      <dgm:t>
        <a:bodyPr/>
        <a:lstStyle/>
        <a:p>
          <a:endParaRPr lang="ru-RU"/>
        </a:p>
      </dgm:t>
    </dgm:pt>
    <dgm:pt modelId="{732CE7CF-83F5-4580-A11C-D4489252D6BE}">
      <dgm:prSet custT="1"/>
      <dgm:spPr/>
      <dgm:t>
        <a:bodyPr/>
        <a:lstStyle/>
        <a:p>
          <a:r>
            <a:rPr lang="ru-RU" sz="2000" b="1" dirty="0" smtClean="0"/>
            <a:t>Подготовка, рассмотрение и утверждение отчёта об исполнении бюджета</a:t>
          </a:r>
          <a:endParaRPr lang="ru-RU" sz="2000" b="1" dirty="0"/>
        </a:p>
      </dgm:t>
    </dgm:pt>
    <dgm:pt modelId="{EF6E59B7-4636-4866-863E-720B365D972F}" type="parTrans" cxnId="{5795AF29-E79F-4C25-93D2-77B0B34C690D}">
      <dgm:prSet/>
      <dgm:spPr/>
      <dgm:t>
        <a:bodyPr/>
        <a:lstStyle/>
        <a:p>
          <a:endParaRPr lang="ru-RU"/>
        </a:p>
      </dgm:t>
    </dgm:pt>
    <dgm:pt modelId="{40380BAE-97DC-4A46-B84C-C23684B0874E}" type="sibTrans" cxnId="{5795AF29-E79F-4C25-93D2-77B0B34C690D}">
      <dgm:prSet/>
      <dgm:spPr/>
      <dgm:t>
        <a:bodyPr/>
        <a:lstStyle/>
        <a:p>
          <a:endParaRPr lang="ru-RU"/>
        </a:p>
      </dgm:t>
    </dgm:pt>
    <dgm:pt modelId="{A273A293-6F97-4C1F-B314-FE3E948E69EE}">
      <dgm:prSet custT="1"/>
      <dgm:spPr/>
      <dgm:t>
        <a:bodyPr/>
        <a:lstStyle/>
        <a:p>
          <a:r>
            <a:rPr lang="ru-RU" sz="900" dirty="0" smtClean="0"/>
            <a:t>Составление годового отчёта об исполнении областного бюджета и проекта закона об исполнении областного бюджета</a:t>
          </a:r>
          <a:endParaRPr lang="ru-RU" sz="900" dirty="0"/>
        </a:p>
      </dgm:t>
    </dgm:pt>
    <dgm:pt modelId="{83B9DDB7-69FF-4A88-9855-E73ED8DE39C0}" type="parTrans" cxnId="{E97BB22A-8DDE-451C-8DBF-6CB8EF822433}">
      <dgm:prSet/>
      <dgm:spPr/>
      <dgm:t>
        <a:bodyPr/>
        <a:lstStyle/>
        <a:p>
          <a:endParaRPr lang="ru-RU"/>
        </a:p>
      </dgm:t>
    </dgm:pt>
    <dgm:pt modelId="{72086D39-3905-4635-B676-A4BDBEC8628B}" type="sibTrans" cxnId="{E97BB22A-8DDE-451C-8DBF-6CB8EF822433}">
      <dgm:prSet/>
      <dgm:spPr/>
      <dgm:t>
        <a:bodyPr/>
        <a:lstStyle/>
        <a:p>
          <a:endParaRPr lang="ru-RU"/>
        </a:p>
      </dgm:t>
    </dgm:pt>
    <dgm:pt modelId="{F3A35A47-A6D6-414F-B03B-7B94F7496395}">
      <dgm:prSet custT="1"/>
      <dgm:spPr/>
      <dgm:t>
        <a:bodyPr/>
        <a:lstStyle/>
        <a:p>
          <a:r>
            <a:rPr lang="ru-RU" sz="900" dirty="0" smtClean="0"/>
            <a:t>Внешняя проверка годового отчета Счётной палатой Ульяновской области </a:t>
          </a:r>
          <a:endParaRPr lang="ru-RU" sz="900" dirty="0"/>
        </a:p>
      </dgm:t>
    </dgm:pt>
    <dgm:pt modelId="{F4FCCA74-B092-4242-8419-5462CC021C0A}" type="parTrans" cxnId="{80256173-402A-4AAC-BC18-420B13C69F1C}">
      <dgm:prSet/>
      <dgm:spPr/>
      <dgm:t>
        <a:bodyPr/>
        <a:lstStyle/>
        <a:p>
          <a:endParaRPr lang="ru-RU"/>
        </a:p>
      </dgm:t>
    </dgm:pt>
    <dgm:pt modelId="{09655D23-B147-4CE0-89DD-5E220FAFB43E}" type="sibTrans" cxnId="{80256173-402A-4AAC-BC18-420B13C69F1C}">
      <dgm:prSet/>
      <dgm:spPr/>
      <dgm:t>
        <a:bodyPr/>
        <a:lstStyle/>
        <a:p>
          <a:endParaRPr lang="ru-RU"/>
        </a:p>
      </dgm:t>
    </dgm:pt>
    <dgm:pt modelId="{319B5490-CCD3-4B52-9FE2-A1CE1779FAE2}">
      <dgm:prSet custT="1"/>
      <dgm:spPr/>
      <dgm:t>
        <a:bodyPr/>
        <a:lstStyle/>
        <a:p>
          <a:r>
            <a:rPr lang="ru-RU" sz="900" dirty="0" smtClean="0"/>
            <a:t>Рассмотрение годового отчёта и утверждение проекта закона об исполнении областного бюджета Законодательным Собранием Ульяновской области </a:t>
          </a:r>
          <a:endParaRPr lang="ru-RU" sz="900" dirty="0"/>
        </a:p>
      </dgm:t>
    </dgm:pt>
    <dgm:pt modelId="{5962D205-F6ED-4EEC-97E9-E04A3CFB8EC5}" type="parTrans" cxnId="{4B3DAFA8-A6F7-4BB8-982B-905D790163F4}">
      <dgm:prSet/>
      <dgm:spPr/>
      <dgm:t>
        <a:bodyPr/>
        <a:lstStyle/>
        <a:p>
          <a:endParaRPr lang="ru-RU"/>
        </a:p>
      </dgm:t>
    </dgm:pt>
    <dgm:pt modelId="{E6BDF04C-5226-400B-890C-8BB4D7252D69}" type="sibTrans" cxnId="{4B3DAFA8-A6F7-4BB8-982B-905D790163F4}">
      <dgm:prSet/>
      <dgm:spPr/>
      <dgm:t>
        <a:bodyPr/>
        <a:lstStyle/>
        <a:p>
          <a:endParaRPr lang="ru-RU"/>
        </a:p>
      </dgm:t>
    </dgm:pt>
    <dgm:pt modelId="{75E8F991-7FBB-4915-AB06-6C7EBDA0709D}">
      <dgm:prSet custT="1"/>
      <dgm:spPr/>
      <dgm:t>
        <a:bodyPr/>
        <a:lstStyle/>
        <a:p>
          <a:r>
            <a:rPr lang="ru-RU" sz="900" dirty="0" smtClean="0"/>
            <a:t>Проведение общественных слушаний по годовому отчёту об исполнении областного бюджета</a:t>
          </a:r>
          <a:endParaRPr lang="ru-RU" sz="900" dirty="0"/>
        </a:p>
      </dgm:t>
    </dgm:pt>
    <dgm:pt modelId="{800C347A-9947-4374-9C1F-B663DD9F8F9D}" type="parTrans" cxnId="{8D83C78A-1CE9-4FD9-8A0A-E440BF886512}">
      <dgm:prSet/>
      <dgm:spPr/>
      <dgm:t>
        <a:bodyPr/>
        <a:lstStyle/>
        <a:p>
          <a:endParaRPr lang="ru-RU"/>
        </a:p>
      </dgm:t>
    </dgm:pt>
    <dgm:pt modelId="{BE4085A6-B2C4-4D88-9C93-9106FD6A1DD6}" type="sibTrans" cxnId="{8D83C78A-1CE9-4FD9-8A0A-E440BF886512}">
      <dgm:prSet/>
      <dgm:spPr/>
      <dgm:t>
        <a:bodyPr/>
        <a:lstStyle/>
        <a:p>
          <a:endParaRPr lang="ru-RU"/>
        </a:p>
      </dgm:t>
    </dgm:pt>
    <dgm:pt modelId="{9BC4F82D-31BA-4DE4-886C-5DCF9CE72FBF}">
      <dgm:prSet custT="1"/>
      <dgm:spPr/>
      <dgm:t>
        <a:bodyPr/>
        <a:lstStyle/>
        <a:p>
          <a:r>
            <a:rPr lang="ru-RU" sz="900" dirty="0" smtClean="0"/>
            <a:t>Подписание закона об исполнении областного бюджета за отчётный период Губернатором Ульяновской области</a:t>
          </a:r>
          <a:endParaRPr lang="ru-RU" sz="900" dirty="0"/>
        </a:p>
      </dgm:t>
    </dgm:pt>
    <dgm:pt modelId="{4D676DFF-D909-4E90-B9C8-2EF31FE547C3}" type="parTrans" cxnId="{BE44A4D3-A490-4C25-8E7C-AC404AB874E2}">
      <dgm:prSet/>
      <dgm:spPr/>
      <dgm:t>
        <a:bodyPr/>
        <a:lstStyle/>
        <a:p>
          <a:endParaRPr lang="ru-RU"/>
        </a:p>
      </dgm:t>
    </dgm:pt>
    <dgm:pt modelId="{CB08D1CB-C64D-404D-9A77-0CC53B22EEFF}" type="sibTrans" cxnId="{BE44A4D3-A490-4C25-8E7C-AC404AB874E2}">
      <dgm:prSet/>
      <dgm:spPr/>
      <dgm:t>
        <a:bodyPr/>
        <a:lstStyle/>
        <a:p>
          <a:endParaRPr lang="ru-RU"/>
        </a:p>
      </dgm:t>
    </dgm:pt>
    <dgm:pt modelId="{DCD8B118-EC4D-4DC6-9B81-4F12320F100D}">
      <dgm:prSet custT="1"/>
      <dgm:spPr/>
      <dgm:t>
        <a:bodyPr/>
        <a:lstStyle/>
        <a:p>
          <a:r>
            <a:rPr lang="ru-RU" sz="1000" dirty="0" smtClean="0"/>
            <a:t>Проведение общественных слушаний по проекту закона об областном бюджете</a:t>
          </a:r>
          <a:endParaRPr lang="ru-RU" sz="1000" dirty="0"/>
        </a:p>
      </dgm:t>
    </dgm:pt>
    <dgm:pt modelId="{82E4C163-D099-4954-B517-1FBE0D277A83}" type="parTrans" cxnId="{4EDE1FBA-E713-44EA-A505-B1A2C815D416}">
      <dgm:prSet/>
      <dgm:spPr/>
      <dgm:t>
        <a:bodyPr/>
        <a:lstStyle/>
        <a:p>
          <a:endParaRPr lang="ru-RU"/>
        </a:p>
      </dgm:t>
    </dgm:pt>
    <dgm:pt modelId="{D04C5EE7-58E6-44D9-93EF-CA4C79D7BD55}" type="sibTrans" cxnId="{4EDE1FBA-E713-44EA-A505-B1A2C815D416}">
      <dgm:prSet/>
      <dgm:spPr/>
      <dgm:t>
        <a:bodyPr/>
        <a:lstStyle/>
        <a:p>
          <a:endParaRPr lang="ru-RU"/>
        </a:p>
      </dgm:t>
    </dgm:pt>
    <dgm:pt modelId="{6032E37B-5955-41DC-A2B3-C37B40C00BC7}" type="pres">
      <dgm:prSet presAssocID="{887965F9-657F-4F67-8006-0BD6B417D29C}" presName="Name0" presStyleCnt="0">
        <dgm:presLayoutVars>
          <dgm:dir/>
          <dgm:animLvl val="lvl"/>
          <dgm:resizeHandles val="exact"/>
        </dgm:presLayoutVars>
      </dgm:prSet>
      <dgm:spPr/>
      <dgm:t>
        <a:bodyPr/>
        <a:lstStyle/>
        <a:p>
          <a:endParaRPr lang="ru-RU"/>
        </a:p>
      </dgm:t>
    </dgm:pt>
    <dgm:pt modelId="{560F6316-1369-4A35-9B07-34D59A3CABDF}" type="pres">
      <dgm:prSet presAssocID="{732CE7CF-83F5-4580-A11C-D4489252D6BE}" presName="boxAndChildren" presStyleCnt="0"/>
      <dgm:spPr/>
      <dgm:t>
        <a:bodyPr/>
        <a:lstStyle/>
        <a:p>
          <a:endParaRPr lang="ru-RU"/>
        </a:p>
      </dgm:t>
    </dgm:pt>
    <dgm:pt modelId="{ED6657D2-2B90-4E8A-8300-3558CE53F41E}" type="pres">
      <dgm:prSet presAssocID="{732CE7CF-83F5-4580-A11C-D4489252D6BE}" presName="parentTextBox" presStyleLbl="node1" presStyleIdx="0" presStyleCnt="4" custScaleY="30464"/>
      <dgm:spPr/>
      <dgm:t>
        <a:bodyPr/>
        <a:lstStyle/>
        <a:p>
          <a:endParaRPr lang="ru-RU"/>
        </a:p>
      </dgm:t>
    </dgm:pt>
    <dgm:pt modelId="{D2E4092A-16F5-4E67-AF3C-BAEA5E57116B}" type="pres">
      <dgm:prSet presAssocID="{732CE7CF-83F5-4580-A11C-D4489252D6BE}" presName="entireBox" presStyleLbl="node1" presStyleIdx="0" presStyleCnt="4" custScaleY="92010" custLinFactNeighborY="-929"/>
      <dgm:spPr/>
      <dgm:t>
        <a:bodyPr/>
        <a:lstStyle/>
        <a:p>
          <a:endParaRPr lang="ru-RU"/>
        </a:p>
      </dgm:t>
    </dgm:pt>
    <dgm:pt modelId="{C4736644-C0F2-43B6-98CD-5740D147BDED}" type="pres">
      <dgm:prSet presAssocID="{732CE7CF-83F5-4580-A11C-D4489252D6BE}" presName="descendantBox" presStyleCnt="0"/>
      <dgm:spPr/>
      <dgm:t>
        <a:bodyPr/>
        <a:lstStyle/>
        <a:p>
          <a:endParaRPr lang="ru-RU"/>
        </a:p>
      </dgm:t>
    </dgm:pt>
    <dgm:pt modelId="{3E6D7A03-7894-4953-9452-CD968D6F2B92}" type="pres">
      <dgm:prSet presAssocID="{A273A293-6F97-4C1F-B314-FE3E948E69EE}" presName="childTextBox" presStyleLbl="fgAccFollowNode1" presStyleIdx="0" presStyleCnt="12" custScaleX="89321" custScaleY="117702">
        <dgm:presLayoutVars>
          <dgm:bulletEnabled val="1"/>
        </dgm:presLayoutVars>
      </dgm:prSet>
      <dgm:spPr/>
      <dgm:t>
        <a:bodyPr/>
        <a:lstStyle/>
        <a:p>
          <a:endParaRPr lang="ru-RU"/>
        </a:p>
      </dgm:t>
    </dgm:pt>
    <dgm:pt modelId="{6B6E42FE-EA9A-468B-94F6-8C3EBD4E51E5}" type="pres">
      <dgm:prSet presAssocID="{F3A35A47-A6D6-414F-B03B-7B94F7496395}" presName="childTextBox" presStyleLbl="fgAccFollowNode1" presStyleIdx="1" presStyleCnt="12" custScaleX="76236" custScaleY="118900">
        <dgm:presLayoutVars>
          <dgm:bulletEnabled val="1"/>
        </dgm:presLayoutVars>
      </dgm:prSet>
      <dgm:spPr/>
      <dgm:t>
        <a:bodyPr/>
        <a:lstStyle/>
        <a:p>
          <a:endParaRPr lang="ru-RU"/>
        </a:p>
      </dgm:t>
    </dgm:pt>
    <dgm:pt modelId="{4D3D59BC-BDCB-40AB-AAAF-3D055D6B4121}" type="pres">
      <dgm:prSet presAssocID="{75E8F991-7FBB-4915-AB06-6C7EBDA0709D}" presName="childTextBox" presStyleLbl="fgAccFollowNode1" presStyleIdx="2" presStyleCnt="12" custScaleX="81615" custScaleY="117702">
        <dgm:presLayoutVars>
          <dgm:bulletEnabled val="1"/>
        </dgm:presLayoutVars>
      </dgm:prSet>
      <dgm:spPr/>
      <dgm:t>
        <a:bodyPr/>
        <a:lstStyle/>
        <a:p>
          <a:endParaRPr lang="ru-RU"/>
        </a:p>
      </dgm:t>
    </dgm:pt>
    <dgm:pt modelId="{4A9A60B8-953F-461F-BDC9-BA9A6FDA73D2}" type="pres">
      <dgm:prSet presAssocID="{319B5490-CCD3-4B52-9FE2-A1CE1779FAE2}" presName="childTextBox" presStyleLbl="fgAccFollowNode1" presStyleIdx="3" presStyleCnt="12" custScaleX="115385" custScaleY="117702">
        <dgm:presLayoutVars>
          <dgm:bulletEnabled val="1"/>
        </dgm:presLayoutVars>
      </dgm:prSet>
      <dgm:spPr/>
      <dgm:t>
        <a:bodyPr/>
        <a:lstStyle/>
        <a:p>
          <a:endParaRPr lang="ru-RU"/>
        </a:p>
      </dgm:t>
    </dgm:pt>
    <dgm:pt modelId="{A95F270B-771C-40A4-ACD0-BF690CE81DF0}" type="pres">
      <dgm:prSet presAssocID="{9BC4F82D-31BA-4DE4-886C-5DCF9CE72FBF}" presName="childTextBox" presStyleLbl="fgAccFollowNode1" presStyleIdx="4" presStyleCnt="12" custScaleX="93248" custScaleY="117702">
        <dgm:presLayoutVars>
          <dgm:bulletEnabled val="1"/>
        </dgm:presLayoutVars>
      </dgm:prSet>
      <dgm:spPr/>
      <dgm:t>
        <a:bodyPr/>
        <a:lstStyle/>
        <a:p>
          <a:endParaRPr lang="ru-RU"/>
        </a:p>
      </dgm:t>
    </dgm:pt>
    <dgm:pt modelId="{591F176E-E45D-496C-A284-4021D7352951}" type="pres">
      <dgm:prSet presAssocID="{271927FB-714D-477F-A7D3-347D6C18BE3B}" presName="sp" presStyleCnt="0"/>
      <dgm:spPr/>
      <dgm:t>
        <a:bodyPr/>
        <a:lstStyle/>
        <a:p>
          <a:endParaRPr lang="ru-RU"/>
        </a:p>
      </dgm:t>
    </dgm:pt>
    <dgm:pt modelId="{97E3E7D1-C3AF-42B5-908A-F8F59962FEE3}" type="pres">
      <dgm:prSet presAssocID="{9A85B781-8AE3-4A6A-A047-4C98D87345E9}" presName="arrowAndChildren" presStyleCnt="0"/>
      <dgm:spPr/>
      <dgm:t>
        <a:bodyPr/>
        <a:lstStyle/>
        <a:p>
          <a:endParaRPr lang="ru-RU"/>
        </a:p>
      </dgm:t>
    </dgm:pt>
    <dgm:pt modelId="{AC42ACF2-D612-4789-937F-A9F3A25BE146}" type="pres">
      <dgm:prSet presAssocID="{9A85B781-8AE3-4A6A-A047-4C98D87345E9}" presName="parentTextArrow" presStyleLbl="node1" presStyleIdx="0" presStyleCnt="4"/>
      <dgm:spPr/>
      <dgm:t>
        <a:bodyPr/>
        <a:lstStyle/>
        <a:p>
          <a:endParaRPr lang="ru-RU"/>
        </a:p>
      </dgm:t>
    </dgm:pt>
    <dgm:pt modelId="{A9AF63E6-127D-4C39-B089-89431B8E3F94}" type="pres">
      <dgm:prSet presAssocID="{9A85B781-8AE3-4A6A-A047-4C98D87345E9}" presName="arrow" presStyleLbl="node1" presStyleIdx="1" presStyleCnt="4" custScaleY="68516"/>
      <dgm:spPr/>
      <dgm:t>
        <a:bodyPr/>
        <a:lstStyle/>
        <a:p>
          <a:endParaRPr lang="ru-RU"/>
        </a:p>
      </dgm:t>
    </dgm:pt>
    <dgm:pt modelId="{FB27E9F2-9FEF-47D4-95D4-AA19E520D7C5}" type="pres">
      <dgm:prSet presAssocID="{9A85B781-8AE3-4A6A-A047-4C98D87345E9}" presName="descendantArrow" presStyleCnt="0"/>
      <dgm:spPr/>
      <dgm:t>
        <a:bodyPr/>
        <a:lstStyle/>
        <a:p>
          <a:endParaRPr lang="ru-RU"/>
        </a:p>
      </dgm:t>
    </dgm:pt>
    <dgm:pt modelId="{B9CCD3F6-A68F-4687-9A0F-0A7145C99DB8}" type="pres">
      <dgm:prSet presAssocID="{C3984AC3-C060-4ABB-B2AE-39E23CEE884D}" presName="childTextArrow" presStyleLbl="fgAccFollowNode1" presStyleIdx="5" presStyleCnt="12">
        <dgm:presLayoutVars>
          <dgm:bulletEnabled val="1"/>
        </dgm:presLayoutVars>
      </dgm:prSet>
      <dgm:spPr/>
      <dgm:t>
        <a:bodyPr/>
        <a:lstStyle/>
        <a:p>
          <a:endParaRPr lang="ru-RU"/>
        </a:p>
      </dgm:t>
    </dgm:pt>
    <dgm:pt modelId="{0DB03F94-C968-452B-A3CC-6D71C6C0109C}" type="pres">
      <dgm:prSet presAssocID="{51994AA2-3414-4C0E-85A7-27CDB93FC435}" presName="childTextArrow" presStyleLbl="fgAccFollowNode1" presStyleIdx="6" presStyleCnt="12">
        <dgm:presLayoutVars>
          <dgm:bulletEnabled val="1"/>
        </dgm:presLayoutVars>
      </dgm:prSet>
      <dgm:spPr/>
      <dgm:t>
        <a:bodyPr/>
        <a:lstStyle/>
        <a:p>
          <a:endParaRPr lang="ru-RU"/>
        </a:p>
      </dgm:t>
    </dgm:pt>
    <dgm:pt modelId="{3B7F45A8-9B3B-47FC-A78F-441EF818AD44}" type="pres">
      <dgm:prSet presAssocID="{D04C5EE7-58E6-44D9-93EF-CA4C79D7BD55}" presName="sp" presStyleCnt="0"/>
      <dgm:spPr/>
    </dgm:pt>
    <dgm:pt modelId="{762F60AB-67EE-409B-BF8F-DEABBF1D6C83}" type="pres">
      <dgm:prSet presAssocID="{DCD8B118-EC4D-4DC6-9B81-4F12320F100D}" presName="arrowAndChildren" presStyleCnt="0"/>
      <dgm:spPr/>
    </dgm:pt>
    <dgm:pt modelId="{60EDA939-A78B-4386-A90B-C8BBD2D48BF9}" type="pres">
      <dgm:prSet presAssocID="{DCD8B118-EC4D-4DC6-9B81-4F12320F100D}" presName="parentTextArrow" presStyleLbl="node1" presStyleIdx="1" presStyleCnt="4"/>
      <dgm:spPr/>
      <dgm:t>
        <a:bodyPr/>
        <a:lstStyle/>
        <a:p>
          <a:endParaRPr lang="ru-RU"/>
        </a:p>
      </dgm:t>
    </dgm:pt>
    <dgm:pt modelId="{5C68747A-03E6-4D8F-8180-8E3CDCA5CB7B}" type="pres">
      <dgm:prSet presAssocID="{DCD8B118-EC4D-4DC6-9B81-4F12320F100D}" presName="arrow" presStyleLbl="node1" presStyleIdx="2" presStyleCnt="4"/>
      <dgm:spPr/>
      <dgm:t>
        <a:bodyPr/>
        <a:lstStyle/>
        <a:p>
          <a:endParaRPr lang="ru-RU"/>
        </a:p>
      </dgm:t>
    </dgm:pt>
    <dgm:pt modelId="{02135F6F-47EF-4653-8EEA-1A95BB518A7B}" type="pres">
      <dgm:prSet presAssocID="{DCD8B118-EC4D-4DC6-9B81-4F12320F100D}" presName="descendantArrow" presStyleCnt="0"/>
      <dgm:spPr/>
    </dgm:pt>
    <dgm:pt modelId="{95472D18-9CC5-4797-B0EE-25AB6ACA8927}" type="pres">
      <dgm:prSet presAssocID="{5BA9B9F9-A463-4754-BB54-A14509A85AB7}" presName="childTextArrow" presStyleLbl="fgAccFollowNode1" presStyleIdx="7" presStyleCnt="12" custScaleX="123798">
        <dgm:presLayoutVars>
          <dgm:bulletEnabled val="1"/>
        </dgm:presLayoutVars>
      </dgm:prSet>
      <dgm:spPr/>
      <dgm:t>
        <a:bodyPr/>
        <a:lstStyle/>
        <a:p>
          <a:endParaRPr lang="ru-RU"/>
        </a:p>
      </dgm:t>
    </dgm:pt>
    <dgm:pt modelId="{792478E1-2923-40BC-B745-7A755EEB4766}" type="pres">
      <dgm:prSet presAssocID="{B2742849-F7B5-4469-A445-663B563FE7CC}" presName="childTextArrow" presStyleLbl="fgAccFollowNode1" presStyleIdx="8" presStyleCnt="12" custScaleX="95921">
        <dgm:presLayoutVars>
          <dgm:bulletEnabled val="1"/>
        </dgm:presLayoutVars>
      </dgm:prSet>
      <dgm:spPr/>
      <dgm:t>
        <a:bodyPr/>
        <a:lstStyle/>
        <a:p>
          <a:endParaRPr lang="ru-RU"/>
        </a:p>
      </dgm:t>
    </dgm:pt>
    <dgm:pt modelId="{477FF5DA-25BC-447F-A0CB-90F33BA7FE29}" type="pres">
      <dgm:prSet presAssocID="{49F5A1B8-3995-4E8B-9E37-D433D284129E}" presName="sp" presStyleCnt="0"/>
      <dgm:spPr/>
      <dgm:t>
        <a:bodyPr/>
        <a:lstStyle/>
        <a:p>
          <a:endParaRPr lang="ru-RU"/>
        </a:p>
      </dgm:t>
    </dgm:pt>
    <dgm:pt modelId="{2B556926-1D87-41EE-9630-2B87A9B19114}" type="pres">
      <dgm:prSet presAssocID="{BA020B38-4DE8-4B76-8081-DA2168AFE213}" presName="arrowAndChildren" presStyleCnt="0"/>
      <dgm:spPr/>
      <dgm:t>
        <a:bodyPr/>
        <a:lstStyle/>
        <a:p>
          <a:endParaRPr lang="ru-RU"/>
        </a:p>
      </dgm:t>
    </dgm:pt>
    <dgm:pt modelId="{93476CAB-0F76-4422-9ADB-E082834EF776}" type="pres">
      <dgm:prSet presAssocID="{BA020B38-4DE8-4B76-8081-DA2168AFE213}" presName="parentTextArrow" presStyleLbl="node1" presStyleIdx="2" presStyleCnt="4"/>
      <dgm:spPr/>
      <dgm:t>
        <a:bodyPr/>
        <a:lstStyle/>
        <a:p>
          <a:endParaRPr lang="ru-RU"/>
        </a:p>
      </dgm:t>
    </dgm:pt>
    <dgm:pt modelId="{D4C7390E-9898-4062-B004-B708969A1541}" type="pres">
      <dgm:prSet presAssocID="{BA020B38-4DE8-4B76-8081-DA2168AFE213}" presName="arrow" presStyleLbl="node1" presStyleIdx="3" presStyleCnt="4" custScaleY="78305" custLinFactNeighborY="527"/>
      <dgm:spPr/>
      <dgm:t>
        <a:bodyPr/>
        <a:lstStyle/>
        <a:p>
          <a:endParaRPr lang="ru-RU"/>
        </a:p>
      </dgm:t>
    </dgm:pt>
    <dgm:pt modelId="{FDE2BDFD-5B2D-4C0A-BF4F-F571F2AAADE3}" type="pres">
      <dgm:prSet presAssocID="{BA020B38-4DE8-4B76-8081-DA2168AFE213}" presName="descendantArrow" presStyleCnt="0"/>
      <dgm:spPr/>
      <dgm:t>
        <a:bodyPr/>
        <a:lstStyle/>
        <a:p>
          <a:endParaRPr lang="ru-RU"/>
        </a:p>
      </dgm:t>
    </dgm:pt>
    <dgm:pt modelId="{A5634D70-C3AA-40D4-9814-A28021759172}" type="pres">
      <dgm:prSet presAssocID="{894E4DA9-9B17-4EAA-9ACD-CD8E505B0D46}" presName="childTextArrow" presStyleLbl="fgAccFollowNode1" presStyleIdx="9" presStyleCnt="12" custScaleX="125861">
        <dgm:presLayoutVars>
          <dgm:bulletEnabled val="1"/>
        </dgm:presLayoutVars>
      </dgm:prSet>
      <dgm:spPr/>
      <dgm:t>
        <a:bodyPr/>
        <a:lstStyle/>
        <a:p>
          <a:endParaRPr lang="ru-RU"/>
        </a:p>
      </dgm:t>
    </dgm:pt>
    <dgm:pt modelId="{8BCD100B-16A0-4C77-B969-F11D5A3F8ABF}" type="pres">
      <dgm:prSet presAssocID="{0DD9FF17-C908-4EBD-A9A3-28D84ACB0CC3}" presName="childTextArrow" presStyleLbl="fgAccFollowNode1" presStyleIdx="10" presStyleCnt="12" custScaleX="57205">
        <dgm:presLayoutVars>
          <dgm:bulletEnabled val="1"/>
        </dgm:presLayoutVars>
      </dgm:prSet>
      <dgm:spPr/>
      <dgm:t>
        <a:bodyPr/>
        <a:lstStyle/>
        <a:p>
          <a:endParaRPr lang="ru-RU"/>
        </a:p>
      </dgm:t>
    </dgm:pt>
    <dgm:pt modelId="{174A28C9-18E1-4535-8033-900FC912F9A9}" type="pres">
      <dgm:prSet presAssocID="{E9EA5AB3-0CE8-4D29-A55D-8A2AE69EDEE6}" presName="childTextArrow" presStyleLbl="fgAccFollowNode1" presStyleIdx="11" presStyleCnt="12" custScaleX="54724">
        <dgm:presLayoutVars>
          <dgm:bulletEnabled val="1"/>
        </dgm:presLayoutVars>
      </dgm:prSet>
      <dgm:spPr/>
      <dgm:t>
        <a:bodyPr/>
        <a:lstStyle/>
        <a:p>
          <a:endParaRPr lang="ru-RU"/>
        </a:p>
      </dgm:t>
    </dgm:pt>
  </dgm:ptLst>
  <dgm:cxnLst>
    <dgm:cxn modelId="{5795AF29-E79F-4C25-93D2-77B0B34C690D}" srcId="{887965F9-657F-4F67-8006-0BD6B417D29C}" destId="{732CE7CF-83F5-4580-A11C-D4489252D6BE}" srcOrd="3" destOrd="0" parTransId="{EF6E59B7-4636-4866-863E-720B365D972F}" sibTransId="{40380BAE-97DC-4A46-B84C-C23684B0874E}"/>
    <dgm:cxn modelId="{E97BB22A-8DDE-451C-8DBF-6CB8EF822433}" srcId="{732CE7CF-83F5-4580-A11C-D4489252D6BE}" destId="{A273A293-6F97-4C1F-B314-FE3E948E69EE}" srcOrd="0" destOrd="0" parTransId="{83B9DDB7-69FF-4A88-9855-E73ED8DE39C0}" sibTransId="{72086D39-3905-4635-B676-A4BDBEC8628B}"/>
    <dgm:cxn modelId="{80256173-402A-4AAC-BC18-420B13C69F1C}" srcId="{732CE7CF-83F5-4580-A11C-D4489252D6BE}" destId="{F3A35A47-A6D6-414F-B03B-7B94F7496395}" srcOrd="1" destOrd="0" parTransId="{F4FCCA74-B092-4242-8419-5462CC021C0A}" sibTransId="{09655D23-B147-4CE0-89DD-5E220FAFB43E}"/>
    <dgm:cxn modelId="{BE44A4D3-A490-4C25-8E7C-AC404AB874E2}" srcId="{732CE7CF-83F5-4580-A11C-D4489252D6BE}" destId="{9BC4F82D-31BA-4DE4-886C-5DCF9CE72FBF}" srcOrd="4" destOrd="0" parTransId="{4D676DFF-D909-4E90-B9C8-2EF31FE547C3}" sibTransId="{CB08D1CB-C64D-404D-9A77-0CC53B22EEFF}"/>
    <dgm:cxn modelId="{0BA3F07C-AB8F-4DFC-BCD1-5057DB716987}" srcId="{BA020B38-4DE8-4B76-8081-DA2168AFE213}" destId="{894E4DA9-9B17-4EAA-9ACD-CD8E505B0D46}" srcOrd="0" destOrd="0" parTransId="{5F014C88-BDF8-4264-9EC8-B05191BFB696}" sibTransId="{FCEB31D4-C3E9-47EE-A223-4C7C1C702E37}"/>
    <dgm:cxn modelId="{744E1A55-75A2-4AF7-A20A-2C94AD3300D4}" type="presOf" srcId="{9BC4F82D-31BA-4DE4-886C-5DCF9CE72FBF}" destId="{A95F270B-771C-40A4-ACD0-BF690CE81DF0}" srcOrd="0" destOrd="0" presId="urn:microsoft.com/office/officeart/2005/8/layout/process4"/>
    <dgm:cxn modelId="{51BF47D6-7D06-4D56-87D4-9B978D5CD575}" type="presOf" srcId="{DCD8B118-EC4D-4DC6-9B81-4F12320F100D}" destId="{5C68747A-03E6-4D8F-8180-8E3CDCA5CB7B}" srcOrd="1" destOrd="0" presId="urn:microsoft.com/office/officeart/2005/8/layout/process4"/>
    <dgm:cxn modelId="{8D83C78A-1CE9-4FD9-8A0A-E440BF886512}" srcId="{732CE7CF-83F5-4580-A11C-D4489252D6BE}" destId="{75E8F991-7FBB-4915-AB06-6C7EBDA0709D}" srcOrd="2" destOrd="0" parTransId="{800C347A-9947-4374-9C1F-B663DD9F8F9D}" sibTransId="{BE4085A6-B2C4-4D88-9C93-9106FD6A1DD6}"/>
    <dgm:cxn modelId="{98AC7019-3D5E-41CB-9824-C3518A7C5552}" type="presOf" srcId="{B2742849-F7B5-4469-A445-663B563FE7CC}" destId="{792478E1-2923-40BC-B745-7A755EEB4766}" srcOrd="0" destOrd="0" presId="urn:microsoft.com/office/officeart/2005/8/layout/process4"/>
    <dgm:cxn modelId="{C04A3DC6-F436-4139-B526-9D899CC80CD9}" srcId="{9A85B781-8AE3-4A6A-A047-4C98D87345E9}" destId="{51994AA2-3414-4C0E-85A7-27CDB93FC435}" srcOrd="1" destOrd="0" parTransId="{04CC7388-FE4B-4385-A270-E2D3D0232D6B}" sibTransId="{E819B73F-69DA-4421-B7DF-E10B0B72995B}"/>
    <dgm:cxn modelId="{311863C8-D9C7-4F11-A9C6-3F392A1B51A7}" type="presOf" srcId="{F3A35A47-A6D6-414F-B03B-7B94F7496395}" destId="{6B6E42FE-EA9A-468B-94F6-8C3EBD4E51E5}" srcOrd="0" destOrd="0" presId="urn:microsoft.com/office/officeart/2005/8/layout/process4"/>
    <dgm:cxn modelId="{BB577D46-F4F3-49F2-9A51-7B789C9CCE38}" type="presOf" srcId="{5BA9B9F9-A463-4754-BB54-A14509A85AB7}" destId="{95472D18-9CC5-4797-B0EE-25AB6ACA8927}" srcOrd="0" destOrd="0" presId="urn:microsoft.com/office/officeart/2005/8/layout/process4"/>
    <dgm:cxn modelId="{0868A6CF-AD15-42C1-80E7-F4A14337C8FD}" type="presOf" srcId="{E9EA5AB3-0CE8-4D29-A55D-8A2AE69EDEE6}" destId="{174A28C9-18E1-4535-8033-900FC912F9A9}" srcOrd="0" destOrd="0" presId="urn:microsoft.com/office/officeart/2005/8/layout/process4"/>
    <dgm:cxn modelId="{B729D4C4-1F09-4C8D-9804-E1B3DECA978D}" type="presOf" srcId="{9A85B781-8AE3-4A6A-A047-4C98D87345E9}" destId="{A9AF63E6-127D-4C39-B089-89431B8E3F94}" srcOrd="1" destOrd="0" presId="urn:microsoft.com/office/officeart/2005/8/layout/process4"/>
    <dgm:cxn modelId="{D2BE2CDD-6E79-4ED0-90FA-52337F39041D}" type="presOf" srcId="{894E4DA9-9B17-4EAA-9ACD-CD8E505B0D46}" destId="{A5634D70-C3AA-40D4-9814-A28021759172}" srcOrd="0" destOrd="0" presId="urn:microsoft.com/office/officeart/2005/8/layout/process4"/>
    <dgm:cxn modelId="{C0B2FBD2-A221-42F6-9F71-905B18D4DC1D}" type="presOf" srcId="{732CE7CF-83F5-4580-A11C-D4489252D6BE}" destId="{D2E4092A-16F5-4E67-AF3C-BAEA5E57116B}" srcOrd="1" destOrd="0" presId="urn:microsoft.com/office/officeart/2005/8/layout/process4"/>
    <dgm:cxn modelId="{4137B8B9-94ED-4101-BA3F-0FC9752DCF5F}" type="presOf" srcId="{A273A293-6F97-4C1F-B314-FE3E948E69EE}" destId="{3E6D7A03-7894-4953-9452-CD968D6F2B92}" srcOrd="0" destOrd="0" presId="urn:microsoft.com/office/officeart/2005/8/layout/process4"/>
    <dgm:cxn modelId="{4EDE1FBA-E713-44EA-A505-B1A2C815D416}" srcId="{887965F9-657F-4F67-8006-0BD6B417D29C}" destId="{DCD8B118-EC4D-4DC6-9B81-4F12320F100D}" srcOrd="1" destOrd="0" parTransId="{82E4C163-D099-4954-B517-1FBE0D277A83}" sibTransId="{D04C5EE7-58E6-44D9-93EF-CA4C79D7BD55}"/>
    <dgm:cxn modelId="{868AF093-C590-4A68-9348-982B3869BC13}" type="presOf" srcId="{51994AA2-3414-4C0E-85A7-27CDB93FC435}" destId="{0DB03F94-C968-452B-A3CC-6D71C6C0109C}" srcOrd="0" destOrd="0" presId="urn:microsoft.com/office/officeart/2005/8/layout/process4"/>
    <dgm:cxn modelId="{C2448BD8-F7D2-414B-8580-A203EA387360}" type="presOf" srcId="{0DD9FF17-C908-4EBD-A9A3-28D84ACB0CC3}" destId="{8BCD100B-16A0-4C77-B969-F11D5A3F8ABF}" srcOrd="0" destOrd="0" presId="urn:microsoft.com/office/officeart/2005/8/layout/process4"/>
    <dgm:cxn modelId="{7DCA7F58-D63D-46DF-A373-781AAA756A08}" type="presOf" srcId="{C3984AC3-C060-4ABB-B2AE-39E23CEE884D}" destId="{B9CCD3F6-A68F-4687-9A0F-0A7145C99DB8}" srcOrd="0" destOrd="0" presId="urn:microsoft.com/office/officeart/2005/8/layout/process4"/>
    <dgm:cxn modelId="{25753850-43F4-4AE3-80A8-71CD7497A935}" srcId="{9A85B781-8AE3-4A6A-A047-4C98D87345E9}" destId="{C3984AC3-C060-4ABB-B2AE-39E23CEE884D}" srcOrd="0" destOrd="0" parTransId="{7370B839-E4A2-47D3-B157-169E31B5F939}" sibTransId="{6FB62F83-128A-4645-A4E9-2F9B6C53EDA5}"/>
    <dgm:cxn modelId="{E3AE927F-5B72-4BC1-ADB7-8E223D2D0F10}" srcId="{BA020B38-4DE8-4B76-8081-DA2168AFE213}" destId="{E9EA5AB3-0CE8-4D29-A55D-8A2AE69EDEE6}" srcOrd="2" destOrd="0" parTransId="{2A0D166E-0A1E-4401-9B31-FA67993AA519}" sibTransId="{852D9933-EA54-4B3F-9E1D-201D2BBB2825}"/>
    <dgm:cxn modelId="{7B2E600B-218B-4983-91FC-3672BABDD529}" type="presOf" srcId="{BA020B38-4DE8-4B76-8081-DA2168AFE213}" destId="{93476CAB-0F76-4422-9ADB-E082834EF776}" srcOrd="0" destOrd="0" presId="urn:microsoft.com/office/officeart/2005/8/layout/process4"/>
    <dgm:cxn modelId="{528FD260-D42A-4E0E-827D-645C4B59E87C}" type="presOf" srcId="{9A85B781-8AE3-4A6A-A047-4C98D87345E9}" destId="{AC42ACF2-D612-4789-937F-A9F3A25BE146}" srcOrd="0" destOrd="0" presId="urn:microsoft.com/office/officeart/2005/8/layout/process4"/>
    <dgm:cxn modelId="{424C22E4-AE6E-426D-86AD-9E923BF459EA}" srcId="{887965F9-657F-4F67-8006-0BD6B417D29C}" destId="{BA020B38-4DE8-4B76-8081-DA2168AFE213}" srcOrd="0" destOrd="0" parTransId="{633CDD7B-7C85-45BA-A3BF-FF735B240168}" sibTransId="{49F5A1B8-3995-4E8B-9E37-D433D284129E}"/>
    <dgm:cxn modelId="{4B3DAFA8-A6F7-4BB8-982B-905D790163F4}" srcId="{732CE7CF-83F5-4580-A11C-D4489252D6BE}" destId="{319B5490-CCD3-4B52-9FE2-A1CE1779FAE2}" srcOrd="3" destOrd="0" parTransId="{5962D205-F6ED-4EEC-97E9-E04A3CFB8EC5}" sibTransId="{E6BDF04C-5226-400B-890C-8BB4D7252D69}"/>
    <dgm:cxn modelId="{5FC2387F-3529-49F6-95DB-27FEDB14A003}" type="presOf" srcId="{BA020B38-4DE8-4B76-8081-DA2168AFE213}" destId="{D4C7390E-9898-4062-B004-B708969A1541}" srcOrd="1" destOrd="0" presId="urn:microsoft.com/office/officeart/2005/8/layout/process4"/>
    <dgm:cxn modelId="{AD1D6BFC-A931-45D6-AA6B-DF1612A95CC5}" type="presOf" srcId="{887965F9-657F-4F67-8006-0BD6B417D29C}" destId="{6032E37B-5955-41DC-A2B3-C37B40C00BC7}" srcOrd="0" destOrd="0" presId="urn:microsoft.com/office/officeart/2005/8/layout/process4"/>
    <dgm:cxn modelId="{B2585BB8-2BC4-4344-96CD-161C6719C70A}" srcId="{887965F9-657F-4F67-8006-0BD6B417D29C}" destId="{9A85B781-8AE3-4A6A-A047-4C98D87345E9}" srcOrd="2" destOrd="0" parTransId="{81EF98FF-BB58-4B45-8AA6-AE0EAEE717F9}" sibTransId="{271927FB-714D-477F-A7D3-347D6C18BE3B}"/>
    <dgm:cxn modelId="{76A84EBA-3990-41CA-A589-E0F6A0FD4FC6}" type="presOf" srcId="{DCD8B118-EC4D-4DC6-9B81-4F12320F100D}" destId="{60EDA939-A78B-4386-A90B-C8BBD2D48BF9}" srcOrd="0" destOrd="0" presId="urn:microsoft.com/office/officeart/2005/8/layout/process4"/>
    <dgm:cxn modelId="{6E4CCDDD-DF6E-4FCA-A04B-2CDE50D9004A}" srcId="{BA020B38-4DE8-4B76-8081-DA2168AFE213}" destId="{0DD9FF17-C908-4EBD-A9A3-28D84ACB0CC3}" srcOrd="1" destOrd="0" parTransId="{97512BE1-4880-4084-8D64-AD34B224CE3D}" sibTransId="{68D0E342-6C6E-47D6-94B9-222C59DAF849}"/>
    <dgm:cxn modelId="{3770BAF7-D569-4E66-AA5A-A97564999F30}" srcId="{DCD8B118-EC4D-4DC6-9B81-4F12320F100D}" destId="{B2742849-F7B5-4469-A445-663B563FE7CC}" srcOrd="1" destOrd="0" parTransId="{601F13F1-8683-4612-A6F5-2BAA5CF66E2F}" sibTransId="{F4966F85-6BAF-4996-9850-0999598A9582}"/>
    <dgm:cxn modelId="{9AEF42FC-66EB-407B-87C3-6CE8A81F6483}" type="presOf" srcId="{732CE7CF-83F5-4580-A11C-D4489252D6BE}" destId="{ED6657D2-2B90-4E8A-8300-3558CE53F41E}" srcOrd="0" destOrd="0" presId="urn:microsoft.com/office/officeart/2005/8/layout/process4"/>
    <dgm:cxn modelId="{3913A92C-7A37-4DC4-8626-AC5865FBBB3F}" type="presOf" srcId="{319B5490-CCD3-4B52-9FE2-A1CE1779FAE2}" destId="{4A9A60B8-953F-461F-BDC9-BA9A6FDA73D2}" srcOrd="0" destOrd="0" presId="urn:microsoft.com/office/officeart/2005/8/layout/process4"/>
    <dgm:cxn modelId="{2098CDD7-E3C8-4CE0-B7EF-455E1A0C48F7}" type="presOf" srcId="{75E8F991-7FBB-4915-AB06-6C7EBDA0709D}" destId="{4D3D59BC-BDCB-40AB-AAAF-3D055D6B4121}" srcOrd="0" destOrd="0" presId="urn:microsoft.com/office/officeart/2005/8/layout/process4"/>
    <dgm:cxn modelId="{96FA4FAA-1C1C-4673-BCDC-E57FCFC9AFC4}" srcId="{DCD8B118-EC4D-4DC6-9B81-4F12320F100D}" destId="{5BA9B9F9-A463-4754-BB54-A14509A85AB7}" srcOrd="0" destOrd="0" parTransId="{DD4D1435-701A-4B8D-9BE7-5A708A1B3B6A}" sibTransId="{FD02CBF3-14B9-494F-B6B3-0F9947507AA6}"/>
    <dgm:cxn modelId="{1026D412-FD12-4E4A-9243-88F47A48EE23}" type="presParOf" srcId="{6032E37B-5955-41DC-A2B3-C37B40C00BC7}" destId="{560F6316-1369-4A35-9B07-34D59A3CABDF}" srcOrd="0" destOrd="0" presId="urn:microsoft.com/office/officeart/2005/8/layout/process4"/>
    <dgm:cxn modelId="{2B3C4E08-D8FA-4C26-B370-4E901EC4DF20}" type="presParOf" srcId="{560F6316-1369-4A35-9B07-34D59A3CABDF}" destId="{ED6657D2-2B90-4E8A-8300-3558CE53F41E}" srcOrd="0" destOrd="0" presId="urn:microsoft.com/office/officeart/2005/8/layout/process4"/>
    <dgm:cxn modelId="{A3FC980F-151F-4395-9C8A-915FB407C66D}" type="presParOf" srcId="{560F6316-1369-4A35-9B07-34D59A3CABDF}" destId="{D2E4092A-16F5-4E67-AF3C-BAEA5E57116B}" srcOrd="1" destOrd="0" presId="urn:microsoft.com/office/officeart/2005/8/layout/process4"/>
    <dgm:cxn modelId="{B648583E-75E5-4F70-A59D-B2BC19FA1761}" type="presParOf" srcId="{560F6316-1369-4A35-9B07-34D59A3CABDF}" destId="{C4736644-C0F2-43B6-98CD-5740D147BDED}" srcOrd="2" destOrd="0" presId="urn:microsoft.com/office/officeart/2005/8/layout/process4"/>
    <dgm:cxn modelId="{32B93FAE-FB9B-4D12-8820-A2F8DF9B9A59}" type="presParOf" srcId="{C4736644-C0F2-43B6-98CD-5740D147BDED}" destId="{3E6D7A03-7894-4953-9452-CD968D6F2B92}" srcOrd="0" destOrd="0" presId="urn:microsoft.com/office/officeart/2005/8/layout/process4"/>
    <dgm:cxn modelId="{CDF7A199-4B0A-4C6D-AF43-F89C60977B5D}" type="presParOf" srcId="{C4736644-C0F2-43B6-98CD-5740D147BDED}" destId="{6B6E42FE-EA9A-468B-94F6-8C3EBD4E51E5}" srcOrd="1" destOrd="0" presId="urn:microsoft.com/office/officeart/2005/8/layout/process4"/>
    <dgm:cxn modelId="{F00E519E-FBAA-452F-8136-E55F7C9AC11A}" type="presParOf" srcId="{C4736644-C0F2-43B6-98CD-5740D147BDED}" destId="{4D3D59BC-BDCB-40AB-AAAF-3D055D6B4121}" srcOrd="2" destOrd="0" presId="urn:microsoft.com/office/officeart/2005/8/layout/process4"/>
    <dgm:cxn modelId="{8A6E5C0A-39B5-4B84-9D03-272E8C543EAE}" type="presParOf" srcId="{C4736644-C0F2-43B6-98CD-5740D147BDED}" destId="{4A9A60B8-953F-461F-BDC9-BA9A6FDA73D2}" srcOrd="3" destOrd="0" presId="urn:microsoft.com/office/officeart/2005/8/layout/process4"/>
    <dgm:cxn modelId="{0092F091-8E14-4D50-B3A0-32BE34F49BF8}" type="presParOf" srcId="{C4736644-C0F2-43B6-98CD-5740D147BDED}" destId="{A95F270B-771C-40A4-ACD0-BF690CE81DF0}" srcOrd="4" destOrd="0" presId="urn:microsoft.com/office/officeart/2005/8/layout/process4"/>
    <dgm:cxn modelId="{41B7409A-9004-458C-8B18-886506161C9F}" type="presParOf" srcId="{6032E37B-5955-41DC-A2B3-C37B40C00BC7}" destId="{591F176E-E45D-496C-A284-4021D7352951}" srcOrd="1" destOrd="0" presId="urn:microsoft.com/office/officeart/2005/8/layout/process4"/>
    <dgm:cxn modelId="{6907B12A-690D-49FF-8B07-FEB319A1E17E}" type="presParOf" srcId="{6032E37B-5955-41DC-A2B3-C37B40C00BC7}" destId="{97E3E7D1-C3AF-42B5-908A-F8F59962FEE3}" srcOrd="2" destOrd="0" presId="urn:microsoft.com/office/officeart/2005/8/layout/process4"/>
    <dgm:cxn modelId="{F360F7B1-C308-4F71-A3DB-F2235C5F02BA}" type="presParOf" srcId="{97E3E7D1-C3AF-42B5-908A-F8F59962FEE3}" destId="{AC42ACF2-D612-4789-937F-A9F3A25BE146}" srcOrd="0" destOrd="0" presId="urn:microsoft.com/office/officeart/2005/8/layout/process4"/>
    <dgm:cxn modelId="{71D8946B-7322-435F-BC56-866C2E5B2897}" type="presParOf" srcId="{97E3E7D1-C3AF-42B5-908A-F8F59962FEE3}" destId="{A9AF63E6-127D-4C39-B089-89431B8E3F94}" srcOrd="1" destOrd="0" presId="urn:microsoft.com/office/officeart/2005/8/layout/process4"/>
    <dgm:cxn modelId="{7FAE1B19-2841-465E-A1F6-50D2973A6986}" type="presParOf" srcId="{97E3E7D1-C3AF-42B5-908A-F8F59962FEE3}" destId="{FB27E9F2-9FEF-47D4-95D4-AA19E520D7C5}" srcOrd="2" destOrd="0" presId="urn:microsoft.com/office/officeart/2005/8/layout/process4"/>
    <dgm:cxn modelId="{51399B5C-DF49-49CB-8B59-AE447A26B41A}" type="presParOf" srcId="{FB27E9F2-9FEF-47D4-95D4-AA19E520D7C5}" destId="{B9CCD3F6-A68F-4687-9A0F-0A7145C99DB8}" srcOrd="0" destOrd="0" presId="urn:microsoft.com/office/officeart/2005/8/layout/process4"/>
    <dgm:cxn modelId="{396EF581-0DD2-464C-BA23-1927E78A25D7}" type="presParOf" srcId="{FB27E9F2-9FEF-47D4-95D4-AA19E520D7C5}" destId="{0DB03F94-C968-452B-A3CC-6D71C6C0109C}" srcOrd="1" destOrd="0" presId="urn:microsoft.com/office/officeart/2005/8/layout/process4"/>
    <dgm:cxn modelId="{34A4FD81-B0FA-4350-AFBD-969B0D8C20EC}" type="presParOf" srcId="{6032E37B-5955-41DC-A2B3-C37B40C00BC7}" destId="{3B7F45A8-9B3B-47FC-A78F-441EF818AD44}" srcOrd="3" destOrd="0" presId="urn:microsoft.com/office/officeart/2005/8/layout/process4"/>
    <dgm:cxn modelId="{59E7FED6-7B45-4DE0-A922-A81B4F412AED}" type="presParOf" srcId="{6032E37B-5955-41DC-A2B3-C37B40C00BC7}" destId="{762F60AB-67EE-409B-BF8F-DEABBF1D6C83}" srcOrd="4" destOrd="0" presId="urn:microsoft.com/office/officeart/2005/8/layout/process4"/>
    <dgm:cxn modelId="{BFC2B0F7-BCA0-47FB-9C2E-F3B2FF4E8CAF}" type="presParOf" srcId="{762F60AB-67EE-409B-BF8F-DEABBF1D6C83}" destId="{60EDA939-A78B-4386-A90B-C8BBD2D48BF9}" srcOrd="0" destOrd="0" presId="urn:microsoft.com/office/officeart/2005/8/layout/process4"/>
    <dgm:cxn modelId="{9BA30DD8-98DD-46A5-B721-1811C1E46008}" type="presParOf" srcId="{762F60AB-67EE-409B-BF8F-DEABBF1D6C83}" destId="{5C68747A-03E6-4D8F-8180-8E3CDCA5CB7B}" srcOrd="1" destOrd="0" presId="urn:microsoft.com/office/officeart/2005/8/layout/process4"/>
    <dgm:cxn modelId="{F75956A3-2C00-487E-8D22-7AD7DFA6E85D}" type="presParOf" srcId="{762F60AB-67EE-409B-BF8F-DEABBF1D6C83}" destId="{02135F6F-47EF-4653-8EEA-1A95BB518A7B}" srcOrd="2" destOrd="0" presId="urn:microsoft.com/office/officeart/2005/8/layout/process4"/>
    <dgm:cxn modelId="{4C4374F3-8FB4-43E7-A7EE-C4EB40D00EC5}" type="presParOf" srcId="{02135F6F-47EF-4653-8EEA-1A95BB518A7B}" destId="{95472D18-9CC5-4797-B0EE-25AB6ACA8927}" srcOrd="0" destOrd="0" presId="urn:microsoft.com/office/officeart/2005/8/layout/process4"/>
    <dgm:cxn modelId="{73B31563-659B-4B8C-8D44-5D9E18215688}" type="presParOf" srcId="{02135F6F-47EF-4653-8EEA-1A95BB518A7B}" destId="{792478E1-2923-40BC-B745-7A755EEB4766}" srcOrd="1" destOrd="0" presId="urn:microsoft.com/office/officeart/2005/8/layout/process4"/>
    <dgm:cxn modelId="{92FCF8F3-E790-4DDF-B641-EE76190F27D8}" type="presParOf" srcId="{6032E37B-5955-41DC-A2B3-C37B40C00BC7}" destId="{477FF5DA-25BC-447F-A0CB-90F33BA7FE29}" srcOrd="5" destOrd="0" presId="urn:microsoft.com/office/officeart/2005/8/layout/process4"/>
    <dgm:cxn modelId="{A4C45BEB-A445-4C0B-8603-89C9FDA10A2E}" type="presParOf" srcId="{6032E37B-5955-41DC-A2B3-C37B40C00BC7}" destId="{2B556926-1D87-41EE-9630-2B87A9B19114}" srcOrd="6" destOrd="0" presId="urn:microsoft.com/office/officeart/2005/8/layout/process4"/>
    <dgm:cxn modelId="{56D0E787-E6F5-484B-B531-2622F169D907}" type="presParOf" srcId="{2B556926-1D87-41EE-9630-2B87A9B19114}" destId="{93476CAB-0F76-4422-9ADB-E082834EF776}" srcOrd="0" destOrd="0" presId="urn:microsoft.com/office/officeart/2005/8/layout/process4"/>
    <dgm:cxn modelId="{5A5EDF4D-CCC1-43BA-BAFE-A4869CC8097A}" type="presParOf" srcId="{2B556926-1D87-41EE-9630-2B87A9B19114}" destId="{D4C7390E-9898-4062-B004-B708969A1541}" srcOrd="1" destOrd="0" presId="urn:microsoft.com/office/officeart/2005/8/layout/process4"/>
    <dgm:cxn modelId="{73323F92-8D6A-4645-B355-17C76342559A}" type="presParOf" srcId="{2B556926-1D87-41EE-9630-2B87A9B19114}" destId="{FDE2BDFD-5B2D-4C0A-BF4F-F571F2AAADE3}" srcOrd="2" destOrd="0" presId="urn:microsoft.com/office/officeart/2005/8/layout/process4"/>
    <dgm:cxn modelId="{F482DF64-6AF6-40AF-BFA0-B5DBED23F5A0}" type="presParOf" srcId="{FDE2BDFD-5B2D-4C0A-BF4F-F571F2AAADE3}" destId="{A5634D70-C3AA-40D4-9814-A28021759172}" srcOrd="0" destOrd="0" presId="urn:microsoft.com/office/officeart/2005/8/layout/process4"/>
    <dgm:cxn modelId="{62409AB9-5108-4398-BB03-690D104FA750}" type="presParOf" srcId="{FDE2BDFD-5B2D-4C0A-BF4F-F571F2AAADE3}" destId="{8BCD100B-16A0-4C77-B969-F11D5A3F8ABF}" srcOrd="1" destOrd="0" presId="urn:microsoft.com/office/officeart/2005/8/layout/process4"/>
    <dgm:cxn modelId="{088680F1-CC05-497F-8616-356760C94848}" type="presParOf" srcId="{FDE2BDFD-5B2D-4C0A-BF4F-F571F2AAADE3}" destId="{174A28C9-18E1-4535-8033-900FC912F9A9}" srcOrd="2" destOrd="0" presId="urn:microsoft.com/office/officeart/2005/8/layout/process4"/>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2E4092A-16F5-4E67-AF3C-BAEA5E57116B}">
      <dsp:nvSpPr>
        <dsp:cNvPr id="0" name=""/>
        <dsp:cNvSpPr/>
      </dsp:nvSpPr>
      <dsp:spPr>
        <a:xfrm>
          <a:off x="0" y="5778123"/>
          <a:ext cx="6525344" cy="1420700"/>
        </a:xfrm>
        <a:prstGeom prst="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ru-RU" sz="2000" b="1" kern="1200" dirty="0" smtClean="0"/>
            <a:t>Подготовка, рассмотрение и утверждение отчёта об исполнении бюджета</a:t>
          </a:r>
          <a:endParaRPr lang="ru-RU" sz="2000" b="1" kern="1200" dirty="0"/>
        </a:p>
      </dsp:txBody>
      <dsp:txXfrm>
        <a:off x="0" y="5778123"/>
        <a:ext cx="6525344" cy="767178"/>
      </dsp:txXfrm>
    </dsp:sp>
    <dsp:sp modelId="{3E6D7A03-7894-4953-9452-CD968D6F2B92}">
      <dsp:nvSpPr>
        <dsp:cNvPr id="0" name=""/>
        <dsp:cNvSpPr/>
      </dsp:nvSpPr>
      <dsp:spPr>
        <a:xfrm>
          <a:off x="2286" y="6470833"/>
          <a:ext cx="1277830" cy="836005"/>
        </a:xfrm>
        <a:prstGeom prst="rect">
          <a:avLst/>
        </a:prstGeom>
        <a:solidFill>
          <a:schemeClr val="accent2">
            <a:tint val="40000"/>
            <a:alpha val="90000"/>
            <a:hueOff val="0"/>
            <a:satOff val="0"/>
            <a:lumOff val="0"/>
            <a:alphaOff val="0"/>
          </a:schemeClr>
        </a:solidFill>
        <a:ln w="9525" cap="flat" cmpd="sng" algn="ctr">
          <a:solidFill>
            <a:schemeClr val="accent2">
              <a:tint val="40000"/>
              <a:alpha val="90000"/>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64008" tIns="11430" rIns="64008" bIns="11430" numCol="1" spcCol="1270" anchor="ctr" anchorCtr="0">
          <a:noAutofit/>
        </a:bodyPr>
        <a:lstStyle/>
        <a:p>
          <a:pPr lvl="0" algn="ctr" defTabSz="400050">
            <a:lnSpc>
              <a:spcPct val="90000"/>
            </a:lnSpc>
            <a:spcBef>
              <a:spcPct val="0"/>
            </a:spcBef>
            <a:spcAft>
              <a:spcPct val="35000"/>
            </a:spcAft>
          </a:pPr>
          <a:r>
            <a:rPr lang="ru-RU" sz="900" kern="1200" dirty="0" smtClean="0"/>
            <a:t>Составление годового отчёта об исполнении областного бюджета и проекта закона об исполнении областного бюджета</a:t>
          </a:r>
          <a:endParaRPr lang="ru-RU" sz="900" kern="1200" dirty="0"/>
        </a:p>
      </dsp:txBody>
      <dsp:txXfrm>
        <a:off x="2286" y="6470833"/>
        <a:ext cx="1277830" cy="836005"/>
      </dsp:txXfrm>
    </dsp:sp>
    <dsp:sp modelId="{6B6E42FE-EA9A-468B-94F6-8C3EBD4E51E5}">
      <dsp:nvSpPr>
        <dsp:cNvPr id="0" name=""/>
        <dsp:cNvSpPr/>
      </dsp:nvSpPr>
      <dsp:spPr>
        <a:xfrm>
          <a:off x="1280117" y="6466578"/>
          <a:ext cx="1090636" cy="844514"/>
        </a:xfrm>
        <a:prstGeom prst="rect">
          <a:avLst/>
        </a:prstGeom>
        <a:solidFill>
          <a:schemeClr val="accent3">
            <a:tint val="40000"/>
            <a:alpha val="90000"/>
            <a:hueOff val="0"/>
            <a:satOff val="0"/>
            <a:lumOff val="0"/>
            <a:alphaOff val="0"/>
          </a:schemeClr>
        </a:solidFill>
        <a:ln w="9525" cap="flat" cmpd="sng" algn="ctr">
          <a:solidFill>
            <a:schemeClr val="accent3">
              <a:tint val="40000"/>
              <a:alpha val="90000"/>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64008" tIns="11430" rIns="64008" bIns="11430" numCol="1" spcCol="1270" anchor="ctr" anchorCtr="0">
          <a:noAutofit/>
        </a:bodyPr>
        <a:lstStyle/>
        <a:p>
          <a:pPr lvl="0" algn="ctr" defTabSz="400050">
            <a:lnSpc>
              <a:spcPct val="90000"/>
            </a:lnSpc>
            <a:spcBef>
              <a:spcPct val="0"/>
            </a:spcBef>
            <a:spcAft>
              <a:spcPct val="35000"/>
            </a:spcAft>
          </a:pPr>
          <a:r>
            <a:rPr lang="ru-RU" sz="900" kern="1200" dirty="0" smtClean="0"/>
            <a:t>Внешняя проверка годового отчета Счётной палатой Ульяновской области </a:t>
          </a:r>
          <a:endParaRPr lang="ru-RU" sz="900" kern="1200" dirty="0"/>
        </a:p>
      </dsp:txBody>
      <dsp:txXfrm>
        <a:off x="1280117" y="6466578"/>
        <a:ext cx="1090636" cy="844514"/>
      </dsp:txXfrm>
    </dsp:sp>
    <dsp:sp modelId="{4D3D59BC-BDCB-40AB-AAAF-3D055D6B4121}">
      <dsp:nvSpPr>
        <dsp:cNvPr id="0" name=""/>
        <dsp:cNvSpPr/>
      </dsp:nvSpPr>
      <dsp:spPr>
        <a:xfrm>
          <a:off x="2370754" y="6470833"/>
          <a:ext cx="1167588" cy="836005"/>
        </a:xfrm>
        <a:prstGeom prst="rect">
          <a:avLst/>
        </a:prstGeom>
        <a:solidFill>
          <a:schemeClr val="accent4">
            <a:tint val="40000"/>
            <a:alpha val="90000"/>
            <a:hueOff val="0"/>
            <a:satOff val="0"/>
            <a:lumOff val="0"/>
            <a:alphaOff val="0"/>
          </a:schemeClr>
        </a:solidFill>
        <a:ln w="9525" cap="flat" cmpd="sng" algn="ctr">
          <a:solidFill>
            <a:schemeClr val="accent4">
              <a:tint val="40000"/>
              <a:alpha val="90000"/>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64008" tIns="11430" rIns="64008" bIns="11430" numCol="1" spcCol="1270" anchor="ctr" anchorCtr="0">
          <a:noAutofit/>
        </a:bodyPr>
        <a:lstStyle/>
        <a:p>
          <a:pPr lvl="0" algn="ctr" defTabSz="400050">
            <a:lnSpc>
              <a:spcPct val="90000"/>
            </a:lnSpc>
            <a:spcBef>
              <a:spcPct val="0"/>
            </a:spcBef>
            <a:spcAft>
              <a:spcPct val="35000"/>
            </a:spcAft>
          </a:pPr>
          <a:r>
            <a:rPr lang="ru-RU" sz="900" kern="1200" dirty="0" smtClean="0"/>
            <a:t>Проведение общественных слушаний по годовому отчёту об исполнении областного бюджета</a:t>
          </a:r>
          <a:endParaRPr lang="ru-RU" sz="900" kern="1200" dirty="0"/>
        </a:p>
      </dsp:txBody>
      <dsp:txXfrm>
        <a:off x="2370754" y="6470833"/>
        <a:ext cx="1167588" cy="836005"/>
      </dsp:txXfrm>
    </dsp:sp>
    <dsp:sp modelId="{4A9A60B8-953F-461F-BDC9-BA9A6FDA73D2}">
      <dsp:nvSpPr>
        <dsp:cNvPr id="0" name=""/>
        <dsp:cNvSpPr/>
      </dsp:nvSpPr>
      <dsp:spPr>
        <a:xfrm>
          <a:off x="3538342" y="6470833"/>
          <a:ext cx="1650703" cy="836005"/>
        </a:xfrm>
        <a:prstGeom prst="rect">
          <a:avLst/>
        </a:prstGeom>
        <a:solidFill>
          <a:schemeClr val="accent5">
            <a:tint val="40000"/>
            <a:alpha val="90000"/>
            <a:hueOff val="0"/>
            <a:satOff val="0"/>
            <a:lumOff val="0"/>
            <a:alphaOff val="0"/>
          </a:schemeClr>
        </a:solidFill>
        <a:ln w="9525" cap="flat" cmpd="sng" algn="ctr">
          <a:solidFill>
            <a:schemeClr val="accent5">
              <a:tint val="40000"/>
              <a:alpha val="90000"/>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64008" tIns="11430" rIns="64008" bIns="11430" numCol="1" spcCol="1270" anchor="ctr" anchorCtr="0">
          <a:noAutofit/>
        </a:bodyPr>
        <a:lstStyle/>
        <a:p>
          <a:pPr lvl="0" algn="ctr" defTabSz="400050">
            <a:lnSpc>
              <a:spcPct val="90000"/>
            </a:lnSpc>
            <a:spcBef>
              <a:spcPct val="0"/>
            </a:spcBef>
            <a:spcAft>
              <a:spcPct val="35000"/>
            </a:spcAft>
          </a:pPr>
          <a:r>
            <a:rPr lang="ru-RU" sz="900" kern="1200" dirty="0" smtClean="0"/>
            <a:t>Рассмотрение годового отчёта и утверждение проекта закона об исполнении областного бюджета Законодательным Собранием Ульяновской области </a:t>
          </a:r>
          <a:endParaRPr lang="ru-RU" sz="900" kern="1200" dirty="0"/>
        </a:p>
      </dsp:txBody>
      <dsp:txXfrm>
        <a:off x="3538342" y="6470833"/>
        <a:ext cx="1650703" cy="836005"/>
      </dsp:txXfrm>
    </dsp:sp>
    <dsp:sp modelId="{A95F270B-771C-40A4-ACD0-BF690CE81DF0}">
      <dsp:nvSpPr>
        <dsp:cNvPr id="0" name=""/>
        <dsp:cNvSpPr/>
      </dsp:nvSpPr>
      <dsp:spPr>
        <a:xfrm>
          <a:off x="5189046" y="6470833"/>
          <a:ext cx="1334010" cy="836005"/>
        </a:xfrm>
        <a:prstGeom prst="rect">
          <a:avLst/>
        </a:prstGeom>
        <a:solidFill>
          <a:schemeClr val="accent6">
            <a:tint val="40000"/>
            <a:alpha val="90000"/>
            <a:hueOff val="0"/>
            <a:satOff val="0"/>
            <a:lumOff val="0"/>
            <a:alphaOff val="0"/>
          </a:schemeClr>
        </a:solidFill>
        <a:ln w="9525" cap="flat" cmpd="sng" algn="ctr">
          <a:solidFill>
            <a:schemeClr val="accent6">
              <a:tint val="40000"/>
              <a:alpha val="90000"/>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64008" tIns="11430" rIns="64008" bIns="11430" numCol="1" spcCol="1270" anchor="ctr" anchorCtr="0">
          <a:noAutofit/>
        </a:bodyPr>
        <a:lstStyle/>
        <a:p>
          <a:pPr lvl="0" algn="ctr" defTabSz="400050">
            <a:lnSpc>
              <a:spcPct val="90000"/>
            </a:lnSpc>
            <a:spcBef>
              <a:spcPct val="0"/>
            </a:spcBef>
            <a:spcAft>
              <a:spcPct val="35000"/>
            </a:spcAft>
          </a:pPr>
          <a:r>
            <a:rPr lang="ru-RU" sz="900" kern="1200" dirty="0" smtClean="0"/>
            <a:t>Подписание закона об исполнении областного бюджета за отчётный период Губернатором Ульяновской области</a:t>
          </a:r>
          <a:endParaRPr lang="ru-RU" sz="900" kern="1200" dirty="0"/>
        </a:p>
      </dsp:txBody>
      <dsp:txXfrm>
        <a:off x="5189046" y="6470833"/>
        <a:ext cx="1334010" cy="836005"/>
      </dsp:txXfrm>
    </dsp:sp>
    <dsp:sp modelId="{A9AF63E6-127D-4C39-B089-89431B8E3F94}">
      <dsp:nvSpPr>
        <dsp:cNvPr id="0" name=""/>
        <dsp:cNvSpPr/>
      </dsp:nvSpPr>
      <dsp:spPr>
        <a:xfrm rot="10800000">
          <a:off x="0" y="4188522"/>
          <a:ext cx="6525344" cy="1627106"/>
        </a:xfrm>
        <a:prstGeom prst="upArrowCallou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ru-RU" sz="2000" b="1" kern="1200" dirty="0" smtClean="0"/>
            <a:t>Исполнение бюджета</a:t>
          </a:r>
          <a:endParaRPr lang="ru-RU" sz="2000" b="1" kern="1200" dirty="0"/>
        </a:p>
      </dsp:txBody>
      <dsp:txXfrm>
        <a:off x="0" y="4188522"/>
        <a:ext cx="6525344" cy="571114"/>
      </dsp:txXfrm>
    </dsp:sp>
    <dsp:sp modelId="{B9CCD3F6-A68F-4687-9A0F-0A7145C99DB8}">
      <dsp:nvSpPr>
        <dsp:cNvPr id="0" name=""/>
        <dsp:cNvSpPr/>
      </dsp:nvSpPr>
      <dsp:spPr>
        <a:xfrm>
          <a:off x="0" y="4648233"/>
          <a:ext cx="3262672" cy="710059"/>
        </a:xfrm>
        <a:prstGeom prst="rect">
          <a:avLst/>
        </a:prstGeom>
        <a:solidFill>
          <a:schemeClr val="accent2">
            <a:tint val="40000"/>
            <a:alpha val="90000"/>
            <a:hueOff val="0"/>
            <a:satOff val="0"/>
            <a:lumOff val="0"/>
            <a:alphaOff val="0"/>
          </a:schemeClr>
        </a:solidFill>
        <a:ln w="9525" cap="flat" cmpd="sng" algn="ctr">
          <a:solidFill>
            <a:schemeClr val="accent2">
              <a:tint val="40000"/>
              <a:alpha val="90000"/>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71120" tIns="12700" rIns="71120" bIns="12700" numCol="1" spcCol="1270" anchor="ctr" anchorCtr="0">
          <a:noAutofit/>
        </a:bodyPr>
        <a:lstStyle/>
        <a:p>
          <a:pPr lvl="0" algn="ctr" defTabSz="444500">
            <a:lnSpc>
              <a:spcPct val="90000"/>
            </a:lnSpc>
            <a:spcBef>
              <a:spcPct val="0"/>
            </a:spcBef>
            <a:spcAft>
              <a:spcPct val="35000"/>
            </a:spcAft>
          </a:pPr>
          <a:r>
            <a:rPr lang="ru-RU" sz="1000" kern="1200" dirty="0" smtClean="0"/>
            <a:t>Подготовка сводной бюджетной росписи и кассового плана исполнения областного бюджета </a:t>
          </a:r>
          <a:endParaRPr lang="ru-RU" sz="1000" kern="1200" dirty="0"/>
        </a:p>
      </dsp:txBody>
      <dsp:txXfrm>
        <a:off x="0" y="4648233"/>
        <a:ext cx="3262672" cy="710059"/>
      </dsp:txXfrm>
    </dsp:sp>
    <dsp:sp modelId="{0DB03F94-C968-452B-A3CC-6D71C6C0109C}">
      <dsp:nvSpPr>
        <dsp:cNvPr id="0" name=""/>
        <dsp:cNvSpPr/>
      </dsp:nvSpPr>
      <dsp:spPr>
        <a:xfrm>
          <a:off x="3262672" y="4648233"/>
          <a:ext cx="3262672" cy="710059"/>
        </a:xfrm>
        <a:prstGeom prst="rect">
          <a:avLst/>
        </a:prstGeom>
        <a:solidFill>
          <a:schemeClr val="accent3">
            <a:tint val="40000"/>
            <a:alpha val="90000"/>
            <a:hueOff val="0"/>
            <a:satOff val="0"/>
            <a:lumOff val="0"/>
            <a:alphaOff val="0"/>
          </a:schemeClr>
        </a:solidFill>
        <a:ln w="9525" cap="flat" cmpd="sng" algn="ctr">
          <a:solidFill>
            <a:schemeClr val="accent3">
              <a:tint val="40000"/>
              <a:alpha val="90000"/>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71120" tIns="12700" rIns="71120" bIns="12700" numCol="1" spcCol="1270" anchor="ctr" anchorCtr="0">
          <a:noAutofit/>
        </a:bodyPr>
        <a:lstStyle/>
        <a:p>
          <a:pPr lvl="0" algn="ctr" defTabSz="444500">
            <a:lnSpc>
              <a:spcPct val="90000"/>
            </a:lnSpc>
            <a:spcBef>
              <a:spcPct val="0"/>
            </a:spcBef>
            <a:spcAft>
              <a:spcPts val="0"/>
            </a:spcAft>
          </a:pPr>
          <a:r>
            <a:rPr lang="ru-RU" sz="1000" kern="1200" dirty="0" smtClean="0"/>
            <a:t>-  исполнение бюджета по доходам</a:t>
          </a:r>
        </a:p>
        <a:p>
          <a:pPr lvl="0" algn="ctr" defTabSz="444500">
            <a:lnSpc>
              <a:spcPct val="90000"/>
            </a:lnSpc>
            <a:spcBef>
              <a:spcPct val="0"/>
            </a:spcBef>
            <a:spcAft>
              <a:spcPts val="0"/>
            </a:spcAft>
          </a:pPr>
          <a:r>
            <a:rPr lang="ru-RU" sz="1000" kern="1200" dirty="0" smtClean="0"/>
            <a:t>-  исполнение бюджета по расходам</a:t>
          </a:r>
        </a:p>
        <a:p>
          <a:pPr lvl="0" algn="ctr" defTabSz="444500">
            <a:lnSpc>
              <a:spcPct val="90000"/>
            </a:lnSpc>
            <a:spcBef>
              <a:spcPct val="0"/>
            </a:spcBef>
            <a:spcAft>
              <a:spcPts val="0"/>
            </a:spcAft>
          </a:pPr>
          <a:r>
            <a:rPr lang="ru-RU" sz="1000" kern="1200" dirty="0" smtClean="0"/>
            <a:t>-  исполнение бюджета по источникам  финансирования дефицита</a:t>
          </a:r>
          <a:endParaRPr lang="ru-RU" sz="1000" kern="1200" dirty="0"/>
        </a:p>
      </dsp:txBody>
      <dsp:txXfrm>
        <a:off x="3262672" y="4648233"/>
        <a:ext cx="3262672" cy="710059"/>
      </dsp:txXfrm>
    </dsp:sp>
    <dsp:sp modelId="{5C68747A-03E6-4D8F-8180-8E3CDCA5CB7B}">
      <dsp:nvSpPr>
        <dsp:cNvPr id="0" name=""/>
        <dsp:cNvSpPr/>
      </dsp:nvSpPr>
      <dsp:spPr>
        <a:xfrm rot="10800000">
          <a:off x="0" y="1836901"/>
          <a:ext cx="6525344" cy="2374782"/>
        </a:xfrm>
        <a:prstGeom prst="upArrowCallout">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1120" tIns="71120" rIns="71120" bIns="71120" numCol="1" spcCol="1270" anchor="ctr" anchorCtr="0">
          <a:noAutofit/>
        </a:bodyPr>
        <a:lstStyle/>
        <a:p>
          <a:pPr lvl="0" algn="ctr" defTabSz="444500">
            <a:lnSpc>
              <a:spcPct val="90000"/>
            </a:lnSpc>
            <a:spcBef>
              <a:spcPct val="0"/>
            </a:spcBef>
            <a:spcAft>
              <a:spcPct val="35000"/>
            </a:spcAft>
          </a:pPr>
          <a:r>
            <a:rPr lang="ru-RU" sz="1000" kern="1200" dirty="0" smtClean="0"/>
            <a:t>Проведение общественных слушаний по проекту закона об областном бюджете</a:t>
          </a:r>
          <a:endParaRPr lang="ru-RU" sz="1000" kern="1200" dirty="0"/>
        </a:p>
      </dsp:txBody>
      <dsp:txXfrm>
        <a:off x="0" y="1836901"/>
        <a:ext cx="6525344" cy="833548"/>
      </dsp:txXfrm>
    </dsp:sp>
    <dsp:sp modelId="{95472D18-9CC5-4797-B0EE-25AB6ACA8927}">
      <dsp:nvSpPr>
        <dsp:cNvPr id="0" name=""/>
        <dsp:cNvSpPr/>
      </dsp:nvSpPr>
      <dsp:spPr>
        <a:xfrm>
          <a:off x="348" y="2670449"/>
          <a:ext cx="3676232" cy="710059"/>
        </a:xfrm>
        <a:prstGeom prst="rect">
          <a:avLst/>
        </a:prstGeom>
        <a:solidFill>
          <a:schemeClr val="accent4">
            <a:tint val="40000"/>
            <a:alpha val="90000"/>
            <a:hueOff val="0"/>
            <a:satOff val="0"/>
            <a:lumOff val="0"/>
            <a:alphaOff val="0"/>
          </a:schemeClr>
        </a:solidFill>
        <a:ln w="9525" cap="flat" cmpd="sng" algn="ctr">
          <a:solidFill>
            <a:schemeClr val="accent4">
              <a:tint val="40000"/>
              <a:alpha val="90000"/>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71120" tIns="12700" rIns="71120" bIns="12700" numCol="1" spcCol="1270" anchor="ctr" anchorCtr="0">
          <a:noAutofit/>
        </a:bodyPr>
        <a:lstStyle/>
        <a:p>
          <a:pPr lvl="0" algn="ctr" defTabSz="444500">
            <a:lnSpc>
              <a:spcPct val="90000"/>
            </a:lnSpc>
            <a:spcBef>
              <a:spcPct val="0"/>
            </a:spcBef>
            <a:spcAft>
              <a:spcPct val="35000"/>
            </a:spcAft>
          </a:pPr>
          <a:r>
            <a:rPr lang="ru-RU" sz="1000" kern="1200" dirty="0" smtClean="0"/>
            <a:t>Рассмотрение проекта закона об областном бюджете в двух чтениях и его принятие Законодательным Собранием Ульяновской области</a:t>
          </a:r>
          <a:endParaRPr lang="ru-RU" sz="1000" kern="1200" dirty="0"/>
        </a:p>
      </dsp:txBody>
      <dsp:txXfrm>
        <a:off x="348" y="2670449"/>
        <a:ext cx="3676232" cy="710059"/>
      </dsp:txXfrm>
    </dsp:sp>
    <dsp:sp modelId="{792478E1-2923-40BC-B745-7A755EEB4766}">
      <dsp:nvSpPr>
        <dsp:cNvPr id="0" name=""/>
        <dsp:cNvSpPr/>
      </dsp:nvSpPr>
      <dsp:spPr>
        <a:xfrm>
          <a:off x="3676581" y="2670449"/>
          <a:ext cx="2848413" cy="710059"/>
        </a:xfrm>
        <a:prstGeom prst="rect">
          <a:avLst/>
        </a:prstGeom>
        <a:solidFill>
          <a:schemeClr val="accent5">
            <a:tint val="40000"/>
            <a:alpha val="90000"/>
            <a:hueOff val="0"/>
            <a:satOff val="0"/>
            <a:lumOff val="0"/>
            <a:alphaOff val="0"/>
          </a:schemeClr>
        </a:solidFill>
        <a:ln w="9525" cap="flat" cmpd="sng" algn="ctr">
          <a:solidFill>
            <a:schemeClr val="accent5">
              <a:tint val="40000"/>
              <a:alpha val="90000"/>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71120" tIns="12700" rIns="71120" bIns="12700" numCol="1" spcCol="1270" anchor="ctr" anchorCtr="0">
          <a:noAutofit/>
        </a:bodyPr>
        <a:lstStyle/>
        <a:p>
          <a:pPr lvl="0" algn="ctr" defTabSz="444500">
            <a:lnSpc>
              <a:spcPct val="90000"/>
            </a:lnSpc>
            <a:spcBef>
              <a:spcPct val="0"/>
            </a:spcBef>
            <a:spcAft>
              <a:spcPct val="35000"/>
            </a:spcAft>
          </a:pPr>
          <a:r>
            <a:rPr lang="ru-RU" sz="1000" kern="1200" dirty="0" smtClean="0"/>
            <a:t>Подписание закона об областном бюджете Губернатором </a:t>
          </a:r>
          <a:br>
            <a:rPr lang="ru-RU" sz="1000" kern="1200" dirty="0" smtClean="0"/>
          </a:br>
          <a:r>
            <a:rPr lang="ru-RU" sz="1000" kern="1200" dirty="0" smtClean="0"/>
            <a:t> Ульяновской области</a:t>
          </a:r>
          <a:endParaRPr lang="ru-RU" sz="1000" kern="1200" dirty="0"/>
        </a:p>
      </dsp:txBody>
      <dsp:txXfrm>
        <a:off x="3676581" y="2670449"/>
        <a:ext cx="2848413" cy="710059"/>
      </dsp:txXfrm>
    </dsp:sp>
    <dsp:sp modelId="{D4C7390E-9898-4062-B004-B708969A1541}">
      <dsp:nvSpPr>
        <dsp:cNvPr id="0" name=""/>
        <dsp:cNvSpPr/>
      </dsp:nvSpPr>
      <dsp:spPr>
        <a:xfrm rot="10800000">
          <a:off x="0" y="13003"/>
          <a:ext cx="6525344" cy="1859573"/>
        </a:xfrm>
        <a:prstGeom prst="upArrowCallout">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ru-RU" sz="2000" b="1" kern="1200" dirty="0" smtClean="0"/>
            <a:t>Составление проекта бюджета</a:t>
          </a:r>
          <a:endParaRPr lang="ru-RU" sz="2000" b="1" kern="1200" dirty="0"/>
        </a:p>
      </dsp:txBody>
      <dsp:txXfrm>
        <a:off x="0" y="13003"/>
        <a:ext cx="6525344" cy="652710"/>
      </dsp:txXfrm>
    </dsp:sp>
    <dsp:sp modelId="{A5634D70-C3AA-40D4-9814-A28021759172}">
      <dsp:nvSpPr>
        <dsp:cNvPr id="0" name=""/>
        <dsp:cNvSpPr/>
      </dsp:nvSpPr>
      <dsp:spPr>
        <a:xfrm>
          <a:off x="1000" y="576432"/>
          <a:ext cx="3452771" cy="710059"/>
        </a:xfrm>
        <a:prstGeom prst="rect">
          <a:avLst/>
        </a:prstGeom>
        <a:solidFill>
          <a:schemeClr val="accent6">
            <a:tint val="40000"/>
            <a:alpha val="90000"/>
            <a:hueOff val="0"/>
            <a:satOff val="0"/>
            <a:lumOff val="0"/>
            <a:alphaOff val="0"/>
          </a:schemeClr>
        </a:solidFill>
        <a:ln w="9525" cap="flat" cmpd="sng" algn="ctr">
          <a:solidFill>
            <a:schemeClr val="accent6">
              <a:tint val="40000"/>
              <a:alpha val="90000"/>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71120" tIns="12700" rIns="71120" bIns="12700" numCol="1" spcCol="1270" anchor="ctr" anchorCtr="0">
          <a:noAutofit/>
        </a:bodyPr>
        <a:lstStyle/>
        <a:p>
          <a:pPr lvl="0" algn="ctr" defTabSz="444500">
            <a:lnSpc>
              <a:spcPct val="90000"/>
            </a:lnSpc>
            <a:spcBef>
              <a:spcPct val="0"/>
            </a:spcBef>
            <a:spcAft>
              <a:spcPts val="0"/>
            </a:spcAft>
          </a:pPr>
          <a:r>
            <a:rPr lang="ru-RU" sz="1000" kern="1200" dirty="0" smtClean="0"/>
            <a:t>Подготовка материалов для составления проекта бюджета</a:t>
          </a:r>
        </a:p>
        <a:p>
          <a:pPr lvl="0" algn="l" defTabSz="444500">
            <a:lnSpc>
              <a:spcPct val="90000"/>
            </a:lnSpc>
            <a:spcBef>
              <a:spcPct val="0"/>
            </a:spcBef>
            <a:spcAft>
              <a:spcPts val="0"/>
            </a:spcAft>
          </a:pPr>
          <a:r>
            <a:rPr lang="ru-RU" sz="1000" kern="1200" dirty="0" smtClean="0"/>
            <a:t>- прогноз социально-экономического развития </a:t>
          </a:r>
        </a:p>
        <a:p>
          <a:pPr lvl="0" algn="l" defTabSz="444500">
            <a:lnSpc>
              <a:spcPct val="90000"/>
            </a:lnSpc>
            <a:spcBef>
              <a:spcPct val="0"/>
            </a:spcBef>
            <a:spcAft>
              <a:spcPts val="0"/>
            </a:spcAft>
          </a:pPr>
          <a:r>
            <a:rPr lang="ru-RU" sz="1000" kern="1200" dirty="0" smtClean="0"/>
            <a:t>- основные направления бюджетной и налоговой политики</a:t>
          </a:r>
          <a:endParaRPr lang="ru-RU" sz="1000" kern="1200" dirty="0"/>
        </a:p>
      </dsp:txBody>
      <dsp:txXfrm>
        <a:off x="1000" y="576432"/>
        <a:ext cx="3452771" cy="710059"/>
      </dsp:txXfrm>
    </dsp:sp>
    <dsp:sp modelId="{8BCD100B-16A0-4C77-B969-F11D5A3F8ABF}">
      <dsp:nvSpPr>
        <dsp:cNvPr id="0" name=""/>
        <dsp:cNvSpPr/>
      </dsp:nvSpPr>
      <dsp:spPr>
        <a:xfrm>
          <a:off x="3453771" y="576432"/>
          <a:ext cx="1569316" cy="710059"/>
        </a:xfrm>
        <a:prstGeom prst="rect">
          <a:avLst/>
        </a:prstGeom>
        <a:solidFill>
          <a:schemeClr val="accent2">
            <a:tint val="40000"/>
            <a:alpha val="90000"/>
            <a:hueOff val="0"/>
            <a:satOff val="0"/>
            <a:lumOff val="0"/>
            <a:alphaOff val="0"/>
          </a:schemeClr>
        </a:solidFill>
        <a:ln w="9525" cap="flat" cmpd="sng" algn="ctr">
          <a:solidFill>
            <a:schemeClr val="accent2">
              <a:tint val="40000"/>
              <a:alpha val="90000"/>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71120" tIns="12700" rIns="71120" bIns="12700" numCol="1" spcCol="1270" anchor="ctr" anchorCtr="0">
          <a:noAutofit/>
        </a:bodyPr>
        <a:lstStyle/>
        <a:p>
          <a:pPr lvl="0" algn="ctr" defTabSz="444500">
            <a:lnSpc>
              <a:spcPct val="90000"/>
            </a:lnSpc>
            <a:spcBef>
              <a:spcPct val="0"/>
            </a:spcBef>
            <a:spcAft>
              <a:spcPct val="35000"/>
            </a:spcAft>
          </a:pPr>
          <a:r>
            <a:rPr lang="ru-RU" sz="1000" kern="1200" dirty="0" smtClean="0"/>
            <a:t>Согласование материалов для составления проекта бюджета</a:t>
          </a:r>
          <a:endParaRPr lang="ru-RU" sz="1000" kern="1200" dirty="0"/>
        </a:p>
      </dsp:txBody>
      <dsp:txXfrm>
        <a:off x="3453771" y="576432"/>
        <a:ext cx="1569316" cy="710059"/>
      </dsp:txXfrm>
    </dsp:sp>
    <dsp:sp modelId="{174A28C9-18E1-4535-8033-900FC912F9A9}">
      <dsp:nvSpPr>
        <dsp:cNvPr id="0" name=""/>
        <dsp:cNvSpPr/>
      </dsp:nvSpPr>
      <dsp:spPr>
        <a:xfrm>
          <a:off x="5023088" y="576432"/>
          <a:ext cx="1501254" cy="710059"/>
        </a:xfrm>
        <a:prstGeom prst="rect">
          <a:avLst/>
        </a:prstGeom>
        <a:solidFill>
          <a:schemeClr val="accent3">
            <a:tint val="40000"/>
            <a:alpha val="90000"/>
            <a:hueOff val="0"/>
            <a:satOff val="0"/>
            <a:lumOff val="0"/>
            <a:alphaOff val="0"/>
          </a:schemeClr>
        </a:solidFill>
        <a:ln w="9525" cap="flat" cmpd="sng" algn="ctr">
          <a:solidFill>
            <a:schemeClr val="accent3">
              <a:tint val="40000"/>
              <a:alpha val="90000"/>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71120" tIns="12700" rIns="71120" bIns="12700" numCol="1" spcCol="1270" anchor="ctr" anchorCtr="0">
          <a:noAutofit/>
        </a:bodyPr>
        <a:lstStyle/>
        <a:p>
          <a:pPr lvl="0" algn="ctr" defTabSz="444500">
            <a:lnSpc>
              <a:spcPct val="90000"/>
            </a:lnSpc>
            <a:spcBef>
              <a:spcPct val="0"/>
            </a:spcBef>
            <a:spcAft>
              <a:spcPct val="35000"/>
            </a:spcAft>
          </a:pPr>
          <a:r>
            <a:rPr lang="ru-RU" sz="1000" kern="1200" dirty="0" smtClean="0"/>
            <a:t>Подготовка проекта закона Ульяновской области об областном бюджете</a:t>
          </a:r>
          <a:endParaRPr lang="ru-RU" sz="1000" kern="1200" dirty="0"/>
        </a:p>
      </dsp:txBody>
      <dsp:txXfrm>
        <a:off x="5023088" y="576432"/>
        <a:ext cx="1501254" cy="710059"/>
      </dsp:txXfrm>
    </dsp:sp>
  </dsp:spTree>
</dsp:drawing>
</file>

<file path=ppt/diagrams/layout1.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0"/>
            <a:ext cx="2944283" cy="496570"/>
          </a:xfrm>
          <a:prstGeom prst="rect">
            <a:avLst/>
          </a:prstGeom>
        </p:spPr>
        <p:txBody>
          <a:bodyPr vert="horz" lIns="92184" tIns="46092" rIns="92184" bIns="46092" rtlCol="0"/>
          <a:lstStyle>
            <a:lvl1pPr algn="l">
              <a:defRPr sz="1200"/>
            </a:lvl1pPr>
          </a:lstStyle>
          <a:p>
            <a:endParaRPr lang="ru-RU"/>
          </a:p>
        </p:txBody>
      </p:sp>
      <p:sp>
        <p:nvSpPr>
          <p:cNvPr id="3" name="Дата 2"/>
          <p:cNvSpPr>
            <a:spLocks noGrp="1"/>
          </p:cNvSpPr>
          <p:nvPr>
            <p:ph type="dt" idx="1"/>
          </p:nvPr>
        </p:nvSpPr>
        <p:spPr>
          <a:xfrm>
            <a:off x="3848647" y="0"/>
            <a:ext cx="2944283" cy="496570"/>
          </a:xfrm>
          <a:prstGeom prst="rect">
            <a:avLst/>
          </a:prstGeom>
        </p:spPr>
        <p:txBody>
          <a:bodyPr vert="horz" lIns="92184" tIns="46092" rIns="92184" bIns="46092" rtlCol="0"/>
          <a:lstStyle>
            <a:lvl1pPr algn="r">
              <a:defRPr sz="1200"/>
            </a:lvl1pPr>
          </a:lstStyle>
          <a:p>
            <a:fld id="{03598AB1-2233-4791-807E-025D5E876924}" type="datetimeFigureOut">
              <a:rPr lang="ru-RU" smtClean="0"/>
              <a:pPr/>
              <a:t>24.05.2021</a:t>
            </a:fld>
            <a:endParaRPr lang="ru-RU"/>
          </a:p>
        </p:txBody>
      </p:sp>
      <p:sp>
        <p:nvSpPr>
          <p:cNvPr id="4" name="Образ слайда 3"/>
          <p:cNvSpPr>
            <a:spLocks noGrp="1" noRot="1" noChangeAspect="1"/>
          </p:cNvSpPr>
          <p:nvPr>
            <p:ph type="sldImg" idx="2"/>
          </p:nvPr>
        </p:nvSpPr>
        <p:spPr>
          <a:xfrm>
            <a:off x="2000250" y="744538"/>
            <a:ext cx="2794000" cy="3724275"/>
          </a:xfrm>
          <a:prstGeom prst="rect">
            <a:avLst/>
          </a:prstGeom>
          <a:noFill/>
          <a:ln w="12700">
            <a:solidFill>
              <a:prstClr val="black"/>
            </a:solidFill>
          </a:ln>
        </p:spPr>
        <p:txBody>
          <a:bodyPr vert="horz" lIns="92184" tIns="46092" rIns="92184" bIns="46092" rtlCol="0" anchor="ctr"/>
          <a:lstStyle/>
          <a:p>
            <a:endParaRPr lang="ru-RU"/>
          </a:p>
        </p:txBody>
      </p:sp>
      <p:sp>
        <p:nvSpPr>
          <p:cNvPr id="5" name="Заметки 4"/>
          <p:cNvSpPr>
            <a:spLocks noGrp="1"/>
          </p:cNvSpPr>
          <p:nvPr>
            <p:ph type="body" sz="quarter" idx="3"/>
          </p:nvPr>
        </p:nvSpPr>
        <p:spPr>
          <a:xfrm>
            <a:off x="679450" y="4717416"/>
            <a:ext cx="5435600" cy="4469130"/>
          </a:xfrm>
          <a:prstGeom prst="rect">
            <a:avLst/>
          </a:prstGeom>
        </p:spPr>
        <p:txBody>
          <a:bodyPr vert="horz" lIns="92184" tIns="46092" rIns="92184" bIns="46092"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2" y="9433106"/>
            <a:ext cx="2944283" cy="496570"/>
          </a:xfrm>
          <a:prstGeom prst="rect">
            <a:avLst/>
          </a:prstGeom>
        </p:spPr>
        <p:txBody>
          <a:bodyPr vert="horz" lIns="92184" tIns="46092" rIns="92184" bIns="46092" rtlCol="0" anchor="b"/>
          <a:lstStyle>
            <a:lvl1pPr algn="l">
              <a:defRPr sz="1200"/>
            </a:lvl1pPr>
          </a:lstStyle>
          <a:p>
            <a:endParaRPr lang="ru-RU"/>
          </a:p>
        </p:txBody>
      </p:sp>
      <p:sp>
        <p:nvSpPr>
          <p:cNvPr id="7" name="Номер слайда 6"/>
          <p:cNvSpPr>
            <a:spLocks noGrp="1"/>
          </p:cNvSpPr>
          <p:nvPr>
            <p:ph type="sldNum" sz="quarter" idx="5"/>
          </p:nvPr>
        </p:nvSpPr>
        <p:spPr>
          <a:xfrm>
            <a:off x="3848647" y="9433106"/>
            <a:ext cx="2944283" cy="496570"/>
          </a:xfrm>
          <a:prstGeom prst="rect">
            <a:avLst/>
          </a:prstGeom>
        </p:spPr>
        <p:txBody>
          <a:bodyPr vert="horz" lIns="92184" tIns="46092" rIns="92184" bIns="46092" rtlCol="0" anchor="b"/>
          <a:lstStyle>
            <a:lvl1pPr algn="r">
              <a:defRPr sz="1200"/>
            </a:lvl1pPr>
          </a:lstStyle>
          <a:p>
            <a:fld id="{41C9AF3A-D564-4097-B870-6A401C782206}" type="slidenum">
              <a:rPr lang="ru-RU" smtClean="0"/>
              <a:pPr/>
              <a:t>‹#›</a:t>
            </a:fld>
            <a:endParaRPr lang="ru-RU"/>
          </a:p>
        </p:txBody>
      </p:sp>
    </p:spTree>
    <p:extLst>
      <p:ext uri="{BB962C8B-B14F-4D97-AF65-F5344CB8AC3E}">
        <p14:creationId xmlns:p14="http://schemas.microsoft.com/office/powerpoint/2010/main" xmlns="" val="2492687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72150DBC-87C8-4E20-A9F0-23020B9840B9}" type="slidenum">
              <a:rPr lang="ru-RU" smtClean="0"/>
              <a:pPr/>
              <a:t>14</a:t>
            </a:fld>
            <a:endParaRPr lang="ru-RU"/>
          </a:p>
        </p:txBody>
      </p:sp>
    </p:spTree>
    <p:extLst>
      <p:ext uri="{BB962C8B-B14F-4D97-AF65-F5344CB8AC3E}">
        <p14:creationId xmlns:p14="http://schemas.microsoft.com/office/powerpoint/2010/main" xmlns="" val="42561908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72150DBC-87C8-4E20-A9F0-23020B9840B9}" type="slidenum">
              <a:rPr lang="ru-RU" smtClean="0"/>
              <a:pPr/>
              <a:t>23</a:t>
            </a:fld>
            <a:endParaRPr lang="ru-RU"/>
          </a:p>
        </p:txBody>
      </p:sp>
    </p:spTree>
    <p:extLst>
      <p:ext uri="{BB962C8B-B14F-4D97-AF65-F5344CB8AC3E}">
        <p14:creationId xmlns:p14="http://schemas.microsoft.com/office/powerpoint/2010/main" xmlns="" val="42561908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72150DBC-87C8-4E20-A9F0-23020B9840B9}" type="slidenum">
              <a:rPr lang="ru-RU" smtClean="0"/>
              <a:pPr/>
              <a:t>24</a:t>
            </a:fld>
            <a:endParaRPr lang="ru-RU"/>
          </a:p>
        </p:txBody>
      </p:sp>
    </p:spTree>
    <p:extLst>
      <p:ext uri="{BB962C8B-B14F-4D97-AF65-F5344CB8AC3E}">
        <p14:creationId xmlns:p14="http://schemas.microsoft.com/office/powerpoint/2010/main" xmlns="" val="42561908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72150DBC-87C8-4E20-A9F0-23020B9840B9}" type="slidenum">
              <a:rPr lang="ru-RU" smtClean="0"/>
              <a:pPr/>
              <a:t>25</a:t>
            </a:fld>
            <a:endParaRPr lang="ru-RU"/>
          </a:p>
        </p:txBody>
      </p:sp>
    </p:spTree>
    <p:extLst>
      <p:ext uri="{BB962C8B-B14F-4D97-AF65-F5344CB8AC3E}">
        <p14:creationId xmlns:p14="http://schemas.microsoft.com/office/powerpoint/2010/main" xmlns="" val="42561908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72150DBC-87C8-4E20-A9F0-23020B9840B9}" type="slidenum">
              <a:rPr lang="ru-RU" smtClean="0"/>
              <a:pPr/>
              <a:t>26</a:t>
            </a:fld>
            <a:endParaRPr lang="ru-RU"/>
          </a:p>
        </p:txBody>
      </p:sp>
    </p:spTree>
    <p:extLst>
      <p:ext uri="{BB962C8B-B14F-4D97-AF65-F5344CB8AC3E}">
        <p14:creationId xmlns:p14="http://schemas.microsoft.com/office/powerpoint/2010/main" xmlns="" val="42561908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72150DBC-87C8-4E20-A9F0-23020B9840B9}" type="slidenum">
              <a:rPr lang="ru-RU" smtClean="0"/>
              <a:pPr/>
              <a:t>27</a:t>
            </a:fld>
            <a:endParaRPr lang="ru-RU"/>
          </a:p>
        </p:txBody>
      </p:sp>
    </p:spTree>
    <p:extLst>
      <p:ext uri="{BB962C8B-B14F-4D97-AF65-F5344CB8AC3E}">
        <p14:creationId xmlns:p14="http://schemas.microsoft.com/office/powerpoint/2010/main" xmlns="" val="42561908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72150DBC-87C8-4E20-A9F0-23020B9840B9}" type="slidenum">
              <a:rPr lang="ru-RU" smtClean="0"/>
              <a:pPr/>
              <a:t>28</a:t>
            </a:fld>
            <a:endParaRPr lang="ru-RU"/>
          </a:p>
        </p:txBody>
      </p:sp>
    </p:spTree>
    <p:extLst>
      <p:ext uri="{BB962C8B-B14F-4D97-AF65-F5344CB8AC3E}">
        <p14:creationId xmlns:p14="http://schemas.microsoft.com/office/powerpoint/2010/main" xmlns="" val="42561908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72150DBC-87C8-4E20-A9F0-23020B9840B9}" type="slidenum">
              <a:rPr lang="ru-RU" smtClean="0"/>
              <a:pPr/>
              <a:t>29</a:t>
            </a:fld>
            <a:endParaRPr lang="ru-RU"/>
          </a:p>
        </p:txBody>
      </p:sp>
    </p:spTree>
    <p:extLst>
      <p:ext uri="{BB962C8B-B14F-4D97-AF65-F5344CB8AC3E}">
        <p14:creationId xmlns:p14="http://schemas.microsoft.com/office/powerpoint/2010/main" xmlns="" val="42561908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72150DBC-87C8-4E20-A9F0-23020B9840B9}" type="slidenum">
              <a:rPr lang="ru-RU" smtClean="0"/>
              <a:pPr/>
              <a:t>30</a:t>
            </a:fld>
            <a:endParaRPr lang="ru-RU"/>
          </a:p>
        </p:txBody>
      </p:sp>
    </p:spTree>
    <p:extLst>
      <p:ext uri="{BB962C8B-B14F-4D97-AF65-F5344CB8AC3E}">
        <p14:creationId xmlns:p14="http://schemas.microsoft.com/office/powerpoint/2010/main" xmlns="" val="42561908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72150DBC-87C8-4E20-A9F0-23020B9840B9}" type="slidenum">
              <a:rPr lang="ru-RU" smtClean="0"/>
              <a:pPr/>
              <a:t>31</a:t>
            </a:fld>
            <a:endParaRPr lang="ru-RU"/>
          </a:p>
        </p:txBody>
      </p:sp>
    </p:spTree>
    <p:extLst>
      <p:ext uri="{BB962C8B-B14F-4D97-AF65-F5344CB8AC3E}">
        <p14:creationId xmlns:p14="http://schemas.microsoft.com/office/powerpoint/2010/main" xmlns="" val="42561908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72150DBC-87C8-4E20-A9F0-23020B9840B9}" type="slidenum">
              <a:rPr lang="ru-RU" smtClean="0"/>
              <a:pPr/>
              <a:t>32</a:t>
            </a:fld>
            <a:endParaRPr lang="ru-RU"/>
          </a:p>
        </p:txBody>
      </p:sp>
    </p:spTree>
    <p:extLst>
      <p:ext uri="{BB962C8B-B14F-4D97-AF65-F5344CB8AC3E}">
        <p14:creationId xmlns:p14="http://schemas.microsoft.com/office/powerpoint/2010/main" xmlns="" val="42561908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Образ слайда 1"/>
          <p:cNvSpPr>
            <a:spLocks noGrp="1" noRot="1" noChangeAspect="1" noTextEdit="1"/>
          </p:cNvSpPr>
          <p:nvPr>
            <p:ph type="sldImg"/>
          </p:nvPr>
        </p:nvSpPr>
        <p:spPr bwMode="auto">
          <a:noFill/>
          <a:ln>
            <a:solidFill>
              <a:srgbClr val="000000"/>
            </a:solidFill>
            <a:miter lim="800000"/>
            <a:headEnd/>
            <a:tailEnd/>
          </a:ln>
        </p:spPr>
      </p:sp>
      <p:sp>
        <p:nvSpPr>
          <p:cNvPr id="9219"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dirty="0" smtClean="0"/>
          </a:p>
        </p:txBody>
      </p:sp>
      <p:sp>
        <p:nvSpPr>
          <p:cNvPr id="9220" name="Номер слайда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295F81B-35EF-4691-8608-553107CACFEA}" type="slidenum">
              <a:rPr lang="ru-RU" smtClean="0"/>
              <a:pPr fontAlgn="base">
                <a:spcBef>
                  <a:spcPct val="0"/>
                </a:spcBef>
                <a:spcAft>
                  <a:spcPct val="0"/>
                </a:spcAft>
                <a:defRPr/>
              </a:pPr>
              <a:t>15</a:t>
            </a:fld>
            <a:endParaRPr lang="ru-RU" smtClean="0"/>
          </a:p>
        </p:txBody>
      </p:sp>
    </p:spTree>
    <p:extLst>
      <p:ext uri="{BB962C8B-B14F-4D97-AF65-F5344CB8AC3E}">
        <p14:creationId xmlns:p14="http://schemas.microsoft.com/office/powerpoint/2010/main" xmlns="" val="31307859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72150DBC-87C8-4E20-A9F0-23020B9840B9}" type="slidenum">
              <a:rPr lang="ru-RU" smtClean="0"/>
              <a:pPr/>
              <a:t>33</a:t>
            </a:fld>
            <a:endParaRPr lang="ru-RU"/>
          </a:p>
        </p:txBody>
      </p:sp>
    </p:spTree>
    <p:extLst>
      <p:ext uri="{BB962C8B-B14F-4D97-AF65-F5344CB8AC3E}">
        <p14:creationId xmlns:p14="http://schemas.microsoft.com/office/powerpoint/2010/main" xmlns="" val="42561908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72150DBC-87C8-4E20-A9F0-23020B9840B9}" type="slidenum">
              <a:rPr lang="ru-RU" smtClean="0"/>
              <a:pPr/>
              <a:t>34</a:t>
            </a:fld>
            <a:endParaRPr lang="ru-RU"/>
          </a:p>
        </p:txBody>
      </p:sp>
    </p:spTree>
    <p:extLst>
      <p:ext uri="{BB962C8B-B14F-4D97-AF65-F5344CB8AC3E}">
        <p14:creationId xmlns:p14="http://schemas.microsoft.com/office/powerpoint/2010/main" xmlns="" val="425619086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72150DBC-87C8-4E20-A9F0-23020B9840B9}" type="slidenum">
              <a:rPr lang="ru-RU" smtClean="0"/>
              <a:pPr/>
              <a:t>35</a:t>
            </a:fld>
            <a:endParaRPr lang="ru-RU"/>
          </a:p>
        </p:txBody>
      </p:sp>
    </p:spTree>
    <p:extLst>
      <p:ext uri="{BB962C8B-B14F-4D97-AF65-F5344CB8AC3E}">
        <p14:creationId xmlns:p14="http://schemas.microsoft.com/office/powerpoint/2010/main" xmlns="" val="425619086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2000250" y="744538"/>
            <a:ext cx="2794000" cy="3724275"/>
          </a:xfrm>
        </p:spPr>
      </p:sp>
      <p:sp>
        <p:nvSpPr>
          <p:cNvPr id="3" name="Заметки 2"/>
          <p:cNvSpPr>
            <a:spLocks noGrp="1"/>
          </p:cNvSpPr>
          <p:nvPr>
            <p:ph type="body" idx="1"/>
          </p:nvPr>
        </p:nvSpPr>
        <p:spPr/>
        <p:txBody>
          <a:bodyPr>
            <a:normAutofit/>
          </a:bodyPr>
          <a:lstStyle/>
          <a:p>
            <a:r>
              <a:rPr lang="ru-RU" dirty="0" smtClean="0"/>
              <a:t>21</a:t>
            </a:r>
            <a:endParaRPr lang="ru-RU" dirty="0"/>
          </a:p>
        </p:txBody>
      </p:sp>
      <p:sp>
        <p:nvSpPr>
          <p:cNvPr id="4" name="Номер слайда 3"/>
          <p:cNvSpPr>
            <a:spLocks noGrp="1"/>
          </p:cNvSpPr>
          <p:nvPr>
            <p:ph type="sldNum" sz="quarter" idx="10"/>
          </p:nvPr>
        </p:nvSpPr>
        <p:spPr/>
        <p:txBody>
          <a:bodyPr/>
          <a:lstStyle/>
          <a:p>
            <a:fld id="{4F641737-66BE-459E-9470-F01794702784}" type="slidenum">
              <a:rPr lang="ru-RU" smtClean="0"/>
              <a:pPr/>
              <a:t>37</a:t>
            </a:fld>
            <a:endParaRPr lang="ru-RU" dirty="0"/>
          </a:p>
        </p:txBody>
      </p:sp>
    </p:spTree>
    <p:extLst>
      <p:ext uri="{BB962C8B-B14F-4D97-AF65-F5344CB8AC3E}">
        <p14:creationId xmlns:p14="http://schemas.microsoft.com/office/powerpoint/2010/main" xmlns="" val="323577528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2000250" y="744538"/>
            <a:ext cx="2794000" cy="3724275"/>
          </a:xfrm>
        </p:spPr>
      </p:sp>
      <p:sp>
        <p:nvSpPr>
          <p:cNvPr id="3" name="Заметки 2"/>
          <p:cNvSpPr>
            <a:spLocks noGrp="1"/>
          </p:cNvSpPr>
          <p:nvPr>
            <p:ph type="body" idx="1"/>
          </p:nvPr>
        </p:nvSpPr>
        <p:spPr/>
        <p:txBody>
          <a:bodyPr>
            <a:normAutofit/>
          </a:bodyPr>
          <a:lstStyle/>
          <a:p>
            <a:r>
              <a:rPr lang="ru-RU" dirty="0" smtClean="0"/>
              <a:t>21</a:t>
            </a:r>
            <a:endParaRPr lang="ru-RU" dirty="0"/>
          </a:p>
        </p:txBody>
      </p:sp>
      <p:sp>
        <p:nvSpPr>
          <p:cNvPr id="4" name="Номер слайда 3"/>
          <p:cNvSpPr>
            <a:spLocks noGrp="1"/>
          </p:cNvSpPr>
          <p:nvPr>
            <p:ph type="sldNum" sz="quarter" idx="10"/>
          </p:nvPr>
        </p:nvSpPr>
        <p:spPr/>
        <p:txBody>
          <a:bodyPr/>
          <a:lstStyle/>
          <a:p>
            <a:fld id="{4F641737-66BE-459E-9470-F01794702784}" type="slidenum">
              <a:rPr lang="ru-RU" smtClean="0"/>
              <a:pPr/>
              <a:t>38</a:t>
            </a:fld>
            <a:endParaRPr lang="ru-RU" dirty="0"/>
          </a:p>
        </p:txBody>
      </p:sp>
    </p:spTree>
    <p:extLst>
      <p:ext uri="{BB962C8B-B14F-4D97-AF65-F5344CB8AC3E}">
        <p14:creationId xmlns:p14="http://schemas.microsoft.com/office/powerpoint/2010/main" xmlns="" val="5308616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Образ слайда 1"/>
          <p:cNvSpPr>
            <a:spLocks noGrp="1" noRot="1" noChangeAspect="1" noTextEdit="1"/>
          </p:cNvSpPr>
          <p:nvPr>
            <p:ph type="sldImg"/>
          </p:nvPr>
        </p:nvSpPr>
        <p:spPr bwMode="auto">
          <a:noFill/>
          <a:ln>
            <a:solidFill>
              <a:srgbClr val="000000"/>
            </a:solidFill>
            <a:miter lim="800000"/>
            <a:headEnd/>
            <a:tailEnd/>
          </a:ln>
        </p:spPr>
      </p:sp>
      <p:sp>
        <p:nvSpPr>
          <p:cNvPr id="10243"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10244" name="Номер слайда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210F4E9-0FC9-4C5A-A496-46C2500E0264}" type="slidenum">
              <a:rPr lang="ru-RU" smtClean="0"/>
              <a:pPr fontAlgn="base">
                <a:spcBef>
                  <a:spcPct val="0"/>
                </a:spcBef>
                <a:spcAft>
                  <a:spcPct val="0"/>
                </a:spcAft>
                <a:defRPr/>
              </a:pPr>
              <a:t>16</a:t>
            </a:fld>
            <a:endParaRPr lang="ru-RU" smtClean="0"/>
          </a:p>
        </p:txBody>
      </p:sp>
    </p:spTree>
    <p:extLst>
      <p:ext uri="{BB962C8B-B14F-4D97-AF65-F5344CB8AC3E}">
        <p14:creationId xmlns:p14="http://schemas.microsoft.com/office/powerpoint/2010/main" xmlns="" val="34251583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72150DBC-87C8-4E20-A9F0-23020B9840B9}" type="slidenum">
              <a:rPr lang="ru-RU" smtClean="0"/>
              <a:pPr/>
              <a:t>17</a:t>
            </a:fld>
            <a:endParaRPr lang="ru-RU"/>
          </a:p>
        </p:txBody>
      </p:sp>
    </p:spTree>
    <p:extLst>
      <p:ext uri="{BB962C8B-B14F-4D97-AF65-F5344CB8AC3E}">
        <p14:creationId xmlns:p14="http://schemas.microsoft.com/office/powerpoint/2010/main" xmlns="" val="42561908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72150DBC-87C8-4E20-A9F0-23020B9840B9}" type="slidenum">
              <a:rPr lang="ru-RU" smtClean="0"/>
              <a:pPr/>
              <a:t>18</a:t>
            </a:fld>
            <a:endParaRPr lang="ru-RU"/>
          </a:p>
        </p:txBody>
      </p:sp>
    </p:spTree>
    <p:extLst>
      <p:ext uri="{BB962C8B-B14F-4D97-AF65-F5344CB8AC3E}">
        <p14:creationId xmlns:p14="http://schemas.microsoft.com/office/powerpoint/2010/main" xmlns="" val="42561908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Образ слайда 1"/>
          <p:cNvSpPr>
            <a:spLocks noGrp="1" noRot="1" noChangeAspect="1" noTextEdit="1"/>
          </p:cNvSpPr>
          <p:nvPr>
            <p:ph type="sldImg"/>
          </p:nvPr>
        </p:nvSpPr>
        <p:spPr bwMode="auto">
          <a:xfrm>
            <a:off x="2000250" y="744538"/>
            <a:ext cx="2794000" cy="3724275"/>
          </a:xfrm>
          <a:noFill/>
          <a:ln>
            <a:solidFill>
              <a:srgbClr val="000000"/>
            </a:solidFill>
            <a:miter lim="800000"/>
            <a:headEnd/>
            <a:tailEnd/>
          </a:ln>
        </p:spPr>
      </p:sp>
      <p:sp>
        <p:nvSpPr>
          <p:cNvPr id="4099"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4100" name="Номер слайда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5463164-DDF1-40A8-A629-98B3CFEEBA5D}" type="slidenum">
              <a:rPr lang="ru-RU" smtClean="0"/>
              <a:pPr fontAlgn="base">
                <a:spcBef>
                  <a:spcPct val="0"/>
                </a:spcBef>
                <a:spcAft>
                  <a:spcPct val="0"/>
                </a:spcAft>
                <a:defRPr/>
              </a:pPr>
              <a:t>19</a:t>
            </a:fld>
            <a:endParaRPr lang="ru-RU" smtClean="0"/>
          </a:p>
        </p:txBody>
      </p:sp>
    </p:spTree>
    <p:extLst>
      <p:ext uri="{BB962C8B-B14F-4D97-AF65-F5344CB8AC3E}">
        <p14:creationId xmlns:p14="http://schemas.microsoft.com/office/powerpoint/2010/main" xmlns="" val="39304151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2000250" y="744538"/>
            <a:ext cx="2794000" cy="3724275"/>
          </a:xfrm>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72150DBC-87C8-4E20-A9F0-23020B9840B9}" type="slidenum">
              <a:rPr lang="ru-RU" smtClean="0"/>
              <a:pPr/>
              <a:t>20</a:t>
            </a:fld>
            <a:endParaRPr lang="ru-RU"/>
          </a:p>
        </p:txBody>
      </p:sp>
    </p:spTree>
    <p:extLst>
      <p:ext uri="{BB962C8B-B14F-4D97-AF65-F5344CB8AC3E}">
        <p14:creationId xmlns:p14="http://schemas.microsoft.com/office/powerpoint/2010/main" xmlns="" val="42561908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72150DBC-87C8-4E20-A9F0-23020B9840B9}" type="slidenum">
              <a:rPr lang="ru-RU" smtClean="0"/>
              <a:pPr/>
              <a:t>21</a:t>
            </a:fld>
            <a:endParaRPr lang="ru-RU"/>
          </a:p>
        </p:txBody>
      </p:sp>
    </p:spTree>
    <p:extLst>
      <p:ext uri="{BB962C8B-B14F-4D97-AF65-F5344CB8AC3E}">
        <p14:creationId xmlns:p14="http://schemas.microsoft.com/office/powerpoint/2010/main" xmlns="" val="42561908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72150DBC-87C8-4E20-A9F0-23020B9840B9}" type="slidenum">
              <a:rPr lang="ru-RU" smtClean="0"/>
              <a:pPr/>
              <a:t>22</a:t>
            </a:fld>
            <a:endParaRPr lang="ru-RU"/>
          </a:p>
        </p:txBody>
      </p:sp>
    </p:spTree>
    <p:extLst>
      <p:ext uri="{BB962C8B-B14F-4D97-AF65-F5344CB8AC3E}">
        <p14:creationId xmlns:p14="http://schemas.microsoft.com/office/powerpoint/2010/main" xmlns="" val="42561908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14350" y="2840568"/>
            <a:ext cx="5829300" cy="1960033"/>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028700" y="5181600"/>
            <a:ext cx="4800600" cy="23368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24.05.2021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24.05.2021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4972050" y="366185"/>
            <a:ext cx="1543050" cy="7802033"/>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342900" y="366185"/>
            <a:ext cx="4514850" cy="7802033"/>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24.05.2021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24.05.2021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41735" y="5875867"/>
            <a:ext cx="5829300" cy="1816100"/>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541735" y="3875618"/>
            <a:ext cx="5829300" cy="2000249"/>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24.05.2021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342900" y="2133601"/>
            <a:ext cx="3028950" cy="603461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3486150" y="2133601"/>
            <a:ext cx="3028950" cy="603461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24.05.2021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342900" y="2046817"/>
            <a:ext cx="303014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342900" y="2899833"/>
            <a:ext cx="303014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3483769" y="2046817"/>
            <a:ext cx="303133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3483769" y="2899833"/>
            <a:ext cx="303133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24.05.2021</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24.05.2021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24.05.2021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42900" y="364067"/>
            <a:ext cx="2256235" cy="154940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2681287" y="364067"/>
            <a:ext cx="3833813" cy="780415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342900" y="1913467"/>
            <a:ext cx="2256235" cy="625475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24.05.2021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44216" y="6400800"/>
            <a:ext cx="4114800" cy="755651"/>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344216" y="817033"/>
            <a:ext cx="41148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344216" y="7156451"/>
            <a:ext cx="4114800" cy="107314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24.05.2021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42900" y="366184"/>
            <a:ext cx="6172200" cy="1524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342900" y="2133601"/>
            <a:ext cx="6172200" cy="6034617"/>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342900" y="8475134"/>
            <a:ext cx="1600200" cy="486833"/>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24.05.2021</a:t>
            </a:fld>
            <a:endParaRPr lang="ru-RU"/>
          </a:p>
        </p:txBody>
      </p:sp>
      <p:sp>
        <p:nvSpPr>
          <p:cNvPr id="5" name="Нижний колонтитул 4"/>
          <p:cNvSpPr>
            <a:spLocks noGrp="1"/>
          </p:cNvSpPr>
          <p:nvPr>
            <p:ph type="ftr" sz="quarter" idx="3"/>
          </p:nvPr>
        </p:nvSpPr>
        <p:spPr>
          <a:xfrm>
            <a:off x="2343150" y="8475134"/>
            <a:ext cx="2171700" cy="486833"/>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4914900" y="8475134"/>
            <a:ext cx="1600200" cy="486833"/>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1.xml"/><Relationship Id="rId1" Type="http://schemas.openxmlformats.org/officeDocument/2006/relationships/vmlDrawing" Target="../drawings/vmlDrawing1.vml"/><Relationship Id="rId4" Type="http://schemas.openxmlformats.org/officeDocument/2006/relationships/oleObject" Target="../embeddings/_____Microsoft_Office_Excel_97-20031.xls"/></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1.xml"/><Relationship Id="rId1" Type="http://schemas.openxmlformats.org/officeDocument/2006/relationships/vmlDrawing" Target="../drawings/vmlDrawing2.vml"/><Relationship Id="rId4" Type="http://schemas.openxmlformats.org/officeDocument/2006/relationships/oleObject" Target="../embeddings/_____Microsoft_Office_Excel_97-20032.xls"/></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4.xml"/><Relationship Id="rId5" Type="http://schemas.openxmlformats.org/officeDocument/2006/relationships/image" Target="../media/image10.jpeg"/><Relationship Id="rId4" Type="http://schemas.openxmlformats.org/officeDocument/2006/relationships/image" Target="../media/image9.jpeg"/></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image" Target="../media/image2.png"/><Relationship Id="rId5" Type="http://schemas.openxmlformats.org/officeDocument/2006/relationships/image" Target="../media/image13.jpeg"/><Relationship Id="rId4" Type="http://schemas.openxmlformats.org/officeDocument/2006/relationships/image" Target="../media/image12.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vmlDrawing" Target="../drawings/vmlDrawing3.vml"/><Relationship Id="rId5" Type="http://schemas.openxmlformats.org/officeDocument/2006/relationships/image" Target="../media/image2.png"/><Relationship Id="rId4" Type="http://schemas.openxmlformats.org/officeDocument/2006/relationships/oleObject" Target="../embeddings/_____Microsoft_Office_Excel_97-20033.xls"/></Relationships>
</file>

<file path=ppt/slides/_rels/slide1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16.jpeg"/></Relationships>
</file>

<file path=ppt/slides/_rels/slide1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20.png"/><Relationship Id="rId5" Type="http://schemas.openxmlformats.org/officeDocument/2006/relationships/image" Target="../media/image19.jpeg"/><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image" Target="../media/image2.png"/><Relationship Id="rId5" Type="http://schemas.openxmlformats.org/officeDocument/2006/relationships/image" Target="../media/image23.jpeg"/><Relationship Id="rId4" Type="http://schemas.openxmlformats.org/officeDocument/2006/relationships/image" Target="../media/image22.jpeg"/></Relationships>
</file>

<file path=ppt/slides/_rels/slide2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9.xml"/><Relationship Id="rId1" Type="http://schemas.openxmlformats.org/officeDocument/2006/relationships/slideLayout" Target="../slideLayouts/slideLayout4.xml"/><Relationship Id="rId6" Type="http://schemas.openxmlformats.org/officeDocument/2006/relationships/image" Target="../media/image2.png"/><Relationship Id="rId5" Type="http://schemas.openxmlformats.org/officeDocument/2006/relationships/image" Target="../media/image26.jpeg"/><Relationship Id="rId4" Type="http://schemas.openxmlformats.org/officeDocument/2006/relationships/image" Target="../media/image25.jpeg"/></Relationships>
</file>

<file path=ppt/slides/_rels/slide2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2.xml"/><Relationship Id="rId1" Type="http://schemas.openxmlformats.org/officeDocument/2006/relationships/slideLayout" Target="../slideLayouts/slideLayout4.xml"/><Relationship Id="rId5" Type="http://schemas.openxmlformats.org/officeDocument/2006/relationships/image" Target="../media/image2.png"/><Relationship Id="rId4" Type="http://schemas.openxmlformats.org/officeDocument/2006/relationships/image" Target="../media/image30.jpeg"/></Relationships>
</file>

<file path=ppt/slides/_rels/slide2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4.xml"/><Relationship Id="rId1" Type="http://schemas.openxmlformats.org/officeDocument/2006/relationships/slideLayout" Target="../slideLayouts/slideLayout4.xml"/><Relationship Id="rId5" Type="http://schemas.openxmlformats.org/officeDocument/2006/relationships/image" Target="../media/image2.png"/><Relationship Id="rId4" Type="http://schemas.openxmlformats.org/officeDocument/2006/relationships/image" Target="../media/image33.jpeg"/></Relationships>
</file>

<file path=ppt/slides/_rels/slide2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5.xml"/><Relationship Id="rId1" Type="http://schemas.openxmlformats.org/officeDocument/2006/relationships/slideLayout" Target="../slideLayouts/slideLayout4.xml"/><Relationship Id="rId5" Type="http://schemas.openxmlformats.org/officeDocument/2006/relationships/image" Target="../media/image2.png"/><Relationship Id="rId4" Type="http://schemas.openxmlformats.org/officeDocument/2006/relationships/image" Target="../media/image35.jpeg"/></Relationships>
</file>

<file path=ppt/slides/_rels/slide2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6.xml"/><Relationship Id="rId1" Type="http://schemas.openxmlformats.org/officeDocument/2006/relationships/slideLayout" Target="../slideLayouts/slideLayout4.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image" Target="../media/image37.jpeg"/></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38.jpeg"/></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4.xml"/><Relationship Id="rId4" Type="http://schemas.openxmlformats.org/officeDocument/2006/relationships/image" Target="../media/image39.jpeg"/></Relationships>
</file>

<file path=ppt/slides/_rels/slide3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0.xml"/><Relationship Id="rId1" Type="http://schemas.openxmlformats.org/officeDocument/2006/relationships/slideLayout" Target="../slideLayouts/slideLayout4.xml"/><Relationship Id="rId5" Type="http://schemas.openxmlformats.org/officeDocument/2006/relationships/image" Target="../media/image41.jpeg"/><Relationship Id="rId4" Type="http://schemas.openxmlformats.org/officeDocument/2006/relationships/image" Target="../media/image2.png"/></Relationships>
</file>

<file path=ppt/slides/_rels/slide34.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1.xml"/><Relationship Id="rId1" Type="http://schemas.openxmlformats.org/officeDocument/2006/relationships/slideLayout" Target="../slideLayouts/slideLayout4.xml"/><Relationship Id="rId5" Type="http://schemas.openxmlformats.org/officeDocument/2006/relationships/image" Target="../media/image43.jpeg"/><Relationship Id="rId4" Type="http://schemas.openxmlformats.org/officeDocument/2006/relationships/image" Target="../media/image2.png"/></Relationships>
</file>

<file path=ppt/slides/_rels/slide3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2.xml"/><Relationship Id="rId1" Type="http://schemas.openxmlformats.org/officeDocument/2006/relationships/slideLayout" Target="../slideLayouts/slideLayout4.xml"/><Relationship Id="rId5" Type="http://schemas.openxmlformats.org/officeDocument/2006/relationships/image" Target="../media/image45.jpeg"/><Relationship Id="rId4" Type="http://schemas.openxmlformats.org/officeDocument/2006/relationships/image" Target="../media/image2.png"/></Relationships>
</file>

<file path=ppt/slides/_rels/slide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8" Type="http://schemas.openxmlformats.org/officeDocument/2006/relationships/image" Target="../media/image51.png"/><Relationship Id="rId13" Type="http://schemas.openxmlformats.org/officeDocument/2006/relationships/image" Target="../media/image56.png"/><Relationship Id="rId18" Type="http://schemas.openxmlformats.org/officeDocument/2006/relationships/image" Target="../media/image61.png"/><Relationship Id="rId3" Type="http://schemas.openxmlformats.org/officeDocument/2006/relationships/image" Target="../media/image46.png"/><Relationship Id="rId7" Type="http://schemas.openxmlformats.org/officeDocument/2006/relationships/image" Target="../media/image50.png"/><Relationship Id="rId12" Type="http://schemas.openxmlformats.org/officeDocument/2006/relationships/image" Target="../media/image55.png"/><Relationship Id="rId17" Type="http://schemas.openxmlformats.org/officeDocument/2006/relationships/image" Target="../media/image60.png"/><Relationship Id="rId2" Type="http://schemas.openxmlformats.org/officeDocument/2006/relationships/notesSlide" Target="../notesSlides/notesSlide23.xml"/><Relationship Id="rId16" Type="http://schemas.openxmlformats.org/officeDocument/2006/relationships/image" Target="../media/image59.png"/><Relationship Id="rId1" Type="http://schemas.openxmlformats.org/officeDocument/2006/relationships/slideLayout" Target="../slideLayouts/slideLayout2.xml"/><Relationship Id="rId6" Type="http://schemas.openxmlformats.org/officeDocument/2006/relationships/image" Target="../media/image49.png"/><Relationship Id="rId11" Type="http://schemas.openxmlformats.org/officeDocument/2006/relationships/image" Target="../media/image54.jpeg"/><Relationship Id="rId5" Type="http://schemas.openxmlformats.org/officeDocument/2006/relationships/image" Target="../media/image48.png"/><Relationship Id="rId15" Type="http://schemas.openxmlformats.org/officeDocument/2006/relationships/image" Target="../media/image58.png"/><Relationship Id="rId10" Type="http://schemas.openxmlformats.org/officeDocument/2006/relationships/image" Target="../media/image53.png"/><Relationship Id="rId19" Type="http://schemas.openxmlformats.org/officeDocument/2006/relationships/image" Target="../media/image2.png"/><Relationship Id="rId4" Type="http://schemas.openxmlformats.org/officeDocument/2006/relationships/image" Target="../media/image47.png"/><Relationship Id="rId9" Type="http://schemas.openxmlformats.org/officeDocument/2006/relationships/image" Target="../media/image52.png"/><Relationship Id="rId14" Type="http://schemas.openxmlformats.org/officeDocument/2006/relationships/image" Target="../media/image57.png"/></Relationships>
</file>

<file path=ppt/slides/_rels/slide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chart" Target="../charts/char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02" name="Picture 2" descr="Город Ульяновск в России ( Вид на Спасо-Вознесенский кафедральный собор)"/>
          <p:cNvPicPr>
            <a:picLocks noChangeAspect="1" noChangeArrowheads="1"/>
          </p:cNvPicPr>
          <p:nvPr/>
        </p:nvPicPr>
        <p:blipFill>
          <a:blip r:embed="rId2" cstate="print"/>
          <a:srcRect/>
          <a:stretch>
            <a:fillRect/>
          </a:stretch>
        </p:blipFill>
        <p:spPr bwMode="auto">
          <a:xfrm>
            <a:off x="268328" y="1187625"/>
            <a:ext cx="6364134" cy="4176463"/>
          </a:xfrm>
          <a:prstGeom prst="rect">
            <a:avLst/>
          </a:prstGeom>
          <a:noFill/>
        </p:spPr>
      </p:pic>
      <p:pic>
        <p:nvPicPr>
          <p:cNvPr id="6" name="Рисунок 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60649" y="323528"/>
            <a:ext cx="2713952" cy="529522"/>
          </a:xfrm>
          <a:prstGeom prst="rect">
            <a:avLst/>
          </a:prstGeom>
        </p:spPr>
      </p:pic>
      <p:sp>
        <p:nvSpPr>
          <p:cNvPr id="10" name="TextBox 9"/>
          <p:cNvSpPr txBox="1"/>
          <p:nvPr/>
        </p:nvSpPr>
        <p:spPr>
          <a:xfrm>
            <a:off x="260648" y="5508104"/>
            <a:ext cx="6336704" cy="1985159"/>
          </a:xfrm>
          <a:prstGeom prst="rect">
            <a:avLst/>
          </a:prstGeom>
          <a:noFill/>
        </p:spPr>
        <p:txBody>
          <a:bodyPr wrap="square" rtlCol="0">
            <a:spAutoFit/>
          </a:bodyPr>
          <a:lstStyle/>
          <a:p>
            <a:pPr algn="ctr">
              <a:lnSpc>
                <a:spcPct val="150000"/>
              </a:lnSpc>
            </a:pPr>
            <a:r>
              <a:rPr lang="ru-RU" sz="2800" b="1" dirty="0" smtClean="0">
                <a:solidFill>
                  <a:srgbClr val="FE7E65"/>
                </a:solidFill>
                <a:latin typeface="Meiryo" panose="020B0604030504040204" pitchFamily="34" charset="-128"/>
                <a:ea typeface="Meiryo" panose="020B0604030504040204" pitchFamily="34" charset="-128"/>
                <a:cs typeface="Meiryo" panose="020B0604030504040204" pitchFamily="34" charset="-128"/>
              </a:rPr>
              <a:t>БЮДЖЕТ ДЛЯ ГРАЖДАН</a:t>
            </a:r>
            <a:br>
              <a:rPr lang="ru-RU" sz="2800" b="1" dirty="0" smtClean="0">
                <a:solidFill>
                  <a:srgbClr val="FE7E65"/>
                </a:solidFill>
                <a:latin typeface="Meiryo" panose="020B0604030504040204" pitchFamily="34" charset="-128"/>
                <a:ea typeface="Meiryo" panose="020B0604030504040204" pitchFamily="34" charset="-128"/>
                <a:cs typeface="Meiryo" panose="020B0604030504040204" pitchFamily="34" charset="-128"/>
              </a:rPr>
            </a:br>
            <a:r>
              <a:rPr lang="ru-RU" b="1" dirty="0" smtClean="0">
                <a:solidFill>
                  <a:srgbClr val="496FB4"/>
                </a:solidFill>
                <a:latin typeface="Arial" pitchFamily="34" charset="0"/>
                <a:ea typeface="Roboto Slab" pitchFamily="2" charset="0"/>
                <a:cs typeface="Arial" pitchFamily="34" charset="0"/>
              </a:rPr>
              <a:t>к проекту закона Ульяновской области </a:t>
            </a:r>
            <a:br>
              <a:rPr lang="ru-RU" b="1" dirty="0" smtClean="0">
                <a:solidFill>
                  <a:srgbClr val="496FB4"/>
                </a:solidFill>
                <a:latin typeface="Arial" pitchFamily="34" charset="0"/>
                <a:ea typeface="Roboto Slab" pitchFamily="2" charset="0"/>
                <a:cs typeface="Arial" pitchFamily="34" charset="0"/>
              </a:rPr>
            </a:br>
            <a:r>
              <a:rPr lang="ru-RU" b="1" dirty="0" smtClean="0">
                <a:solidFill>
                  <a:srgbClr val="496FB4"/>
                </a:solidFill>
                <a:latin typeface="Arial" pitchFamily="34" charset="0"/>
                <a:ea typeface="Roboto Slab" pitchFamily="2" charset="0"/>
                <a:cs typeface="Arial" pitchFamily="34" charset="0"/>
              </a:rPr>
              <a:t>«Об исполнении областного бюджета Ульяновской области за 2020 год»</a:t>
            </a:r>
            <a:endParaRPr lang="ru-RU" b="1" dirty="0">
              <a:solidFill>
                <a:srgbClr val="1E43A1"/>
              </a:solidFill>
              <a:latin typeface="Meiryo" panose="020B0604030504040204" pitchFamily="34" charset="-128"/>
              <a:ea typeface="Meiryo" panose="020B0604030504040204" pitchFamily="34" charset="-128"/>
              <a:cs typeface="Meiryo" panose="020B0604030504040204" pitchFamily="34" charset="-128"/>
            </a:endParaRPr>
          </a:p>
        </p:txBody>
      </p:sp>
      <p:pic>
        <p:nvPicPr>
          <p:cNvPr id="11" name="Рисунок 10"/>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484784" y="7452320"/>
            <a:ext cx="4075582" cy="1385698"/>
          </a:xfrm>
          <a:prstGeom prst="rect">
            <a:avLst/>
          </a:prstGeom>
        </p:spPr>
      </p:pic>
      <p:sp>
        <p:nvSpPr>
          <p:cNvPr id="12" name="Подзаголовок 11"/>
          <p:cNvSpPr>
            <a:spLocks noGrp="1"/>
          </p:cNvSpPr>
          <p:nvPr>
            <p:ph type="subTitle" idx="1"/>
          </p:nvPr>
        </p:nvSpPr>
        <p:spPr/>
        <p:txBody>
          <a:bodyPr/>
          <a:lstStyle/>
          <a:p>
            <a:r>
              <a:rPr lang="ru-RU" dirty="0" smtClean="0"/>
              <a:t> </a:t>
            </a:r>
            <a:endParaRPr lang="ru-RU" dirty="0"/>
          </a:p>
        </p:txBody>
      </p:sp>
      <p:sp>
        <p:nvSpPr>
          <p:cNvPr id="13" name="TextBox 12"/>
          <p:cNvSpPr txBox="1"/>
          <p:nvPr/>
        </p:nvSpPr>
        <p:spPr>
          <a:xfrm>
            <a:off x="2276872" y="7956376"/>
            <a:ext cx="2736304" cy="369332"/>
          </a:xfrm>
          <a:prstGeom prst="rect">
            <a:avLst/>
          </a:prstGeom>
          <a:noFill/>
        </p:spPr>
        <p:txBody>
          <a:bodyPr wrap="square" rtlCol="0">
            <a:spAutoFit/>
          </a:bodyPr>
          <a:lstStyle/>
          <a:p>
            <a:pPr algn="ctr"/>
            <a:r>
              <a:rPr lang="ru-RU" dirty="0" smtClean="0"/>
              <a:t>Ульяновск, 2021</a:t>
            </a:r>
            <a:endParaRPr lang="ru-RU" dirty="0"/>
          </a:p>
        </p:txBody>
      </p:sp>
    </p:spTree>
    <p:extLst>
      <p:ext uri="{BB962C8B-B14F-4D97-AF65-F5344CB8AC3E}">
        <p14:creationId xmlns:p14="http://schemas.microsoft.com/office/powerpoint/2010/main" xmlns="" val="142386346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60649" y="323528"/>
            <a:ext cx="2713952" cy="529522"/>
          </a:xfrm>
          <a:prstGeom prst="rect">
            <a:avLst/>
          </a:prstGeom>
        </p:spPr>
      </p:pic>
      <p:sp>
        <p:nvSpPr>
          <p:cNvPr id="5" name="TextBox 4"/>
          <p:cNvSpPr txBox="1"/>
          <p:nvPr/>
        </p:nvSpPr>
        <p:spPr>
          <a:xfrm>
            <a:off x="2996953" y="251521"/>
            <a:ext cx="3861047" cy="523220"/>
          </a:xfrm>
          <a:prstGeom prst="rect">
            <a:avLst/>
          </a:prstGeom>
          <a:noFill/>
        </p:spPr>
        <p:txBody>
          <a:bodyPr wrap="square" rtlCol="0">
            <a:spAutoFit/>
          </a:bodyPr>
          <a:lstStyle/>
          <a:p>
            <a:r>
              <a:rPr lang="ru-RU" sz="1400" b="1" dirty="0" smtClean="0">
                <a:solidFill>
                  <a:srgbClr val="1E43A1"/>
                </a:solidFill>
                <a:latin typeface="Arial" panose="020B0604020202020204" pitchFamily="34" charset="0"/>
                <a:ea typeface="Meiryo" panose="020B0604030504040204" pitchFamily="34" charset="-128"/>
                <a:cs typeface="Arial" panose="020B0604020202020204" pitchFamily="34" charset="0"/>
              </a:rPr>
              <a:t>Расходы областного бюджета Ульяновской области</a:t>
            </a:r>
            <a:endParaRPr lang="ru-RU" sz="1400" b="1" dirty="0">
              <a:solidFill>
                <a:srgbClr val="1E43A1"/>
              </a:solidFill>
              <a:latin typeface="Arial" panose="020B0604020202020204" pitchFamily="34" charset="0"/>
              <a:ea typeface="Meiryo" panose="020B0604030504040204" pitchFamily="34" charset="-128"/>
              <a:cs typeface="Arial" panose="020B0604020202020204" pitchFamily="34" charset="0"/>
            </a:endParaRPr>
          </a:p>
        </p:txBody>
      </p:sp>
      <p:sp>
        <p:nvSpPr>
          <p:cNvPr id="9" name="Прямоугольник 8"/>
          <p:cNvSpPr/>
          <p:nvPr/>
        </p:nvSpPr>
        <p:spPr>
          <a:xfrm>
            <a:off x="467544" y="1160686"/>
            <a:ext cx="6390456" cy="369332"/>
          </a:xfrm>
          <a:prstGeom prst="rect">
            <a:avLst/>
          </a:prstGeom>
        </p:spPr>
        <p:txBody>
          <a:bodyPr wrap="square">
            <a:spAutoFit/>
          </a:bodyPr>
          <a:lstStyle/>
          <a:p>
            <a:r>
              <a:rPr lang="ru-RU" b="1" dirty="0" smtClean="0">
                <a:solidFill>
                  <a:srgbClr val="FE7E65"/>
                </a:solidFill>
                <a:latin typeface="Arial" panose="020B0604020202020204" pitchFamily="34" charset="0"/>
                <a:ea typeface="Meiryo" panose="020B0604030504040204" pitchFamily="34" charset="-128"/>
                <a:cs typeface="Arial" panose="020B0604020202020204" pitchFamily="34" charset="0"/>
              </a:rPr>
              <a:t>Межбюджетные трансферты местным бюджетам</a:t>
            </a:r>
            <a:endParaRPr lang="ru-RU" b="1" dirty="0">
              <a:solidFill>
                <a:srgbClr val="FE7E65"/>
              </a:solidFill>
              <a:latin typeface="Arial" panose="020B0604020202020204" pitchFamily="34" charset="0"/>
              <a:ea typeface="Meiryo" panose="020B0604030504040204" pitchFamily="34" charset="-128"/>
              <a:cs typeface="Arial" panose="020B0604020202020204" pitchFamily="34" charset="0"/>
            </a:endParaRPr>
          </a:p>
        </p:txBody>
      </p:sp>
      <p:graphicFrame>
        <p:nvGraphicFramePr>
          <p:cNvPr id="6" name="Содержимое 6"/>
          <p:cNvGraphicFramePr>
            <a:graphicFrameLocks noGrp="1"/>
          </p:cNvGraphicFramePr>
          <p:nvPr>
            <p:extLst>
              <p:ext uri="{D42A27DB-BD31-4B8C-83A1-F6EECF244321}">
                <p14:modId xmlns:p14="http://schemas.microsoft.com/office/powerpoint/2010/main" xmlns="" val="1916322915"/>
              </p:ext>
            </p:extLst>
          </p:nvPr>
        </p:nvGraphicFramePr>
        <p:xfrm>
          <a:off x="115888" y="1979613"/>
          <a:ext cx="6481762" cy="6011862"/>
        </p:xfrm>
        <a:graphic>
          <a:graphicData uri="http://schemas.openxmlformats.org/presentationml/2006/ole">
            <p:oleObj spid="_x0000_s30722" name="Лист" r:id="rId4" imgW="6067456" imgH="4533840" progId="Excel.Sheet.8">
              <p:embed/>
            </p:oleObj>
          </a:graphicData>
        </a:graphic>
      </p:graphicFrame>
      <p:sp>
        <p:nvSpPr>
          <p:cNvPr id="7" name="TextBox 6"/>
          <p:cNvSpPr txBox="1"/>
          <p:nvPr/>
        </p:nvSpPr>
        <p:spPr>
          <a:xfrm>
            <a:off x="5013176" y="1619672"/>
            <a:ext cx="1512168" cy="276999"/>
          </a:xfrm>
          <a:prstGeom prst="rect">
            <a:avLst/>
          </a:prstGeom>
          <a:noFill/>
        </p:spPr>
        <p:txBody>
          <a:bodyPr wrap="square" rtlCol="0">
            <a:spAutoFit/>
          </a:bodyPr>
          <a:lstStyle/>
          <a:p>
            <a:pPr algn="r"/>
            <a:r>
              <a:rPr lang="ru-RU" sz="1200" dirty="0" smtClean="0"/>
              <a:t>млн руб.</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60649" y="323528"/>
            <a:ext cx="2713952" cy="529522"/>
          </a:xfrm>
          <a:prstGeom prst="rect">
            <a:avLst/>
          </a:prstGeom>
        </p:spPr>
      </p:pic>
      <p:sp>
        <p:nvSpPr>
          <p:cNvPr id="5" name="TextBox 4"/>
          <p:cNvSpPr txBox="1"/>
          <p:nvPr/>
        </p:nvSpPr>
        <p:spPr>
          <a:xfrm>
            <a:off x="2996953" y="251521"/>
            <a:ext cx="3861047" cy="523220"/>
          </a:xfrm>
          <a:prstGeom prst="rect">
            <a:avLst/>
          </a:prstGeom>
          <a:noFill/>
        </p:spPr>
        <p:txBody>
          <a:bodyPr wrap="square" rtlCol="0">
            <a:spAutoFit/>
          </a:bodyPr>
          <a:lstStyle/>
          <a:p>
            <a:r>
              <a:rPr lang="ru-RU" sz="1400" b="1" dirty="0" smtClean="0">
                <a:solidFill>
                  <a:srgbClr val="1E43A1"/>
                </a:solidFill>
                <a:latin typeface="Arial" panose="020B0604020202020204" pitchFamily="34" charset="0"/>
                <a:ea typeface="Meiryo" panose="020B0604030504040204" pitchFamily="34" charset="-128"/>
                <a:cs typeface="Arial" panose="020B0604020202020204" pitchFamily="34" charset="0"/>
              </a:rPr>
              <a:t>Расходы областного бюджета Ульяновской области</a:t>
            </a:r>
            <a:endParaRPr lang="ru-RU" sz="1400" b="1" dirty="0">
              <a:solidFill>
                <a:srgbClr val="1E43A1"/>
              </a:solidFill>
              <a:latin typeface="Arial" panose="020B0604020202020204" pitchFamily="34" charset="0"/>
              <a:ea typeface="Meiryo" panose="020B0604030504040204" pitchFamily="34" charset="-128"/>
              <a:cs typeface="Arial" panose="020B0604020202020204" pitchFamily="34" charset="0"/>
            </a:endParaRPr>
          </a:p>
        </p:txBody>
      </p:sp>
      <p:sp>
        <p:nvSpPr>
          <p:cNvPr id="9" name="Прямоугольник 8"/>
          <p:cNvSpPr/>
          <p:nvPr/>
        </p:nvSpPr>
        <p:spPr>
          <a:xfrm>
            <a:off x="188641" y="1160686"/>
            <a:ext cx="6669360" cy="923330"/>
          </a:xfrm>
          <a:prstGeom prst="rect">
            <a:avLst/>
          </a:prstGeom>
        </p:spPr>
        <p:txBody>
          <a:bodyPr wrap="square">
            <a:spAutoFit/>
          </a:bodyPr>
          <a:lstStyle/>
          <a:p>
            <a:pPr algn="ctr"/>
            <a:r>
              <a:rPr lang="ru-RU" b="1" dirty="0" smtClean="0">
                <a:solidFill>
                  <a:srgbClr val="FE7E65"/>
                </a:solidFill>
                <a:latin typeface="Arial" panose="020B0604020202020204" pitchFamily="34" charset="0"/>
                <a:ea typeface="Meiryo" panose="020B0604030504040204" pitchFamily="34" charset="-128"/>
                <a:cs typeface="Arial" panose="020B0604020202020204" pitchFamily="34" charset="0"/>
              </a:rPr>
              <a:t>Уровень расчётной </a:t>
            </a:r>
            <a:r>
              <a:rPr lang="ru-RU" b="1" dirty="0">
                <a:solidFill>
                  <a:srgbClr val="FE7E65"/>
                </a:solidFill>
                <a:latin typeface="Arial" panose="020B0604020202020204" pitchFamily="34" charset="0"/>
                <a:ea typeface="Meiryo" panose="020B0604030504040204" pitchFamily="34" charset="-128"/>
                <a:cs typeface="Arial" panose="020B0604020202020204" pitchFamily="34" charset="0"/>
              </a:rPr>
              <a:t>бюджетной обеспеченности муниципальных районов, городских округов за </a:t>
            </a:r>
            <a:r>
              <a:rPr lang="ru-RU" b="1" dirty="0" smtClean="0">
                <a:solidFill>
                  <a:srgbClr val="FE7E65"/>
                </a:solidFill>
                <a:latin typeface="Arial" panose="020B0604020202020204" pitchFamily="34" charset="0"/>
                <a:ea typeface="Meiryo" panose="020B0604030504040204" pitchFamily="34" charset="-128"/>
                <a:cs typeface="Arial" panose="020B0604020202020204" pitchFamily="34" charset="0"/>
              </a:rPr>
              <a:t>2020 </a:t>
            </a:r>
            <a:r>
              <a:rPr lang="ru-RU" b="1" dirty="0">
                <a:solidFill>
                  <a:srgbClr val="FE7E65"/>
                </a:solidFill>
                <a:latin typeface="Arial" panose="020B0604020202020204" pitchFamily="34" charset="0"/>
                <a:ea typeface="Meiryo" panose="020B0604030504040204" pitchFamily="34" charset="-128"/>
                <a:cs typeface="Arial" panose="020B0604020202020204" pitchFamily="34" charset="0"/>
              </a:rPr>
              <a:t>год</a:t>
            </a:r>
          </a:p>
          <a:p>
            <a:endParaRPr lang="ru-RU" b="1" dirty="0">
              <a:solidFill>
                <a:srgbClr val="FE7E65"/>
              </a:solidFill>
              <a:latin typeface="Arial" panose="020B0604020202020204" pitchFamily="34" charset="0"/>
              <a:ea typeface="Meiryo" panose="020B0604030504040204" pitchFamily="34" charset="-128"/>
              <a:cs typeface="Arial" panose="020B0604020202020204" pitchFamily="34" charset="0"/>
            </a:endParaRPr>
          </a:p>
        </p:txBody>
      </p:sp>
      <p:graphicFrame>
        <p:nvGraphicFramePr>
          <p:cNvPr id="7" name="Содержимое 6"/>
          <p:cNvGraphicFramePr>
            <a:graphicFrameLocks/>
          </p:cNvGraphicFramePr>
          <p:nvPr>
            <p:extLst>
              <p:ext uri="{D42A27DB-BD31-4B8C-83A1-F6EECF244321}">
                <p14:modId xmlns:p14="http://schemas.microsoft.com/office/powerpoint/2010/main" xmlns="" val="1606324791"/>
              </p:ext>
            </p:extLst>
          </p:nvPr>
        </p:nvGraphicFramePr>
        <p:xfrm>
          <a:off x="93663" y="2555875"/>
          <a:ext cx="6686550" cy="4892675"/>
        </p:xfrm>
        <a:graphic>
          <a:graphicData uri="http://schemas.openxmlformats.org/presentationml/2006/ole">
            <p:oleObj spid="_x0000_s31746" name="Лист" r:id="rId4" imgW="6800867" imgH="5219640" progId="Excel.Sheet.8">
              <p:embed/>
            </p:oleObj>
          </a:graphicData>
        </a:graphic>
      </p:graphicFrame>
    </p:spTree>
    <p:extLst>
      <p:ext uri="{BB962C8B-B14F-4D97-AF65-F5344CB8AC3E}">
        <p14:creationId xmlns:p14="http://schemas.microsoft.com/office/powerpoint/2010/main" xmlns="" val="39819611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60649" y="323528"/>
            <a:ext cx="2713952" cy="529522"/>
          </a:xfrm>
          <a:prstGeom prst="rect">
            <a:avLst/>
          </a:prstGeom>
        </p:spPr>
      </p:pic>
      <p:sp>
        <p:nvSpPr>
          <p:cNvPr id="5" name="TextBox 4"/>
          <p:cNvSpPr txBox="1"/>
          <p:nvPr/>
        </p:nvSpPr>
        <p:spPr>
          <a:xfrm>
            <a:off x="2996953" y="251521"/>
            <a:ext cx="3861047" cy="523220"/>
          </a:xfrm>
          <a:prstGeom prst="rect">
            <a:avLst/>
          </a:prstGeom>
          <a:noFill/>
        </p:spPr>
        <p:txBody>
          <a:bodyPr wrap="square" rtlCol="0">
            <a:spAutoFit/>
          </a:bodyPr>
          <a:lstStyle/>
          <a:p>
            <a:r>
              <a:rPr lang="ru-RU" sz="1400" b="1" dirty="0" smtClean="0">
                <a:solidFill>
                  <a:srgbClr val="1E43A1"/>
                </a:solidFill>
                <a:latin typeface="Arial" panose="020B0604020202020204" pitchFamily="34" charset="0"/>
                <a:ea typeface="Meiryo" panose="020B0604030504040204" pitchFamily="34" charset="-128"/>
                <a:cs typeface="Arial" panose="020B0604020202020204" pitchFamily="34" charset="0"/>
              </a:rPr>
              <a:t>Расходы областного бюджета Ульяновской области</a:t>
            </a:r>
            <a:endParaRPr lang="ru-RU" sz="1400" b="1" dirty="0">
              <a:solidFill>
                <a:srgbClr val="1E43A1"/>
              </a:solidFill>
              <a:latin typeface="Arial" panose="020B0604020202020204" pitchFamily="34" charset="0"/>
              <a:ea typeface="Meiryo" panose="020B0604030504040204" pitchFamily="34" charset="-128"/>
              <a:cs typeface="Arial" panose="020B0604020202020204" pitchFamily="34" charset="0"/>
            </a:endParaRPr>
          </a:p>
        </p:txBody>
      </p:sp>
      <p:sp>
        <p:nvSpPr>
          <p:cNvPr id="9" name="Прямоугольник 8"/>
          <p:cNvSpPr/>
          <p:nvPr/>
        </p:nvSpPr>
        <p:spPr>
          <a:xfrm>
            <a:off x="332656" y="827584"/>
            <a:ext cx="6336704" cy="646331"/>
          </a:xfrm>
          <a:prstGeom prst="rect">
            <a:avLst/>
          </a:prstGeom>
        </p:spPr>
        <p:txBody>
          <a:bodyPr wrap="square">
            <a:spAutoFit/>
          </a:bodyPr>
          <a:lstStyle/>
          <a:p>
            <a:pPr algn="ctr"/>
            <a:r>
              <a:rPr lang="ru-RU" b="1" dirty="0" smtClean="0">
                <a:solidFill>
                  <a:srgbClr val="FE7E65"/>
                </a:solidFill>
                <a:latin typeface="Arial" panose="020B0604020202020204" pitchFamily="34" charset="0"/>
                <a:ea typeface="Meiryo" panose="020B0604030504040204" pitchFamily="34" charset="-128"/>
                <a:cs typeface="Arial" panose="020B0604020202020204" pitchFamily="34" charset="0"/>
              </a:rPr>
              <a:t>Расходы областного бюджета в разрезе государственных программ</a:t>
            </a:r>
            <a:endParaRPr lang="ru-RU" b="1" dirty="0">
              <a:solidFill>
                <a:srgbClr val="FE7E65"/>
              </a:solidFill>
              <a:latin typeface="Arial" panose="020B0604020202020204" pitchFamily="34" charset="0"/>
              <a:ea typeface="Meiryo" panose="020B0604030504040204" pitchFamily="34" charset="-128"/>
              <a:cs typeface="Arial" panose="020B0604020202020204" pitchFamily="34" charset="0"/>
            </a:endParaRPr>
          </a:p>
        </p:txBody>
      </p:sp>
      <p:graphicFrame>
        <p:nvGraphicFramePr>
          <p:cNvPr id="7" name="Таблица 6"/>
          <p:cNvGraphicFramePr>
            <a:graphicFrameLocks noGrp="1"/>
          </p:cNvGraphicFramePr>
          <p:nvPr/>
        </p:nvGraphicFramePr>
        <p:xfrm>
          <a:off x="476672" y="1537243"/>
          <a:ext cx="6120680" cy="7510556"/>
        </p:xfrm>
        <a:graphic>
          <a:graphicData uri="http://schemas.openxmlformats.org/drawingml/2006/table">
            <a:tbl>
              <a:tblPr/>
              <a:tblGrid>
                <a:gridCol w="3240360"/>
                <a:gridCol w="596501"/>
                <a:gridCol w="548400"/>
                <a:gridCol w="639263"/>
                <a:gridCol w="547756"/>
                <a:gridCol w="548400"/>
              </a:tblGrid>
              <a:tr h="576064">
                <a:tc>
                  <a:txBody>
                    <a:bodyPr/>
                    <a:lstStyle/>
                    <a:p>
                      <a:pPr algn="ctr">
                        <a:lnSpc>
                          <a:spcPct val="115000"/>
                        </a:lnSpc>
                        <a:spcAft>
                          <a:spcPts val="0"/>
                        </a:spcAft>
                      </a:pPr>
                      <a:r>
                        <a:rPr lang="ru-RU" sz="1000" b="1" dirty="0">
                          <a:latin typeface="Arial" pitchFamily="34" charset="0"/>
                          <a:ea typeface="Times New Roman"/>
                          <a:cs typeface="Arial" pitchFamily="34" charset="0"/>
                        </a:rPr>
                        <a:t>Наименование</a:t>
                      </a:r>
                      <a:endParaRPr lang="ru-RU" sz="1000" dirty="0">
                        <a:latin typeface="Arial" pitchFamily="34" charset="0"/>
                        <a:ea typeface="Calibri"/>
                        <a:cs typeface="Arial" pitchFamily="34" charset="0"/>
                      </a:endParaRPr>
                    </a:p>
                  </a:txBody>
                  <a:tcPr marL="22899" marR="228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000" b="1" dirty="0">
                          <a:latin typeface="Arial" pitchFamily="34" charset="0"/>
                          <a:ea typeface="Times New Roman"/>
                          <a:cs typeface="Arial" pitchFamily="34" charset="0"/>
                        </a:rPr>
                        <a:t>Факт за </a:t>
                      </a:r>
                      <a:r>
                        <a:rPr lang="ru-RU" sz="1000" b="1" dirty="0" smtClean="0">
                          <a:latin typeface="Arial" pitchFamily="34" charset="0"/>
                          <a:ea typeface="Times New Roman"/>
                          <a:cs typeface="Arial" pitchFamily="34" charset="0"/>
                        </a:rPr>
                        <a:t>2019 </a:t>
                      </a:r>
                      <a:r>
                        <a:rPr lang="ru-RU" sz="1000" b="1" dirty="0">
                          <a:latin typeface="Arial" pitchFamily="34" charset="0"/>
                          <a:ea typeface="Times New Roman"/>
                          <a:cs typeface="Arial" pitchFamily="34" charset="0"/>
                        </a:rPr>
                        <a:t>год</a:t>
                      </a:r>
                      <a:endParaRPr lang="ru-RU" sz="1000" dirty="0">
                        <a:latin typeface="Arial" pitchFamily="34" charset="0"/>
                        <a:ea typeface="Calibri"/>
                        <a:cs typeface="Arial" pitchFamily="34" charset="0"/>
                      </a:endParaRPr>
                    </a:p>
                  </a:txBody>
                  <a:tcPr marL="22899" marR="228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000" b="1" dirty="0">
                          <a:latin typeface="Arial" pitchFamily="34" charset="0"/>
                          <a:ea typeface="Times New Roman"/>
                          <a:cs typeface="Arial" pitchFamily="34" charset="0"/>
                        </a:rPr>
                        <a:t>План </a:t>
                      </a:r>
                      <a:r>
                        <a:rPr lang="ru-RU" sz="1000" b="1" dirty="0" smtClean="0">
                          <a:latin typeface="Arial" pitchFamily="34" charset="0"/>
                          <a:ea typeface="Times New Roman"/>
                          <a:cs typeface="Arial" pitchFamily="34" charset="0"/>
                        </a:rPr>
                        <a:t>2020 </a:t>
                      </a:r>
                      <a:r>
                        <a:rPr lang="ru-RU" sz="1000" b="1" dirty="0">
                          <a:latin typeface="Arial" pitchFamily="34" charset="0"/>
                          <a:ea typeface="Times New Roman"/>
                          <a:cs typeface="Arial" pitchFamily="34" charset="0"/>
                        </a:rPr>
                        <a:t>год</a:t>
                      </a:r>
                      <a:endParaRPr lang="ru-RU" sz="1000" dirty="0">
                        <a:latin typeface="Arial" pitchFamily="34" charset="0"/>
                        <a:ea typeface="Calibri"/>
                        <a:cs typeface="Arial" pitchFamily="34" charset="0"/>
                      </a:endParaRPr>
                    </a:p>
                  </a:txBody>
                  <a:tcPr marL="22899" marR="228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000" b="1" dirty="0">
                          <a:latin typeface="Arial" pitchFamily="34" charset="0"/>
                          <a:ea typeface="Times New Roman"/>
                          <a:cs typeface="Arial" pitchFamily="34" charset="0"/>
                        </a:rPr>
                        <a:t>Факт за </a:t>
                      </a:r>
                      <a:r>
                        <a:rPr lang="ru-RU" sz="1000" b="1" dirty="0" smtClean="0">
                          <a:latin typeface="Arial" pitchFamily="34" charset="0"/>
                          <a:ea typeface="Times New Roman"/>
                          <a:cs typeface="Arial" pitchFamily="34" charset="0"/>
                        </a:rPr>
                        <a:t>2020 </a:t>
                      </a:r>
                      <a:r>
                        <a:rPr lang="ru-RU" sz="1000" b="1" dirty="0">
                          <a:latin typeface="Arial" pitchFamily="34" charset="0"/>
                          <a:ea typeface="Times New Roman"/>
                          <a:cs typeface="Arial" pitchFamily="34" charset="0"/>
                        </a:rPr>
                        <a:t>год</a:t>
                      </a:r>
                      <a:endParaRPr lang="ru-RU" sz="1000" dirty="0">
                        <a:latin typeface="Arial" pitchFamily="34" charset="0"/>
                        <a:ea typeface="Calibri"/>
                        <a:cs typeface="Arial" pitchFamily="34" charset="0"/>
                      </a:endParaRPr>
                    </a:p>
                  </a:txBody>
                  <a:tcPr marL="22899" marR="228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000" b="1" dirty="0">
                          <a:latin typeface="Arial" pitchFamily="34" charset="0"/>
                          <a:ea typeface="Times New Roman"/>
                          <a:cs typeface="Arial" pitchFamily="34" charset="0"/>
                        </a:rPr>
                        <a:t>% </a:t>
                      </a:r>
                      <a:r>
                        <a:rPr lang="ru-RU" sz="1000" b="1" dirty="0" err="1">
                          <a:latin typeface="Arial" pitchFamily="34" charset="0"/>
                          <a:ea typeface="Times New Roman"/>
                          <a:cs typeface="Arial" pitchFamily="34" charset="0"/>
                        </a:rPr>
                        <a:t>испол-нения</a:t>
                      </a:r>
                      <a:endParaRPr lang="ru-RU" sz="1000" dirty="0">
                        <a:latin typeface="Arial" pitchFamily="34" charset="0"/>
                        <a:ea typeface="Calibri"/>
                        <a:cs typeface="Arial" pitchFamily="34" charset="0"/>
                      </a:endParaRPr>
                    </a:p>
                  </a:txBody>
                  <a:tcPr marL="22899" marR="228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000" b="1" dirty="0">
                          <a:latin typeface="Arial" pitchFamily="34" charset="0"/>
                          <a:ea typeface="Times New Roman"/>
                          <a:cs typeface="Arial" pitchFamily="34" charset="0"/>
                        </a:rPr>
                        <a:t>темп роста, %</a:t>
                      </a:r>
                      <a:endParaRPr lang="ru-RU" sz="1000" dirty="0">
                        <a:latin typeface="Arial" pitchFamily="34" charset="0"/>
                        <a:ea typeface="Calibri"/>
                        <a:cs typeface="Arial" pitchFamily="34" charset="0"/>
                      </a:endParaRPr>
                    </a:p>
                  </a:txBody>
                  <a:tcPr marL="22899" marR="228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0040">
                <a:tc>
                  <a:txBody>
                    <a:bodyPr/>
                    <a:lstStyle/>
                    <a:p>
                      <a:pPr>
                        <a:lnSpc>
                          <a:spcPct val="115000"/>
                        </a:lnSpc>
                        <a:spcAft>
                          <a:spcPts val="0"/>
                        </a:spcAft>
                      </a:pPr>
                      <a:r>
                        <a:rPr lang="ru-RU" sz="1000" dirty="0">
                          <a:latin typeface="Arial" pitchFamily="34" charset="0"/>
                          <a:ea typeface="Times New Roman"/>
                          <a:cs typeface="Arial" pitchFamily="34" charset="0"/>
                        </a:rPr>
                        <a:t>Государственная программа Ульяновской области </a:t>
                      </a:r>
                      <a:r>
                        <a:rPr lang="ru-RU" sz="1000" dirty="0" smtClean="0">
                          <a:latin typeface="Arial" pitchFamily="34" charset="0"/>
                          <a:ea typeface="Times New Roman"/>
                          <a:cs typeface="Arial" pitchFamily="34" charset="0"/>
                        </a:rPr>
                        <a:t>«Развитие </a:t>
                      </a:r>
                      <a:r>
                        <a:rPr lang="ru-RU" sz="1000" dirty="0">
                          <a:latin typeface="Arial" pitchFamily="34" charset="0"/>
                          <a:ea typeface="Times New Roman"/>
                          <a:cs typeface="Arial" pitchFamily="34" charset="0"/>
                        </a:rPr>
                        <a:t>здравоохранения в Ульяновской </a:t>
                      </a:r>
                      <a:r>
                        <a:rPr lang="ru-RU" sz="1000" dirty="0" smtClean="0">
                          <a:latin typeface="Arial" pitchFamily="34" charset="0"/>
                          <a:ea typeface="Times New Roman"/>
                          <a:cs typeface="Arial" pitchFamily="34" charset="0"/>
                        </a:rPr>
                        <a:t>области»</a:t>
                      </a:r>
                      <a:endParaRPr lang="ru-RU" sz="1000" dirty="0">
                        <a:latin typeface="Arial" pitchFamily="34" charset="0"/>
                        <a:ea typeface="Calibri"/>
                        <a:cs typeface="Arial" pitchFamily="34" charset="0"/>
                      </a:endParaRPr>
                    </a:p>
                  </a:txBody>
                  <a:tcPr marL="22899" marR="228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1000" dirty="0">
                          <a:latin typeface="Arial" pitchFamily="34" charset="0"/>
                          <a:ea typeface="Times New Roman"/>
                          <a:cs typeface="Arial" pitchFamily="34" charset="0"/>
                        </a:rPr>
                        <a:t>10898,5</a:t>
                      </a:r>
                      <a:endParaRPr lang="ru-RU" sz="1000" dirty="0">
                        <a:latin typeface="Arial" pitchFamily="34" charset="0"/>
                        <a:ea typeface="Calibri"/>
                        <a:cs typeface="Arial" pitchFamily="34" charset="0"/>
                      </a:endParaRPr>
                    </a:p>
                  </a:txBody>
                  <a:tcPr marL="22899" marR="228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1000" dirty="0" smtClean="0">
                          <a:latin typeface="Arial" pitchFamily="34" charset="0"/>
                          <a:ea typeface="Calibri"/>
                          <a:cs typeface="Arial" pitchFamily="34" charset="0"/>
                        </a:rPr>
                        <a:t>14666,8</a:t>
                      </a:r>
                      <a:endParaRPr lang="ru-RU" sz="1000" dirty="0">
                        <a:latin typeface="Arial" pitchFamily="34" charset="0"/>
                        <a:ea typeface="Calibri"/>
                        <a:cs typeface="Arial" pitchFamily="34" charset="0"/>
                      </a:endParaRPr>
                    </a:p>
                  </a:txBody>
                  <a:tcPr marL="22899" marR="228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1000" dirty="0" smtClean="0">
                          <a:latin typeface="Arial" pitchFamily="34" charset="0"/>
                          <a:ea typeface="Calibri"/>
                          <a:cs typeface="Arial" pitchFamily="34" charset="0"/>
                        </a:rPr>
                        <a:t>14116,9</a:t>
                      </a:r>
                      <a:endParaRPr lang="ru-RU" sz="1000" dirty="0">
                        <a:latin typeface="Arial" pitchFamily="34" charset="0"/>
                        <a:ea typeface="Calibri"/>
                        <a:cs typeface="Arial" pitchFamily="34" charset="0"/>
                      </a:endParaRPr>
                    </a:p>
                  </a:txBody>
                  <a:tcPr marL="22899" marR="228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1000" dirty="0" smtClean="0">
                          <a:latin typeface="Arial" pitchFamily="34" charset="0"/>
                          <a:ea typeface="Calibri"/>
                          <a:cs typeface="Arial" pitchFamily="34" charset="0"/>
                        </a:rPr>
                        <a:t>96,3</a:t>
                      </a:r>
                      <a:endParaRPr lang="ru-RU" sz="1000" dirty="0">
                        <a:latin typeface="Arial" pitchFamily="34" charset="0"/>
                        <a:ea typeface="Calibri"/>
                        <a:cs typeface="Arial" pitchFamily="34" charset="0"/>
                      </a:endParaRPr>
                    </a:p>
                  </a:txBody>
                  <a:tcPr marL="22899" marR="228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000" dirty="0" smtClean="0">
                          <a:latin typeface="Arial" pitchFamily="34" charset="0"/>
                          <a:ea typeface="Calibri"/>
                          <a:cs typeface="Arial" pitchFamily="34" charset="0"/>
                        </a:rPr>
                        <a:t>129,5</a:t>
                      </a:r>
                      <a:endParaRPr lang="ru-RU" sz="1000" dirty="0">
                        <a:latin typeface="Arial" pitchFamily="34" charset="0"/>
                        <a:ea typeface="Calibri"/>
                        <a:cs typeface="Arial" pitchFamily="34" charset="0"/>
                      </a:endParaRPr>
                    </a:p>
                  </a:txBody>
                  <a:tcPr marL="22899" marR="228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76064">
                <a:tc>
                  <a:txBody>
                    <a:bodyPr/>
                    <a:lstStyle/>
                    <a:p>
                      <a:pPr>
                        <a:lnSpc>
                          <a:spcPct val="115000"/>
                        </a:lnSpc>
                        <a:spcAft>
                          <a:spcPts val="0"/>
                        </a:spcAft>
                      </a:pPr>
                      <a:r>
                        <a:rPr lang="ru-RU" sz="1000" dirty="0" smtClean="0">
                          <a:latin typeface="Arial" pitchFamily="34" charset="0"/>
                          <a:ea typeface="Calibri"/>
                          <a:cs typeface="Arial" pitchFamily="34" charset="0"/>
                        </a:rPr>
                        <a:t>Государственная программа Ульяновской</a:t>
                      </a:r>
                      <a:r>
                        <a:rPr lang="ru-RU" sz="1000" baseline="0" dirty="0" smtClean="0">
                          <a:latin typeface="Arial" pitchFamily="34" charset="0"/>
                          <a:ea typeface="Calibri"/>
                          <a:cs typeface="Arial" pitchFamily="34" charset="0"/>
                        </a:rPr>
                        <a:t> области «Содействие занятости населения и развитие трудовых ресурсов в Ульяновской области»</a:t>
                      </a:r>
                      <a:endParaRPr lang="ru-RU" sz="1000" dirty="0">
                        <a:latin typeface="Arial" pitchFamily="34" charset="0"/>
                        <a:ea typeface="Calibri"/>
                        <a:cs typeface="Arial" pitchFamily="34" charset="0"/>
                      </a:endParaRPr>
                    </a:p>
                  </a:txBody>
                  <a:tcPr marL="22899" marR="228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endParaRPr lang="ru-RU" sz="1000" dirty="0">
                        <a:latin typeface="Arial" pitchFamily="34" charset="0"/>
                        <a:ea typeface="Calibri"/>
                        <a:cs typeface="Arial" pitchFamily="34" charset="0"/>
                      </a:endParaRPr>
                    </a:p>
                  </a:txBody>
                  <a:tcPr marL="22899" marR="228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1000" dirty="0" smtClean="0">
                          <a:latin typeface="Arial" pitchFamily="34" charset="0"/>
                          <a:ea typeface="Calibri"/>
                          <a:cs typeface="Arial" pitchFamily="34" charset="0"/>
                        </a:rPr>
                        <a:t>548,0</a:t>
                      </a:r>
                      <a:endParaRPr lang="ru-RU" sz="1000" dirty="0">
                        <a:latin typeface="Arial" pitchFamily="34" charset="0"/>
                        <a:ea typeface="Calibri"/>
                        <a:cs typeface="Arial" pitchFamily="34" charset="0"/>
                      </a:endParaRPr>
                    </a:p>
                  </a:txBody>
                  <a:tcPr marL="22899" marR="228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1000" dirty="0" smtClean="0">
                          <a:latin typeface="Arial" pitchFamily="34" charset="0"/>
                          <a:ea typeface="Calibri"/>
                          <a:cs typeface="Arial" pitchFamily="34" charset="0"/>
                        </a:rPr>
                        <a:t>543,5</a:t>
                      </a:r>
                      <a:endParaRPr lang="ru-RU" sz="1000" dirty="0">
                        <a:latin typeface="Arial" pitchFamily="34" charset="0"/>
                        <a:ea typeface="Calibri"/>
                        <a:cs typeface="Arial" pitchFamily="34" charset="0"/>
                      </a:endParaRPr>
                    </a:p>
                  </a:txBody>
                  <a:tcPr marL="22899" marR="228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1000" dirty="0" smtClean="0">
                          <a:latin typeface="Arial" pitchFamily="34" charset="0"/>
                          <a:ea typeface="Calibri"/>
                          <a:cs typeface="Arial" pitchFamily="34" charset="0"/>
                        </a:rPr>
                        <a:t>99,2</a:t>
                      </a:r>
                      <a:endParaRPr lang="ru-RU" sz="1000" dirty="0">
                        <a:latin typeface="Arial" pitchFamily="34" charset="0"/>
                        <a:ea typeface="Calibri"/>
                        <a:cs typeface="Arial" pitchFamily="34" charset="0"/>
                      </a:endParaRPr>
                    </a:p>
                  </a:txBody>
                  <a:tcPr marL="22899" marR="228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000" dirty="0">
                        <a:latin typeface="Arial" pitchFamily="34" charset="0"/>
                        <a:ea typeface="Calibri"/>
                        <a:cs typeface="Arial" pitchFamily="34" charset="0"/>
                      </a:endParaRPr>
                    </a:p>
                  </a:txBody>
                  <a:tcPr marL="22899" marR="228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76064">
                <a:tc>
                  <a:txBody>
                    <a:bodyPr/>
                    <a:lstStyle/>
                    <a:p>
                      <a:pPr>
                        <a:lnSpc>
                          <a:spcPct val="115000"/>
                        </a:lnSpc>
                        <a:spcAft>
                          <a:spcPts val="0"/>
                        </a:spcAft>
                      </a:pPr>
                      <a:r>
                        <a:rPr lang="ru-RU" sz="1000" dirty="0">
                          <a:latin typeface="Arial" pitchFamily="34" charset="0"/>
                          <a:ea typeface="Times New Roman"/>
                          <a:cs typeface="Arial" pitchFamily="34" charset="0"/>
                        </a:rPr>
                        <a:t>Государственная программа Ульяновской области </a:t>
                      </a:r>
                      <a:r>
                        <a:rPr lang="ru-RU" sz="1000" dirty="0" smtClean="0">
                          <a:latin typeface="Arial" pitchFamily="34" charset="0"/>
                          <a:ea typeface="Times New Roman"/>
                          <a:cs typeface="Arial" pitchFamily="34" charset="0"/>
                        </a:rPr>
                        <a:t>«Развитие </a:t>
                      </a:r>
                      <a:r>
                        <a:rPr lang="ru-RU" sz="1000" dirty="0">
                          <a:latin typeface="Arial" pitchFamily="34" charset="0"/>
                          <a:ea typeface="Times New Roman"/>
                          <a:cs typeface="Arial" pitchFamily="34" charset="0"/>
                        </a:rPr>
                        <a:t>и модернизация образования в Ульяновской </a:t>
                      </a:r>
                      <a:r>
                        <a:rPr lang="ru-RU" sz="1000" dirty="0" smtClean="0">
                          <a:latin typeface="Arial" pitchFamily="34" charset="0"/>
                          <a:ea typeface="Times New Roman"/>
                          <a:cs typeface="Arial" pitchFamily="34" charset="0"/>
                        </a:rPr>
                        <a:t>области»</a:t>
                      </a:r>
                      <a:endParaRPr lang="ru-RU" sz="1000" dirty="0">
                        <a:latin typeface="Arial" pitchFamily="34" charset="0"/>
                        <a:ea typeface="Calibri"/>
                        <a:cs typeface="Arial" pitchFamily="34" charset="0"/>
                      </a:endParaRPr>
                    </a:p>
                  </a:txBody>
                  <a:tcPr marL="22899" marR="228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1000" dirty="0">
                          <a:latin typeface="Arial" pitchFamily="34" charset="0"/>
                          <a:ea typeface="Times New Roman"/>
                          <a:cs typeface="Arial" pitchFamily="34" charset="0"/>
                        </a:rPr>
                        <a:t>13449,0</a:t>
                      </a:r>
                      <a:endParaRPr lang="ru-RU" sz="1000" dirty="0">
                        <a:latin typeface="Arial" pitchFamily="34" charset="0"/>
                        <a:ea typeface="Calibri"/>
                        <a:cs typeface="Arial" pitchFamily="34" charset="0"/>
                      </a:endParaRPr>
                    </a:p>
                  </a:txBody>
                  <a:tcPr marL="22899" marR="228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1000" dirty="0" smtClean="0">
                          <a:latin typeface="Arial" pitchFamily="34" charset="0"/>
                          <a:ea typeface="Calibri"/>
                          <a:cs typeface="Arial" pitchFamily="34" charset="0"/>
                        </a:rPr>
                        <a:t>15440,5</a:t>
                      </a:r>
                      <a:endParaRPr lang="ru-RU" sz="1000" dirty="0">
                        <a:latin typeface="Arial" pitchFamily="34" charset="0"/>
                        <a:ea typeface="Calibri"/>
                        <a:cs typeface="Arial" pitchFamily="34" charset="0"/>
                      </a:endParaRPr>
                    </a:p>
                  </a:txBody>
                  <a:tcPr marL="22899" marR="228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1000" dirty="0" smtClean="0">
                          <a:latin typeface="Arial" pitchFamily="34" charset="0"/>
                          <a:ea typeface="Calibri"/>
                          <a:cs typeface="Arial" pitchFamily="34" charset="0"/>
                        </a:rPr>
                        <a:t>15286,1</a:t>
                      </a:r>
                      <a:endParaRPr lang="ru-RU" sz="1000" dirty="0">
                        <a:latin typeface="Arial" pitchFamily="34" charset="0"/>
                        <a:ea typeface="Calibri"/>
                        <a:cs typeface="Arial" pitchFamily="34" charset="0"/>
                      </a:endParaRPr>
                    </a:p>
                  </a:txBody>
                  <a:tcPr marL="22899" marR="228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1000" dirty="0" smtClean="0">
                          <a:latin typeface="Arial" pitchFamily="34" charset="0"/>
                          <a:ea typeface="Calibri"/>
                          <a:cs typeface="Arial" pitchFamily="34" charset="0"/>
                        </a:rPr>
                        <a:t>99,0</a:t>
                      </a:r>
                      <a:endParaRPr lang="ru-RU" sz="1000" dirty="0">
                        <a:latin typeface="Arial" pitchFamily="34" charset="0"/>
                        <a:ea typeface="Calibri"/>
                        <a:cs typeface="Arial" pitchFamily="34" charset="0"/>
                      </a:endParaRPr>
                    </a:p>
                  </a:txBody>
                  <a:tcPr marL="22899" marR="228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000" dirty="0" smtClean="0">
                          <a:latin typeface="Arial" pitchFamily="34" charset="0"/>
                          <a:ea typeface="Calibri"/>
                          <a:cs typeface="Arial" pitchFamily="34" charset="0"/>
                        </a:rPr>
                        <a:t>113,7</a:t>
                      </a:r>
                      <a:endParaRPr lang="ru-RU" sz="1000" dirty="0">
                        <a:latin typeface="Arial" pitchFamily="34" charset="0"/>
                        <a:ea typeface="Calibri"/>
                        <a:cs typeface="Arial" pitchFamily="34" charset="0"/>
                      </a:endParaRPr>
                    </a:p>
                  </a:txBody>
                  <a:tcPr marL="22899" marR="228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76064">
                <a:tc>
                  <a:txBody>
                    <a:bodyPr/>
                    <a:lstStyle/>
                    <a:p>
                      <a:pPr>
                        <a:lnSpc>
                          <a:spcPct val="115000"/>
                        </a:lnSpc>
                        <a:spcAft>
                          <a:spcPts val="0"/>
                        </a:spcAft>
                      </a:pPr>
                      <a:r>
                        <a:rPr lang="ru-RU" sz="1000" dirty="0">
                          <a:latin typeface="Arial" pitchFamily="34" charset="0"/>
                          <a:ea typeface="Times New Roman"/>
                          <a:cs typeface="Arial" pitchFamily="34" charset="0"/>
                        </a:rPr>
                        <a:t>Государственная программа Ульяновской области </a:t>
                      </a:r>
                      <a:r>
                        <a:rPr lang="ru-RU" sz="1000" dirty="0" smtClean="0">
                          <a:latin typeface="Arial" pitchFamily="34" charset="0"/>
                          <a:ea typeface="Times New Roman"/>
                          <a:cs typeface="Arial" pitchFamily="34" charset="0"/>
                        </a:rPr>
                        <a:t>«Социальная </a:t>
                      </a:r>
                      <a:r>
                        <a:rPr lang="ru-RU" sz="1000" dirty="0">
                          <a:latin typeface="Arial" pitchFamily="34" charset="0"/>
                          <a:ea typeface="Times New Roman"/>
                          <a:cs typeface="Arial" pitchFamily="34" charset="0"/>
                        </a:rPr>
                        <a:t>поддержка и защита населения Ульяновской </a:t>
                      </a:r>
                      <a:r>
                        <a:rPr lang="ru-RU" sz="1000" dirty="0" smtClean="0">
                          <a:latin typeface="Arial" pitchFamily="34" charset="0"/>
                          <a:ea typeface="Times New Roman"/>
                          <a:cs typeface="Arial" pitchFamily="34" charset="0"/>
                        </a:rPr>
                        <a:t>области»</a:t>
                      </a:r>
                      <a:endParaRPr lang="ru-RU" sz="1000" dirty="0">
                        <a:latin typeface="Arial" pitchFamily="34" charset="0"/>
                        <a:ea typeface="Calibri"/>
                        <a:cs typeface="Arial" pitchFamily="34" charset="0"/>
                      </a:endParaRPr>
                    </a:p>
                  </a:txBody>
                  <a:tcPr marL="22899" marR="228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1000" dirty="0" smtClean="0">
                          <a:latin typeface="Arial" pitchFamily="34" charset="0"/>
                          <a:ea typeface="Times New Roman"/>
                          <a:cs typeface="Arial" pitchFamily="34" charset="0"/>
                        </a:rPr>
                        <a:t>12875,7</a:t>
                      </a:r>
                      <a:endParaRPr lang="ru-RU" sz="1000" dirty="0">
                        <a:latin typeface="Arial" pitchFamily="34" charset="0"/>
                        <a:ea typeface="Calibri"/>
                        <a:cs typeface="Arial" pitchFamily="34" charset="0"/>
                      </a:endParaRPr>
                    </a:p>
                  </a:txBody>
                  <a:tcPr marL="22899" marR="228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1000" dirty="0" smtClean="0">
                          <a:latin typeface="Arial" pitchFamily="34" charset="0"/>
                          <a:ea typeface="Calibri"/>
                          <a:cs typeface="Arial" pitchFamily="34" charset="0"/>
                        </a:rPr>
                        <a:t>15243,0</a:t>
                      </a:r>
                      <a:endParaRPr lang="ru-RU" sz="1000" dirty="0">
                        <a:latin typeface="Arial" pitchFamily="34" charset="0"/>
                        <a:ea typeface="Calibri"/>
                        <a:cs typeface="Arial" pitchFamily="34" charset="0"/>
                      </a:endParaRPr>
                    </a:p>
                  </a:txBody>
                  <a:tcPr marL="22899" marR="228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1000" dirty="0" smtClean="0">
                          <a:latin typeface="Arial" pitchFamily="34" charset="0"/>
                          <a:ea typeface="Calibri"/>
                          <a:cs typeface="Arial" pitchFamily="34" charset="0"/>
                        </a:rPr>
                        <a:t>15149,1</a:t>
                      </a:r>
                      <a:endParaRPr lang="ru-RU" sz="1000" dirty="0">
                        <a:latin typeface="Arial" pitchFamily="34" charset="0"/>
                        <a:ea typeface="Calibri"/>
                        <a:cs typeface="Arial" pitchFamily="34" charset="0"/>
                      </a:endParaRPr>
                    </a:p>
                  </a:txBody>
                  <a:tcPr marL="22899" marR="228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1000" dirty="0" smtClean="0">
                          <a:latin typeface="Arial" pitchFamily="34" charset="0"/>
                          <a:ea typeface="Calibri"/>
                          <a:cs typeface="Arial" pitchFamily="34" charset="0"/>
                        </a:rPr>
                        <a:t>99,4</a:t>
                      </a:r>
                      <a:endParaRPr lang="ru-RU" sz="1000" dirty="0">
                        <a:latin typeface="Arial" pitchFamily="34" charset="0"/>
                        <a:ea typeface="Calibri"/>
                        <a:cs typeface="Arial" pitchFamily="34" charset="0"/>
                      </a:endParaRPr>
                    </a:p>
                  </a:txBody>
                  <a:tcPr marL="22899" marR="228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000" dirty="0" smtClean="0">
                          <a:latin typeface="Arial" pitchFamily="34" charset="0"/>
                          <a:ea typeface="Calibri"/>
                          <a:cs typeface="Arial" pitchFamily="34" charset="0"/>
                        </a:rPr>
                        <a:t>117,7</a:t>
                      </a:r>
                      <a:endParaRPr lang="ru-RU" sz="1000" dirty="0">
                        <a:latin typeface="Arial" pitchFamily="34" charset="0"/>
                        <a:ea typeface="Calibri"/>
                        <a:cs typeface="Arial" pitchFamily="34" charset="0"/>
                      </a:endParaRPr>
                    </a:p>
                  </a:txBody>
                  <a:tcPr marL="22899" marR="228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76064">
                <a:tc>
                  <a:txBody>
                    <a:bodyPr/>
                    <a:lstStyle/>
                    <a:p>
                      <a:pPr>
                        <a:lnSpc>
                          <a:spcPct val="115000"/>
                        </a:lnSpc>
                        <a:spcAft>
                          <a:spcPts val="0"/>
                        </a:spcAft>
                      </a:pPr>
                      <a:r>
                        <a:rPr lang="ru-RU" sz="1000" dirty="0">
                          <a:latin typeface="Arial" pitchFamily="34" charset="0"/>
                          <a:ea typeface="Times New Roman"/>
                          <a:cs typeface="Arial" pitchFamily="34" charset="0"/>
                        </a:rPr>
                        <a:t>Государственная программа Ульяновской области </a:t>
                      </a:r>
                      <a:r>
                        <a:rPr lang="ru-RU" sz="1000" dirty="0" smtClean="0">
                          <a:latin typeface="Arial" pitchFamily="34" charset="0"/>
                          <a:ea typeface="Times New Roman"/>
                          <a:cs typeface="Arial" pitchFamily="34" charset="0"/>
                        </a:rPr>
                        <a:t>«Гражданское </a:t>
                      </a:r>
                      <a:r>
                        <a:rPr lang="ru-RU" sz="1000" dirty="0">
                          <a:latin typeface="Arial" pitchFamily="34" charset="0"/>
                          <a:ea typeface="Times New Roman"/>
                          <a:cs typeface="Arial" pitchFamily="34" charset="0"/>
                        </a:rPr>
                        <a:t>общество и государственная национальная политика в Ульяновской </a:t>
                      </a:r>
                      <a:r>
                        <a:rPr lang="ru-RU" sz="1000" dirty="0" smtClean="0">
                          <a:latin typeface="Arial" pitchFamily="34" charset="0"/>
                          <a:ea typeface="Times New Roman"/>
                          <a:cs typeface="Arial" pitchFamily="34" charset="0"/>
                        </a:rPr>
                        <a:t>области»</a:t>
                      </a:r>
                      <a:endParaRPr lang="ru-RU" sz="1000" dirty="0">
                        <a:latin typeface="Arial" pitchFamily="34" charset="0"/>
                        <a:ea typeface="Calibri"/>
                        <a:cs typeface="Arial" pitchFamily="34" charset="0"/>
                      </a:endParaRPr>
                    </a:p>
                  </a:txBody>
                  <a:tcPr marL="22899" marR="228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1000" dirty="0">
                          <a:latin typeface="Arial" pitchFamily="34" charset="0"/>
                          <a:ea typeface="Times New Roman"/>
                          <a:cs typeface="Arial" pitchFamily="34" charset="0"/>
                        </a:rPr>
                        <a:t>194,7</a:t>
                      </a:r>
                      <a:endParaRPr lang="ru-RU" sz="1000" dirty="0">
                        <a:latin typeface="Arial" pitchFamily="34" charset="0"/>
                        <a:ea typeface="Calibri"/>
                        <a:cs typeface="Arial" pitchFamily="34" charset="0"/>
                      </a:endParaRPr>
                    </a:p>
                  </a:txBody>
                  <a:tcPr marL="22899" marR="228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1000" dirty="0" smtClean="0">
                          <a:latin typeface="Arial" pitchFamily="34" charset="0"/>
                          <a:ea typeface="Calibri"/>
                          <a:cs typeface="Arial" pitchFamily="34" charset="0"/>
                        </a:rPr>
                        <a:t>231,9</a:t>
                      </a:r>
                      <a:endParaRPr lang="ru-RU" sz="1000" dirty="0">
                        <a:latin typeface="Arial" pitchFamily="34" charset="0"/>
                        <a:ea typeface="Calibri"/>
                        <a:cs typeface="Arial" pitchFamily="34" charset="0"/>
                      </a:endParaRPr>
                    </a:p>
                  </a:txBody>
                  <a:tcPr marL="22899" marR="228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1000" dirty="0" smtClean="0">
                          <a:latin typeface="Arial" pitchFamily="34" charset="0"/>
                          <a:ea typeface="Calibri"/>
                          <a:cs typeface="Arial" pitchFamily="34" charset="0"/>
                        </a:rPr>
                        <a:t>230,7</a:t>
                      </a:r>
                      <a:endParaRPr lang="ru-RU" sz="1000" dirty="0">
                        <a:latin typeface="Arial" pitchFamily="34" charset="0"/>
                        <a:ea typeface="Calibri"/>
                        <a:cs typeface="Arial" pitchFamily="34" charset="0"/>
                      </a:endParaRPr>
                    </a:p>
                  </a:txBody>
                  <a:tcPr marL="22899" marR="228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1000" dirty="0" smtClean="0">
                          <a:latin typeface="Arial" pitchFamily="34" charset="0"/>
                          <a:ea typeface="Calibri"/>
                          <a:cs typeface="Arial" pitchFamily="34" charset="0"/>
                        </a:rPr>
                        <a:t>99,5</a:t>
                      </a:r>
                      <a:endParaRPr lang="ru-RU" sz="1000" dirty="0">
                        <a:latin typeface="Arial" pitchFamily="34" charset="0"/>
                        <a:ea typeface="Calibri"/>
                        <a:cs typeface="Arial" pitchFamily="34" charset="0"/>
                      </a:endParaRPr>
                    </a:p>
                  </a:txBody>
                  <a:tcPr marL="22899" marR="228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000" dirty="0" smtClean="0">
                          <a:latin typeface="Arial" pitchFamily="34" charset="0"/>
                          <a:ea typeface="Calibri"/>
                          <a:cs typeface="Arial" pitchFamily="34" charset="0"/>
                        </a:rPr>
                        <a:t>118,5</a:t>
                      </a:r>
                      <a:endParaRPr lang="ru-RU" sz="1000" dirty="0">
                        <a:latin typeface="Arial" pitchFamily="34" charset="0"/>
                        <a:ea typeface="Calibri"/>
                        <a:cs typeface="Arial" pitchFamily="34" charset="0"/>
                      </a:endParaRPr>
                    </a:p>
                  </a:txBody>
                  <a:tcPr marL="22899" marR="228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20080">
                <a:tc>
                  <a:txBody>
                    <a:bodyPr/>
                    <a:lstStyle/>
                    <a:p>
                      <a:pPr>
                        <a:lnSpc>
                          <a:spcPct val="115000"/>
                        </a:lnSpc>
                        <a:spcAft>
                          <a:spcPts val="0"/>
                        </a:spcAft>
                      </a:pPr>
                      <a:r>
                        <a:rPr lang="ru-RU" sz="1000" dirty="0">
                          <a:latin typeface="Arial" pitchFamily="34" charset="0"/>
                          <a:ea typeface="Times New Roman"/>
                          <a:cs typeface="Arial" pitchFamily="34" charset="0"/>
                        </a:rPr>
                        <a:t>Государственная программа Ульяновской области </a:t>
                      </a:r>
                      <a:r>
                        <a:rPr lang="ru-RU" sz="1000" dirty="0" smtClean="0">
                          <a:latin typeface="Arial" pitchFamily="34" charset="0"/>
                          <a:ea typeface="Times New Roman"/>
                          <a:cs typeface="Arial" pitchFamily="34" charset="0"/>
                        </a:rPr>
                        <a:t>«Развитие </a:t>
                      </a:r>
                      <a:r>
                        <a:rPr lang="ru-RU" sz="1000" dirty="0">
                          <a:latin typeface="Arial" pitchFamily="34" charset="0"/>
                          <a:ea typeface="Times New Roman"/>
                          <a:cs typeface="Arial" pitchFamily="34" charset="0"/>
                        </a:rPr>
                        <a:t>жилищно-коммунального хозяйства и повышение энергетической эффективности в Ульяновской </a:t>
                      </a:r>
                      <a:r>
                        <a:rPr lang="ru-RU" sz="1000" dirty="0" smtClean="0">
                          <a:latin typeface="Arial" pitchFamily="34" charset="0"/>
                          <a:ea typeface="Times New Roman"/>
                          <a:cs typeface="Arial" pitchFamily="34" charset="0"/>
                        </a:rPr>
                        <a:t>области»</a:t>
                      </a:r>
                      <a:endParaRPr lang="ru-RU" sz="1000" dirty="0">
                        <a:latin typeface="Arial" pitchFamily="34" charset="0"/>
                        <a:ea typeface="Calibri"/>
                        <a:cs typeface="Arial" pitchFamily="34" charset="0"/>
                      </a:endParaRPr>
                    </a:p>
                  </a:txBody>
                  <a:tcPr marL="22899" marR="228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1000" dirty="0">
                          <a:latin typeface="Arial" pitchFamily="34" charset="0"/>
                          <a:ea typeface="Times New Roman"/>
                          <a:cs typeface="Arial" pitchFamily="34" charset="0"/>
                        </a:rPr>
                        <a:t>925,1</a:t>
                      </a:r>
                      <a:endParaRPr lang="ru-RU" sz="1000" dirty="0">
                        <a:latin typeface="Arial" pitchFamily="34" charset="0"/>
                        <a:ea typeface="Calibri"/>
                        <a:cs typeface="Arial" pitchFamily="34" charset="0"/>
                      </a:endParaRPr>
                    </a:p>
                  </a:txBody>
                  <a:tcPr marL="22899" marR="228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1000" dirty="0" smtClean="0">
                          <a:latin typeface="Arial" pitchFamily="34" charset="0"/>
                          <a:ea typeface="Calibri"/>
                          <a:cs typeface="Arial" pitchFamily="34" charset="0"/>
                        </a:rPr>
                        <a:t>1367,8</a:t>
                      </a:r>
                      <a:endParaRPr lang="ru-RU" sz="1000" dirty="0">
                        <a:latin typeface="Arial" pitchFamily="34" charset="0"/>
                        <a:ea typeface="Calibri"/>
                        <a:cs typeface="Arial" pitchFamily="34" charset="0"/>
                      </a:endParaRPr>
                    </a:p>
                  </a:txBody>
                  <a:tcPr marL="22899" marR="228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1000" dirty="0" smtClean="0">
                          <a:latin typeface="Arial" pitchFamily="34" charset="0"/>
                          <a:ea typeface="Calibri"/>
                          <a:cs typeface="Arial" pitchFamily="34" charset="0"/>
                        </a:rPr>
                        <a:t>1359,5</a:t>
                      </a:r>
                      <a:endParaRPr lang="ru-RU" sz="1000" dirty="0">
                        <a:latin typeface="Arial" pitchFamily="34" charset="0"/>
                        <a:ea typeface="Calibri"/>
                        <a:cs typeface="Arial" pitchFamily="34" charset="0"/>
                      </a:endParaRPr>
                    </a:p>
                  </a:txBody>
                  <a:tcPr marL="22899" marR="228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1000" dirty="0" smtClean="0">
                          <a:latin typeface="Arial" pitchFamily="34" charset="0"/>
                          <a:ea typeface="Calibri"/>
                          <a:cs typeface="Arial" pitchFamily="34" charset="0"/>
                        </a:rPr>
                        <a:t>99,4</a:t>
                      </a:r>
                      <a:endParaRPr lang="ru-RU" sz="1000" dirty="0">
                        <a:latin typeface="Arial" pitchFamily="34" charset="0"/>
                        <a:ea typeface="Calibri"/>
                        <a:cs typeface="Arial" pitchFamily="34" charset="0"/>
                      </a:endParaRPr>
                    </a:p>
                  </a:txBody>
                  <a:tcPr marL="22899" marR="228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000" dirty="0" smtClean="0">
                          <a:latin typeface="Arial" pitchFamily="34" charset="0"/>
                          <a:ea typeface="Calibri"/>
                          <a:cs typeface="Arial" pitchFamily="34" charset="0"/>
                        </a:rPr>
                        <a:t>147,0</a:t>
                      </a:r>
                      <a:endParaRPr lang="ru-RU" sz="1000" dirty="0">
                        <a:latin typeface="Arial" pitchFamily="34" charset="0"/>
                        <a:ea typeface="Calibri"/>
                        <a:cs typeface="Arial" pitchFamily="34" charset="0"/>
                      </a:endParaRPr>
                    </a:p>
                  </a:txBody>
                  <a:tcPr marL="22899" marR="228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76064">
                <a:tc>
                  <a:txBody>
                    <a:bodyPr/>
                    <a:lstStyle/>
                    <a:p>
                      <a:pPr>
                        <a:lnSpc>
                          <a:spcPct val="115000"/>
                        </a:lnSpc>
                        <a:spcAft>
                          <a:spcPts val="0"/>
                        </a:spcAft>
                      </a:pPr>
                      <a:r>
                        <a:rPr lang="ru-RU" sz="1000" dirty="0">
                          <a:latin typeface="Arial" pitchFamily="34" charset="0"/>
                          <a:ea typeface="Times New Roman"/>
                          <a:cs typeface="Arial" pitchFamily="34" charset="0"/>
                        </a:rPr>
                        <a:t>Государственная программа Ульяновской области </a:t>
                      </a:r>
                      <a:r>
                        <a:rPr lang="ru-RU" sz="1000" dirty="0" smtClean="0">
                          <a:latin typeface="Arial" pitchFamily="34" charset="0"/>
                          <a:ea typeface="Times New Roman"/>
                          <a:cs typeface="Arial" pitchFamily="34" charset="0"/>
                        </a:rPr>
                        <a:t>«Развитие </a:t>
                      </a:r>
                      <a:r>
                        <a:rPr lang="ru-RU" sz="1000" dirty="0">
                          <a:latin typeface="Arial" pitchFamily="34" charset="0"/>
                          <a:ea typeface="Times New Roman"/>
                          <a:cs typeface="Arial" pitchFamily="34" charset="0"/>
                        </a:rPr>
                        <a:t>государственного управления в Ульяновской </a:t>
                      </a:r>
                      <a:r>
                        <a:rPr lang="ru-RU" sz="1000" dirty="0" smtClean="0">
                          <a:latin typeface="Arial" pitchFamily="34" charset="0"/>
                          <a:ea typeface="Times New Roman"/>
                          <a:cs typeface="Arial" pitchFamily="34" charset="0"/>
                        </a:rPr>
                        <a:t>области»</a:t>
                      </a:r>
                      <a:endParaRPr lang="ru-RU" sz="1000" dirty="0">
                        <a:latin typeface="Arial" pitchFamily="34" charset="0"/>
                        <a:ea typeface="Calibri"/>
                        <a:cs typeface="Arial" pitchFamily="34" charset="0"/>
                      </a:endParaRPr>
                    </a:p>
                  </a:txBody>
                  <a:tcPr marL="22899" marR="228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1000" dirty="0">
                          <a:latin typeface="Arial" pitchFamily="34" charset="0"/>
                          <a:ea typeface="Times New Roman"/>
                          <a:cs typeface="Arial" pitchFamily="34" charset="0"/>
                        </a:rPr>
                        <a:t>427,7</a:t>
                      </a:r>
                      <a:endParaRPr lang="ru-RU" sz="1000" dirty="0">
                        <a:latin typeface="Arial" pitchFamily="34" charset="0"/>
                        <a:ea typeface="Calibri"/>
                        <a:cs typeface="Arial" pitchFamily="34" charset="0"/>
                      </a:endParaRPr>
                    </a:p>
                  </a:txBody>
                  <a:tcPr marL="22899" marR="228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1000" dirty="0" smtClean="0">
                          <a:latin typeface="Arial" pitchFamily="34" charset="0"/>
                          <a:ea typeface="Calibri"/>
                          <a:cs typeface="Arial" pitchFamily="34" charset="0"/>
                        </a:rPr>
                        <a:t>484,4</a:t>
                      </a:r>
                      <a:endParaRPr lang="ru-RU" sz="1000" dirty="0">
                        <a:latin typeface="Arial" pitchFamily="34" charset="0"/>
                        <a:ea typeface="Calibri"/>
                        <a:cs typeface="Arial" pitchFamily="34" charset="0"/>
                      </a:endParaRPr>
                    </a:p>
                  </a:txBody>
                  <a:tcPr marL="22899" marR="228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1000" dirty="0" smtClean="0">
                          <a:latin typeface="Arial" pitchFamily="34" charset="0"/>
                          <a:ea typeface="Calibri"/>
                          <a:cs typeface="Arial" pitchFamily="34" charset="0"/>
                        </a:rPr>
                        <a:t>475,0</a:t>
                      </a:r>
                      <a:endParaRPr lang="ru-RU" sz="1000" dirty="0">
                        <a:latin typeface="Arial" pitchFamily="34" charset="0"/>
                        <a:ea typeface="Calibri"/>
                        <a:cs typeface="Arial" pitchFamily="34" charset="0"/>
                      </a:endParaRPr>
                    </a:p>
                  </a:txBody>
                  <a:tcPr marL="22899" marR="228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1000" dirty="0" smtClean="0">
                          <a:latin typeface="Arial" pitchFamily="34" charset="0"/>
                          <a:ea typeface="Calibri"/>
                          <a:cs typeface="Arial" pitchFamily="34" charset="0"/>
                        </a:rPr>
                        <a:t>98,1</a:t>
                      </a:r>
                      <a:endParaRPr lang="ru-RU" sz="1000" dirty="0">
                        <a:latin typeface="Arial" pitchFamily="34" charset="0"/>
                        <a:ea typeface="Calibri"/>
                        <a:cs typeface="Arial" pitchFamily="34" charset="0"/>
                      </a:endParaRPr>
                    </a:p>
                  </a:txBody>
                  <a:tcPr marL="22899" marR="228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000" dirty="0" smtClean="0">
                          <a:latin typeface="Arial" pitchFamily="34" charset="0"/>
                          <a:ea typeface="Calibri"/>
                          <a:cs typeface="Arial" pitchFamily="34" charset="0"/>
                        </a:rPr>
                        <a:t>111,1</a:t>
                      </a:r>
                      <a:endParaRPr lang="ru-RU" sz="1000" dirty="0">
                        <a:latin typeface="Arial" pitchFamily="34" charset="0"/>
                        <a:ea typeface="Calibri"/>
                        <a:cs typeface="Arial" pitchFamily="34" charset="0"/>
                      </a:endParaRPr>
                    </a:p>
                  </a:txBody>
                  <a:tcPr marL="22899" marR="228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76064">
                <a:tc>
                  <a:txBody>
                    <a:bodyPr/>
                    <a:lstStyle/>
                    <a:p>
                      <a:pPr>
                        <a:lnSpc>
                          <a:spcPct val="115000"/>
                        </a:lnSpc>
                        <a:spcAft>
                          <a:spcPts val="0"/>
                        </a:spcAft>
                      </a:pPr>
                      <a:r>
                        <a:rPr lang="ru-RU" sz="1000" dirty="0">
                          <a:latin typeface="Arial" pitchFamily="34" charset="0"/>
                          <a:ea typeface="Times New Roman"/>
                          <a:cs typeface="Arial" pitchFamily="34" charset="0"/>
                        </a:rPr>
                        <a:t>Государственная программа Ульяновской области </a:t>
                      </a:r>
                      <a:r>
                        <a:rPr lang="ru-RU" sz="1000" dirty="0" smtClean="0">
                          <a:latin typeface="Arial" pitchFamily="34" charset="0"/>
                          <a:ea typeface="Times New Roman"/>
                          <a:cs typeface="Arial" pitchFamily="34" charset="0"/>
                        </a:rPr>
                        <a:t>«Развитие </a:t>
                      </a:r>
                      <a:r>
                        <a:rPr lang="ru-RU" sz="1000" dirty="0">
                          <a:latin typeface="Arial" pitchFamily="34" charset="0"/>
                          <a:ea typeface="Times New Roman"/>
                          <a:cs typeface="Arial" pitchFamily="34" charset="0"/>
                        </a:rPr>
                        <a:t>строительства и архитектуры в Ульяновской </a:t>
                      </a:r>
                      <a:r>
                        <a:rPr lang="ru-RU" sz="1000" dirty="0" smtClean="0">
                          <a:latin typeface="Arial" pitchFamily="34" charset="0"/>
                          <a:ea typeface="Times New Roman"/>
                          <a:cs typeface="Arial" pitchFamily="34" charset="0"/>
                        </a:rPr>
                        <a:t>области»</a:t>
                      </a:r>
                      <a:endParaRPr lang="ru-RU" sz="1000" dirty="0">
                        <a:latin typeface="Arial" pitchFamily="34" charset="0"/>
                        <a:ea typeface="Calibri"/>
                        <a:cs typeface="Arial" pitchFamily="34" charset="0"/>
                      </a:endParaRPr>
                    </a:p>
                  </a:txBody>
                  <a:tcPr marL="22899" marR="228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1000" dirty="0">
                          <a:latin typeface="Arial" pitchFamily="34" charset="0"/>
                          <a:ea typeface="Times New Roman"/>
                          <a:cs typeface="Arial" pitchFamily="34" charset="0"/>
                        </a:rPr>
                        <a:t>915,4</a:t>
                      </a:r>
                      <a:endParaRPr lang="ru-RU" sz="1000" dirty="0">
                        <a:latin typeface="Arial" pitchFamily="34" charset="0"/>
                        <a:ea typeface="Calibri"/>
                        <a:cs typeface="Arial" pitchFamily="34" charset="0"/>
                      </a:endParaRPr>
                    </a:p>
                  </a:txBody>
                  <a:tcPr marL="22899" marR="228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1000" dirty="0" smtClean="0">
                          <a:latin typeface="Arial" pitchFamily="34" charset="0"/>
                          <a:ea typeface="Calibri"/>
                          <a:cs typeface="Arial" pitchFamily="34" charset="0"/>
                        </a:rPr>
                        <a:t>1029,5</a:t>
                      </a:r>
                      <a:endParaRPr lang="ru-RU" sz="1000" dirty="0">
                        <a:latin typeface="Arial" pitchFamily="34" charset="0"/>
                        <a:ea typeface="Calibri"/>
                        <a:cs typeface="Arial" pitchFamily="34" charset="0"/>
                      </a:endParaRPr>
                    </a:p>
                  </a:txBody>
                  <a:tcPr marL="22899" marR="228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1000" dirty="0" smtClean="0">
                          <a:latin typeface="Arial" pitchFamily="34" charset="0"/>
                          <a:ea typeface="Calibri"/>
                          <a:cs typeface="Arial" pitchFamily="34" charset="0"/>
                        </a:rPr>
                        <a:t>955,5</a:t>
                      </a:r>
                      <a:endParaRPr lang="ru-RU" sz="1000" dirty="0">
                        <a:latin typeface="Arial" pitchFamily="34" charset="0"/>
                        <a:ea typeface="Calibri"/>
                        <a:cs typeface="Arial" pitchFamily="34" charset="0"/>
                      </a:endParaRPr>
                    </a:p>
                  </a:txBody>
                  <a:tcPr marL="22899" marR="228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1000" dirty="0" smtClean="0">
                          <a:latin typeface="Arial" pitchFamily="34" charset="0"/>
                          <a:ea typeface="Calibri"/>
                          <a:cs typeface="Arial" pitchFamily="34" charset="0"/>
                        </a:rPr>
                        <a:t>92,8</a:t>
                      </a:r>
                      <a:endParaRPr lang="ru-RU" sz="1000" dirty="0">
                        <a:latin typeface="Arial" pitchFamily="34" charset="0"/>
                        <a:ea typeface="Calibri"/>
                        <a:cs typeface="Arial" pitchFamily="34" charset="0"/>
                      </a:endParaRPr>
                    </a:p>
                  </a:txBody>
                  <a:tcPr marL="22899" marR="228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000" dirty="0" smtClean="0">
                          <a:latin typeface="Arial" pitchFamily="34" charset="0"/>
                          <a:ea typeface="Calibri"/>
                          <a:cs typeface="Arial" pitchFamily="34" charset="0"/>
                        </a:rPr>
                        <a:t>104,4</a:t>
                      </a:r>
                      <a:endParaRPr lang="ru-RU" sz="1000" dirty="0">
                        <a:latin typeface="Arial" pitchFamily="34" charset="0"/>
                        <a:ea typeface="Calibri"/>
                        <a:cs typeface="Arial" pitchFamily="34" charset="0"/>
                      </a:endParaRPr>
                    </a:p>
                  </a:txBody>
                  <a:tcPr marL="22899" marR="228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20080">
                <a:tc>
                  <a:txBody>
                    <a:bodyPr/>
                    <a:lstStyle/>
                    <a:p>
                      <a:pPr>
                        <a:lnSpc>
                          <a:spcPct val="115000"/>
                        </a:lnSpc>
                        <a:spcAft>
                          <a:spcPts val="0"/>
                        </a:spcAft>
                      </a:pPr>
                      <a:r>
                        <a:rPr lang="ru-RU" sz="1000" dirty="0">
                          <a:latin typeface="Arial" pitchFamily="34" charset="0"/>
                          <a:ea typeface="Times New Roman"/>
                          <a:cs typeface="Arial" pitchFamily="34" charset="0"/>
                        </a:rPr>
                        <a:t>Государственная программа Ульяновской области </a:t>
                      </a:r>
                      <a:r>
                        <a:rPr lang="ru-RU" sz="1000" dirty="0" smtClean="0">
                          <a:latin typeface="Arial" pitchFamily="34" charset="0"/>
                          <a:ea typeface="Times New Roman"/>
                          <a:cs typeface="Arial" pitchFamily="34" charset="0"/>
                        </a:rPr>
                        <a:t>«Обеспечение </a:t>
                      </a:r>
                      <a:r>
                        <a:rPr lang="ru-RU" sz="1000" dirty="0">
                          <a:latin typeface="Arial" pitchFamily="34" charset="0"/>
                          <a:ea typeface="Times New Roman"/>
                          <a:cs typeface="Arial" pitchFamily="34" charset="0"/>
                        </a:rPr>
                        <a:t>правопорядка и безопасности жизнедеятельности на территории Ульяновской </a:t>
                      </a:r>
                      <a:r>
                        <a:rPr lang="ru-RU" sz="1000" dirty="0" smtClean="0">
                          <a:latin typeface="Arial" pitchFamily="34" charset="0"/>
                          <a:ea typeface="Times New Roman"/>
                          <a:cs typeface="Arial" pitchFamily="34" charset="0"/>
                        </a:rPr>
                        <a:t>области»</a:t>
                      </a:r>
                      <a:endParaRPr lang="ru-RU" sz="1000" dirty="0">
                        <a:latin typeface="Arial" pitchFamily="34" charset="0"/>
                        <a:ea typeface="Calibri"/>
                        <a:cs typeface="Arial" pitchFamily="34" charset="0"/>
                      </a:endParaRPr>
                    </a:p>
                  </a:txBody>
                  <a:tcPr marL="22899" marR="228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1000" dirty="0">
                          <a:latin typeface="Arial" pitchFamily="34" charset="0"/>
                          <a:ea typeface="Times New Roman"/>
                          <a:cs typeface="Arial" pitchFamily="34" charset="0"/>
                        </a:rPr>
                        <a:t>854,2</a:t>
                      </a:r>
                      <a:endParaRPr lang="ru-RU" sz="1000" dirty="0">
                        <a:latin typeface="Arial" pitchFamily="34" charset="0"/>
                        <a:ea typeface="Calibri"/>
                        <a:cs typeface="Arial" pitchFamily="34" charset="0"/>
                      </a:endParaRPr>
                    </a:p>
                  </a:txBody>
                  <a:tcPr marL="22899" marR="228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1000" dirty="0" smtClean="0">
                          <a:latin typeface="Arial" pitchFamily="34" charset="0"/>
                          <a:ea typeface="Calibri"/>
                          <a:cs typeface="Arial" pitchFamily="34" charset="0"/>
                        </a:rPr>
                        <a:t>906,6</a:t>
                      </a:r>
                      <a:endParaRPr lang="ru-RU" sz="1000" dirty="0">
                        <a:latin typeface="Arial" pitchFamily="34" charset="0"/>
                        <a:ea typeface="Calibri"/>
                        <a:cs typeface="Arial" pitchFamily="34" charset="0"/>
                      </a:endParaRPr>
                    </a:p>
                  </a:txBody>
                  <a:tcPr marL="22899" marR="228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1000" dirty="0" smtClean="0">
                          <a:latin typeface="Arial" pitchFamily="34" charset="0"/>
                          <a:ea typeface="Calibri"/>
                          <a:cs typeface="Arial" pitchFamily="34" charset="0"/>
                        </a:rPr>
                        <a:t>896,1</a:t>
                      </a:r>
                      <a:endParaRPr lang="ru-RU" sz="1000" dirty="0">
                        <a:latin typeface="Arial" pitchFamily="34" charset="0"/>
                        <a:ea typeface="Calibri"/>
                        <a:cs typeface="Arial" pitchFamily="34" charset="0"/>
                      </a:endParaRPr>
                    </a:p>
                  </a:txBody>
                  <a:tcPr marL="22899" marR="228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1000" dirty="0" smtClean="0">
                          <a:latin typeface="Arial" pitchFamily="34" charset="0"/>
                          <a:ea typeface="Calibri"/>
                          <a:cs typeface="Arial" pitchFamily="34" charset="0"/>
                        </a:rPr>
                        <a:t>98,8</a:t>
                      </a:r>
                      <a:endParaRPr lang="ru-RU" sz="1000" dirty="0">
                        <a:latin typeface="Arial" pitchFamily="34" charset="0"/>
                        <a:ea typeface="Calibri"/>
                        <a:cs typeface="Arial" pitchFamily="34" charset="0"/>
                      </a:endParaRPr>
                    </a:p>
                  </a:txBody>
                  <a:tcPr marL="22899" marR="228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000" dirty="0" smtClean="0">
                          <a:latin typeface="Arial" pitchFamily="34" charset="0"/>
                          <a:ea typeface="Calibri"/>
                          <a:cs typeface="Arial" pitchFamily="34" charset="0"/>
                        </a:rPr>
                        <a:t>104,9</a:t>
                      </a:r>
                      <a:endParaRPr lang="ru-RU" sz="1000" dirty="0">
                        <a:latin typeface="Arial" pitchFamily="34" charset="0"/>
                        <a:ea typeface="Calibri"/>
                        <a:cs typeface="Arial" pitchFamily="34" charset="0"/>
                      </a:endParaRPr>
                    </a:p>
                  </a:txBody>
                  <a:tcPr marL="22899" marR="228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76064">
                <a:tc>
                  <a:txBody>
                    <a:bodyPr/>
                    <a:lstStyle/>
                    <a:p>
                      <a:pPr>
                        <a:lnSpc>
                          <a:spcPct val="115000"/>
                        </a:lnSpc>
                        <a:spcAft>
                          <a:spcPts val="0"/>
                        </a:spcAft>
                      </a:pPr>
                      <a:r>
                        <a:rPr lang="ru-RU" sz="1000" dirty="0">
                          <a:latin typeface="Arial" pitchFamily="34" charset="0"/>
                          <a:ea typeface="Times New Roman"/>
                          <a:cs typeface="Arial" pitchFamily="34" charset="0"/>
                        </a:rPr>
                        <a:t>Государственная программа Ульяновской области </a:t>
                      </a:r>
                      <a:r>
                        <a:rPr lang="ru-RU" sz="1000" dirty="0" smtClean="0">
                          <a:latin typeface="Arial" pitchFamily="34" charset="0"/>
                          <a:ea typeface="Times New Roman"/>
                          <a:cs typeface="Arial" pitchFamily="34" charset="0"/>
                        </a:rPr>
                        <a:t>«Развитие </a:t>
                      </a:r>
                      <a:r>
                        <a:rPr lang="ru-RU" sz="1000" dirty="0">
                          <a:latin typeface="Arial" pitchFamily="34" charset="0"/>
                          <a:ea typeface="Times New Roman"/>
                          <a:cs typeface="Arial" pitchFamily="34" charset="0"/>
                        </a:rPr>
                        <a:t>культуры, туризма и сохранение объектов культурного наследия в Ульяновской </a:t>
                      </a:r>
                      <a:r>
                        <a:rPr lang="ru-RU" sz="1000" dirty="0" smtClean="0">
                          <a:latin typeface="Arial" pitchFamily="34" charset="0"/>
                          <a:ea typeface="Times New Roman"/>
                          <a:cs typeface="Arial" pitchFamily="34" charset="0"/>
                        </a:rPr>
                        <a:t>области»</a:t>
                      </a:r>
                      <a:endParaRPr lang="ru-RU" sz="1000" dirty="0">
                        <a:latin typeface="Arial" pitchFamily="34" charset="0"/>
                        <a:ea typeface="Calibri"/>
                        <a:cs typeface="Arial" pitchFamily="34" charset="0"/>
                      </a:endParaRPr>
                    </a:p>
                  </a:txBody>
                  <a:tcPr marL="22899" marR="228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1000" dirty="0">
                          <a:latin typeface="Arial" pitchFamily="34" charset="0"/>
                          <a:ea typeface="Times New Roman"/>
                          <a:cs typeface="Arial" pitchFamily="34" charset="0"/>
                        </a:rPr>
                        <a:t>1956,5</a:t>
                      </a:r>
                      <a:endParaRPr lang="ru-RU" sz="1000" dirty="0">
                        <a:latin typeface="Arial" pitchFamily="34" charset="0"/>
                        <a:ea typeface="Calibri"/>
                        <a:cs typeface="Arial" pitchFamily="34" charset="0"/>
                      </a:endParaRPr>
                    </a:p>
                  </a:txBody>
                  <a:tcPr marL="22899" marR="228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1000" dirty="0" smtClean="0">
                          <a:latin typeface="Arial" pitchFamily="34" charset="0"/>
                          <a:ea typeface="Calibri"/>
                          <a:cs typeface="Arial" pitchFamily="34" charset="0"/>
                        </a:rPr>
                        <a:t>2323,6</a:t>
                      </a:r>
                      <a:endParaRPr lang="ru-RU" sz="1000" dirty="0">
                        <a:latin typeface="Arial" pitchFamily="34" charset="0"/>
                        <a:ea typeface="Calibri"/>
                        <a:cs typeface="Arial" pitchFamily="34" charset="0"/>
                      </a:endParaRPr>
                    </a:p>
                  </a:txBody>
                  <a:tcPr marL="22899" marR="228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1000" dirty="0" smtClean="0">
                          <a:latin typeface="Arial" pitchFamily="34" charset="0"/>
                          <a:ea typeface="Calibri"/>
                          <a:cs typeface="Arial" pitchFamily="34" charset="0"/>
                        </a:rPr>
                        <a:t>2317,9</a:t>
                      </a:r>
                      <a:endParaRPr lang="ru-RU" sz="1000" dirty="0">
                        <a:latin typeface="Arial" pitchFamily="34" charset="0"/>
                        <a:ea typeface="Calibri"/>
                        <a:cs typeface="Arial" pitchFamily="34" charset="0"/>
                      </a:endParaRPr>
                    </a:p>
                  </a:txBody>
                  <a:tcPr marL="22899" marR="228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1000" dirty="0" smtClean="0">
                          <a:latin typeface="Arial" pitchFamily="34" charset="0"/>
                          <a:ea typeface="Calibri"/>
                          <a:cs typeface="Arial" pitchFamily="34" charset="0"/>
                        </a:rPr>
                        <a:t>99,8</a:t>
                      </a:r>
                      <a:endParaRPr lang="ru-RU" sz="1000" dirty="0">
                        <a:latin typeface="Arial" pitchFamily="34" charset="0"/>
                        <a:ea typeface="Calibri"/>
                        <a:cs typeface="Arial" pitchFamily="34" charset="0"/>
                      </a:endParaRPr>
                    </a:p>
                  </a:txBody>
                  <a:tcPr marL="22899" marR="228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000" dirty="0" smtClean="0">
                          <a:latin typeface="Arial" pitchFamily="34" charset="0"/>
                          <a:ea typeface="Calibri"/>
                          <a:cs typeface="Arial" pitchFamily="34" charset="0"/>
                        </a:rPr>
                        <a:t>118,5</a:t>
                      </a:r>
                      <a:endParaRPr lang="ru-RU" sz="1000" dirty="0">
                        <a:latin typeface="Arial" pitchFamily="34" charset="0"/>
                        <a:ea typeface="Calibri"/>
                        <a:cs typeface="Arial" pitchFamily="34" charset="0"/>
                      </a:endParaRPr>
                    </a:p>
                  </a:txBody>
                  <a:tcPr marL="22899" marR="228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76064">
                <a:tc>
                  <a:txBody>
                    <a:bodyPr/>
                    <a:lstStyle/>
                    <a:p>
                      <a:pPr>
                        <a:lnSpc>
                          <a:spcPct val="115000"/>
                        </a:lnSpc>
                        <a:spcAft>
                          <a:spcPts val="0"/>
                        </a:spcAft>
                      </a:pPr>
                      <a:r>
                        <a:rPr lang="ru-RU" sz="1000" dirty="0">
                          <a:latin typeface="Arial" pitchFamily="34" charset="0"/>
                          <a:ea typeface="Times New Roman"/>
                          <a:cs typeface="Arial" pitchFamily="34" charset="0"/>
                        </a:rPr>
                        <a:t>Государственная программа Ульяновской области </a:t>
                      </a:r>
                      <a:r>
                        <a:rPr lang="ru-RU" sz="1000" dirty="0" smtClean="0">
                          <a:latin typeface="Arial" pitchFamily="34" charset="0"/>
                          <a:ea typeface="Times New Roman"/>
                          <a:cs typeface="Arial" pitchFamily="34" charset="0"/>
                        </a:rPr>
                        <a:t>«Охрана </a:t>
                      </a:r>
                      <a:r>
                        <a:rPr lang="ru-RU" sz="1000" dirty="0">
                          <a:latin typeface="Arial" pitchFamily="34" charset="0"/>
                          <a:ea typeface="Times New Roman"/>
                          <a:cs typeface="Arial" pitchFamily="34" charset="0"/>
                        </a:rPr>
                        <a:t>окружающей среды и восстановление природных ресурсов в Ульяновской </a:t>
                      </a:r>
                      <a:r>
                        <a:rPr lang="ru-RU" sz="1000" dirty="0" smtClean="0">
                          <a:latin typeface="Arial" pitchFamily="34" charset="0"/>
                          <a:ea typeface="Times New Roman"/>
                          <a:cs typeface="Arial" pitchFamily="34" charset="0"/>
                        </a:rPr>
                        <a:t>области»</a:t>
                      </a:r>
                      <a:endParaRPr lang="ru-RU" sz="1000" dirty="0">
                        <a:latin typeface="Arial" pitchFamily="34" charset="0"/>
                        <a:ea typeface="Calibri"/>
                        <a:cs typeface="Arial" pitchFamily="34" charset="0"/>
                      </a:endParaRPr>
                    </a:p>
                  </a:txBody>
                  <a:tcPr marL="22899" marR="228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1000">
                          <a:latin typeface="Arial" pitchFamily="34" charset="0"/>
                          <a:ea typeface="Times New Roman"/>
                          <a:cs typeface="Arial" pitchFamily="34" charset="0"/>
                        </a:rPr>
                        <a:t>438,2</a:t>
                      </a:r>
                      <a:endParaRPr lang="ru-RU" sz="1000">
                        <a:latin typeface="Arial" pitchFamily="34" charset="0"/>
                        <a:ea typeface="Calibri"/>
                        <a:cs typeface="Arial" pitchFamily="34" charset="0"/>
                      </a:endParaRPr>
                    </a:p>
                  </a:txBody>
                  <a:tcPr marL="22899" marR="228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1000" dirty="0" smtClean="0">
                          <a:latin typeface="Arial" pitchFamily="34" charset="0"/>
                          <a:ea typeface="Calibri"/>
                          <a:cs typeface="Arial" pitchFamily="34" charset="0"/>
                        </a:rPr>
                        <a:t>447,1</a:t>
                      </a:r>
                      <a:endParaRPr lang="ru-RU" sz="1000" dirty="0">
                        <a:latin typeface="Arial" pitchFamily="34" charset="0"/>
                        <a:ea typeface="Calibri"/>
                        <a:cs typeface="Arial" pitchFamily="34" charset="0"/>
                      </a:endParaRPr>
                    </a:p>
                  </a:txBody>
                  <a:tcPr marL="22899" marR="228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1000" dirty="0" smtClean="0">
                          <a:latin typeface="Arial" pitchFamily="34" charset="0"/>
                          <a:ea typeface="Calibri"/>
                          <a:cs typeface="Arial" pitchFamily="34" charset="0"/>
                        </a:rPr>
                        <a:t>431,9</a:t>
                      </a:r>
                      <a:endParaRPr lang="ru-RU" sz="1000" dirty="0">
                        <a:latin typeface="Arial" pitchFamily="34" charset="0"/>
                        <a:ea typeface="Calibri"/>
                        <a:cs typeface="Arial" pitchFamily="34" charset="0"/>
                      </a:endParaRPr>
                    </a:p>
                  </a:txBody>
                  <a:tcPr marL="22899" marR="228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1000" dirty="0" smtClean="0">
                          <a:latin typeface="Arial" pitchFamily="34" charset="0"/>
                          <a:ea typeface="Calibri"/>
                          <a:cs typeface="Arial" pitchFamily="34" charset="0"/>
                        </a:rPr>
                        <a:t>96,6</a:t>
                      </a:r>
                      <a:endParaRPr lang="ru-RU" sz="1000" dirty="0">
                        <a:latin typeface="Arial" pitchFamily="34" charset="0"/>
                        <a:ea typeface="Calibri"/>
                        <a:cs typeface="Arial" pitchFamily="34" charset="0"/>
                      </a:endParaRPr>
                    </a:p>
                  </a:txBody>
                  <a:tcPr marL="22899" marR="228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000" dirty="0" smtClean="0">
                          <a:latin typeface="Arial" pitchFamily="34" charset="0"/>
                          <a:ea typeface="Calibri"/>
                          <a:cs typeface="Arial" pitchFamily="34" charset="0"/>
                        </a:rPr>
                        <a:t>98,5</a:t>
                      </a:r>
                      <a:endParaRPr lang="ru-RU" sz="1000" dirty="0">
                        <a:latin typeface="Arial" pitchFamily="34" charset="0"/>
                        <a:ea typeface="Calibri"/>
                        <a:cs typeface="Arial" pitchFamily="34" charset="0"/>
                      </a:endParaRPr>
                    </a:p>
                  </a:txBody>
                  <a:tcPr marL="22899" marR="228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8560">
                <a:tc>
                  <a:txBody>
                    <a:bodyPr/>
                    <a:lstStyle/>
                    <a:p>
                      <a:pPr>
                        <a:lnSpc>
                          <a:spcPct val="115000"/>
                        </a:lnSpc>
                        <a:spcAft>
                          <a:spcPts val="0"/>
                        </a:spcAft>
                      </a:pPr>
                      <a:r>
                        <a:rPr lang="ru-RU" sz="1000" dirty="0">
                          <a:latin typeface="Arial" pitchFamily="34" charset="0"/>
                          <a:ea typeface="Times New Roman"/>
                          <a:cs typeface="Arial" pitchFamily="34" charset="0"/>
                        </a:rPr>
                        <a:t>Государственная программа Ульяновской области </a:t>
                      </a:r>
                      <a:r>
                        <a:rPr lang="ru-RU" sz="1000" dirty="0" smtClean="0">
                          <a:latin typeface="Arial" pitchFamily="34" charset="0"/>
                          <a:ea typeface="Times New Roman"/>
                          <a:cs typeface="Arial" pitchFamily="34" charset="0"/>
                        </a:rPr>
                        <a:t>«Развитие </a:t>
                      </a:r>
                      <a:r>
                        <a:rPr lang="ru-RU" sz="1000" dirty="0">
                          <a:latin typeface="Arial" pitchFamily="34" charset="0"/>
                          <a:ea typeface="Times New Roman"/>
                          <a:cs typeface="Arial" pitchFamily="34" charset="0"/>
                        </a:rPr>
                        <a:t>физической культуры и спорта в Ульяновской </a:t>
                      </a:r>
                      <a:r>
                        <a:rPr lang="ru-RU" sz="1000" dirty="0" smtClean="0">
                          <a:latin typeface="Arial" pitchFamily="34" charset="0"/>
                          <a:ea typeface="Times New Roman"/>
                          <a:cs typeface="Arial" pitchFamily="34" charset="0"/>
                        </a:rPr>
                        <a:t>области»</a:t>
                      </a:r>
                      <a:endParaRPr lang="ru-RU" sz="1000" dirty="0">
                        <a:latin typeface="Arial" pitchFamily="34" charset="0"/>
                        <a:ea typeface="Calibri"/>
                        <a:cs typeface="Arial" pitchFamily="34" charset="0"/>
                      </a:endParaRPr>
                    </a:p>
                  </a:txBody>
                  <a:tcPr marL="22899" marR="228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1000" dirty="0">
                          <a:latin typeface="Arial" pitchFamily="34" charset="0"/>
                          <a:ea typeface="Times New Roman"/>
                          <a:cs typeface="Arial" pitchFamily="34" charset="0"/>
                        </a:rPr>
                        <a:t>2170,4</a:t>
                      </a:r>
                      <a:endParaRPr lang="ru-RU" sz="1000" dirty="0">
                        <a:latin typeface="Arial" pitchFamily="34" charset="0"/>
                        <a:ea typeface="Calibri"/>
                        <a:cs typeface="Arial" pitchFamily="34" charset="0"/>
                      </a:endParaRPr>
                    </a:p>
                  </a:txBody>
                  <a:tcPr marL="22899" marR="228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1000" dirty="0" smtClean="0">
                          <a:latin typeface="Arial" pitchFamily="34" charset="0"/>
                          <a:ea typeface="Times New Roman"/>
                          <a:cs typeface="Arial" pitchFamily="34" charset="0"/>
                        </a:rPr>
                        <a:t>2647,5</a:t>
                      </a:r>
                      <a:endParaRPr lang="ru-RU" sz="1000" dirty="0">
                        <a:latin typeface="Arial" pitchFamily="34" charset="0"/>
                        <a:ea typeface="Calibri"/>
                        <a:cs typeface="Arial" pitchFamily="34" charset="0"/>
                      </a:endParaRPr>
                    </a:p>
                  </a:txBody>
                  <a:tcPr marL="22899" marR="228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1000" dirty="0" smtClean="0">
                          <a:latin typeface="Arial" pitchFamily="34" charset="0"/>
                          <a:ea typeface="Times New Roman"/>
                          <a:cs typeface="Arial" pitchFamily="34" charset="0"/>
                        </a:rPr>
                        <a:t>2632,6</a:t>
                      </a:r>
                      <a:endParaRPr lang="ru-RU" sz="1000" dirty="0">
                        <a:latin typeface="Arial" pitchFamily="34" charset="0"/>
                        <a:ea typeface="Calibri"/>
                        <a:cs typeface="Arial" pitchFamily="34" charset="0"/>
                      </a:endParaRPr>
                    </a:p>
                  </a:txBody>
                  <a:tcPr marL="22899" marR="228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1000" dirty="0" smtClean="0">
                          <a:latin typeface="Arial" pitchFamily="34" charset="0"/>
                          <a:ea typeface="Times New Roman"/>
                          <a:cs typeface="Arial" pitchFamily="34" charset="0"/>
                        </a:rPr>
                        <a:t>99,4</a:t>
                      </a:r>
                      <a:endParaRPr lang="ru-RU" sz="1000" dirty="0">
                        <a:latin typeface="Arial" pitchFamily="34" charset="0"/>
                        <a:ea typeface="Calibri"/>
                        <a:cs typeface="Arial" pitchFamily="34" charset="0"/>
                      </a:endParaRPr>
                    </a:p>
                  </a:txBody>
                  <a:tcPr marL="22899" marR="228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000" dirty="0" smtClean="0">
                          <a:latin typeface="Arial" pitchFamily="34" charset="0"/>
                          <a:ea typeface="Calibri"/>
                          <a:cs typeface="Arial" pitchFamily="34" charset="0"/>
                        </a:rPr>
                        <a:t>121,3</a:t>
                      </a:r>
                      <a:endParaRPr lang="ru-RU" sz="1000" dirty="0">
                        <a:latin typeface="Arial" pitchFamily="34" charset="0"/>
                        <a:ea typeface="Calibri"/>
                        <a:cs typeface="Arial" pitchFamily="34" charset="0"/>
                      </a:endParaRPr>
                    </a:p>
                  </a:txBody>
                  <a:tcPr marL="22899" marR="228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8" name="TextBox 7"/>
          <p:cNvSpPr txBox="1"/>
          <p:nvPr/>
        </p:nvSpPr>
        <p:spPr>
          <a:xfrm>
            <a:off x="5085184" y="1259632"/>
            <a:ext cx="1512168" cy="276999"/>
          </a:xfrm>
          <a:prstGeom prst="rect">
            <a:avLst/>
          </a:prstGeom>
          <a:noFill/>
        </p:spPr>
        <p:txBody>
          <a:bodyPr wrap="square" rtlCol="0">
            <a:spAutoFit/>
          </a:bodyPr>
          <a:lstStyle/>
          <a:p>
            <a:pPr algn="r"/>
            <a:r>
              <a:rPr lang="ru-RU" sz="1200" dirty="0" smtClean="0">
                <a:latin typeface="Arial" pitchFamily="34" charset="0"/>
                <a:cs typeface="Arial" pitchFamily="34" charset="0"/>
              </a:rPr>
              <a:t>млн руб.</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60649" y="323528"/>
            <a:ext cx="2713952" cy="529522"/>
          </a:xfrm>
          <a:prstGeom prst="rect">
            <a:avLst/>
          </a:prstGeom>
        </p:spPr>
      </p:pic>
      <p:sp>
        <p:nvSpPr>
          <p:cNvPr id="5" name="TextBox 4"/>
          <p:cNvSpPr txBox="1"/>
          <p:nvPr/>
        </p:nvSpPr>
        <p:spPr>
          <a:xfrm>
            <a:off x="2996953" y="251521"/>
            <a:ext cx="3861047" cy="523220"/>
          </a:xfrm>
          <a:prstGeom prst="rect">
            <a:avLst/>
          </a:prstGeom>
          <a:noFill/>
        </p:spPr>
        <p:txBody>
          <a:bodyPr wrap="square" rtlCol="0">
            <a:spAutoFit/>
          </a:bodyPr>
          <a:lstStyle/>
          <a:p>
            <a:r>
              <a:rPr lang="ru-RU" sz="1400" b="1" dirty="0" smtClean="0">
                <a:solidFill>
                  <a:srgbClr val="1E43A1"/>
                </a:solidFill>
                <a:latin typeface="Arial" panose="020B0604020202020204" pitchFamily="34" charset="0"/>
                <a:ea typeface="Meiryo" panose="020B0604030504040204" pitchFamily="34" charset="-128"/>
                <a:cs typeface="Arial" panose="020B0604020202020204" pitchFamily="34" charset="0"/>
              </a:rPr>
              <a:t>Расходы областного бюджета Ульяновской области</a:t>
            </a:r>
            <a:endParaRPr lang="ru-RU" sz="1400" b="1" dirty="0">
              <a:solidFill>
                <a:srgbClr val="1E43A1"/>
              </a:solidFill>
              <a:latin typeface="Arial" panose="020B0604020202020204" pitchFamily="34" charset="0"/>
              <a:ea typeface="Meiryo" panose="020B0604030504040204" pitchFamily="34" charset="-128"/>
              <a:cs typeface="Arial" panose="020B0604020202020204" pitchFamily="34" charset="0"/>
            </a:endParaRPr>
          </a:p>
        </p:txBody>
      </p:sp>
      <p:sp>
        <p:nvSpPr>
          <p:cNvPr id="9" name="Прямоугольник 8"/>
          <p:cNvSpPr/>
          <p:nvPr/>
        </p:nvSpPr>
        <p:spPr>
          <a:xfrm>
            <a:off x="332656" y="971600"/>
            <a:ext cx="6336704" cy="646331"/>
          </a:xfrm>
          <a:prstGeom prst="rect">
            <a:avLst/>
          </a:prstGeom>
        </p:spPr>
        <p:txBody>
          <a:bodyPr wrap="square">
            <a:spAutoFit/>
          </a:bodyPr>
          <a:lstStyle/>
          <a:p>
            <a:pPr algn="ctr"/>
            <a:r>
              <a:rPr lang="ru-RU" b="1" dirty="0" smtClean="0">
                <a:solidFill>
                  <a:srgbClr val="FE7E65"/>
                </a:solidFill>
                <a:latin typeface="Arial" panose="020B0604020202020204" pitchFamily="34" charset="0"/>
                <a:ea typeface="Meiryo" panose="020B0604030504040204" pitchFamily="34" charset="-128"/>
                <a:cs typeface="Arial" panose="020B0604020202020204" pitchFamily="34" charset="0"/>
              </a:rPr>
              <a:t>Расходы областного бюджета в разрезе государственных программ </a:t>
            </a:r>
            <a:r>
              <a:rPr lang="ru-RU" sz="1400" b="1" dirty="0" smtClean="0">
                <a:solidFill>
                  <a:srgbClr val="FE7E65"/>
                </a:solidFill>
                <a:latin typeface="Arial" panose="020B0604020202020204" pitchFamily="34" charset="0"/>
                <a:ea typeface="Meiryo" panose="020B0604030504040204" pitchFamily="34" charset="-128"/>
                <a:cs typeface="Arial" panose="020B0604020202020204" pitchFamily="34" charset="0"/>
              </a:rPr>
              <a:t>(продолжение)</a:t>
            </a:r>
            <a:endParaRPr lang="ru-RU" b="1" dirty="0">
              <a:solidFill>
                <a:srgbClr val="FE7E65"/>
              </a:solidFill>
              <a:latin typeface="Arial" panose="020B0604020202020204" pitchFamily="34" charset="0"/>
              <a:ea typeface="Meiryo" panose="020B0604030504040204" pitchFamily="34" charset="-128"/>
              <a:cs typeface="Arial" panose="020B0604020202020204" pitchFamily="34" charset="0"/>
            </a:endParaRPr>
          </a:p>
        </p:txBody>
      </p:sp>
      <p:graphicFrame>
        <p:nvGraphicFramePr>
          <p:cNvPr id="6" name="Таблица 5"/>
          <p:cNvGraphicFramePr>
            <a:graphicFrameLocks noGrp="1"/>
          </p:cNvGraphicFramePr>
          <p:nvPr/>
        </p:nvGraphicFramePr>
        <p:xfrm>
          <a:off x="476672" y="1691680"/>
          <a:ext cx="6120680" cy="525780"/>
        </p:xfrm>
        <a:graphic>
          <a:graphicData uri="http://schemas.openxmlformats.org/drawingml/2006/table">
            <a:tbl>
              <a:tblPr/>
              <a:tblGrid>
                <a:gridCol w="3240360"/>
                <a:gridCol w="596501"/>
                <a:gridCol w="555627"/>
                <a:gridCol w="632036"/>
                <a:gridCol w="547756"/>
                <a:gridCol w="548400"/>
              </a:tblGrid>
              <a:tr h="352579">
                <a:tc>
                  <a:txBody>
                    <a:bodyPr/>
                    <a:lstStyle/>
                    <a:p>
                      <a:pPr algn="ctr">
                        <a:lnSpc>
                          <a:spcPct val="115000"/>
                        </a:lnSpc>
                        <a:spcAft>
                          <a:spcPts val="0"/>
                        </a:spcAft>
                      </a:pPr>
                      <a:r>
                        <a:rPr lang="ru-RU" sz="1000" b="1" dirty="0">
                          <a:latin typeface="Arial"/>
                          <a:ea typeface="Times New Roman"/>
                          <a:cs typeface="Times New Roman"/>
                        </a:rPr>
                        <a:t>Наименование</a:t>
                      </a:r>
                      <a:endParaRPr lang="ru-RU" sz="1000" dirty="0">
                        <a:latin typeface="Calibri"/>
                        <a:ea typeface="Calibri"/>
                        <a:cs typeface="Times New Roman"/>
                      </a:endParaRPr>
                    </a:p>
                  </a:txBody>
                  <a:tcPr marL="22899" marR="228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000" b="1" dirty="0">
                          <a:latin typeface="Arial"/>
                          <a:ea typeface="Times New Roman"/>
                          <a:cs typeface="Times New Roman"/>
                        </a:rPr>
                        <a:t>Факт за </a:t>
                      </a:r>
                      <a:r>
                        <a:rPr lang="ru-RU" sz="1000" b="1" dirty="0" smtClean="0">
                          <a:latin typeface="Arial"/>
                          <a:ea typeface="Times New Roman"/>
                          <a:cs typeface="Times New Roman"/>
                        </a:rPr>
                        <a:t>2019 </a:t>
                      </a:r>
                      <a:r>
                        <a:rPr lang="ru-RU" sz="1000" b="1" dirty="0">
                          <a:latin typeface="Arial"/>
                          <a:ea typeface="Times New Roman"/>
                          <a:cs typeface="Times New Roman"/>
                        </a:rPr>
                        <a:t>год</a:t>
                      </a:r>
                      <a:endParaRPr lang="ru-RU" sz="1000" dirty="0">
                        <a:latin typeface="Calibri"/>
                        <a:ea typeface="Calibri"/>
                        <a:cs typeface="Times New Roman"/>
                      </a:endParaRPr>
                    </a:p>
                  </a:txBody>
                  <a:tcPr marL="22899" marR="228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000" b="1" dirty="0">
                          <a:latin typeface="Arial"/>
                          <a:ea typeface="Times New Roman"/>
                          <a:cs typeface="Times New Roman"/>
                        </a:rPr>
                        <a:t>План </a:t>
                      </a:r>
                      <a:r>
                        <a:rPr lang="ru-RU" sz="1000" b="1" dirty="0" smtClean="0">
                          <a:latin typeface="Arial"/>
                          <a:ea typeface="Times New Roman"/>
                          <a:cs typeface="Times New Roman"/>
                        </a:rPr>
                        <a:t>2020 </a:t>
                      </a:r>
                      <a:r>
                        <a:rPr lang="ru-RU" sz="1000" b="1" dirty="0">
                          <a:latin typeface="Arial"/>
                          <a:ea typeface="Times New Roman"/>
                          <a:cs typeface="Times New Roman"/>
                        </a:rPr>
                        <a:t>год</a:t>
                      </a:r>
                      <a:endParaRPr lang="ru-RU" sz="1000" dirty="0">
                        <a:latin typeface="Calibri"/>
                        <a:ea typeface="Calibri"/>
                        <a:cs typeface="Times New Roman"/>
                      </a:endParaRPr>
                    </a:p>
                  </a:txBody>
                  <a:tcPr marL="22899" marR="228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000" b="1" dirty="0">
                          <a:latin typeface="Arial"/>
                          <a:ea typeface="Times New Roman"/>
                          <a:cs typeface="Times New Roman"/>
                        </a:rPr>
                        <a:t>Факт за </a:t>
                      </a:r>
                      <a:r>
                        <a:rPr lang="ru-RU" sz="1000" b="1" dirty="0" smtClean="0">
                          <a:latin typeface="Arial"/>
                          <a:ea typeface="Times New Roman"/>
                          <a:cs typeface="Times New Roman"/>
                        </a:rPr>
                        <a:t>2020 </a:t>
                      </a:r>
                      <a:r>
                        <a:rPr lang="ru-RU" sz="1000" b="1" dirty="0">
                          <a:latin typeface="Arial"/>
                          <a:ea typeface="Times New Roman"/>
                          <a:cs typeface="Times New Roman"/>
                        </a:rPr>
                        <a:t>год</a:t>
                      </a:r>
                      <a:endParaRPr lang="ru-RU" sz="1000" dirty="0">
                        <a:latin typeface="Calibri"/>
                        <a:ea typeface="Calibri"/>
                        <a:cs typeface="Times New Roman"/>
                      </a:endParaRPr>
                    </a:p>
                  </a:txBody>
                  <a:tcPr marL="22899" marR="228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000" b="1" dirty="0">
                          <a:latin typeface="Arial"/>
                          <a:ea typeface="Times New Roman"/>
                          <a:cs typeface="Times New Roman"/>
                        </a:rPr>
                        <a:t>% </a:t>
                      </a:r>
                      <a:r>
                        <a:rPr lang="ru-RU" sz="1000" b="1" dirty="0" err="1">
                          <a:latin typeface="Arial"/>
                          <a:ea typeface="Times New Roman"/>
                          <a:cs typeface="Times New Roman"/>
                        </a:rPr>
                        <a:t>испол-нения</a:t>
                      </a:r>
                      <a:endParaRPr lang="ru-RU" sz="1000" dirty="0">
                        <a:latin typeface="Calibri"/>
                        <a:ea typeface="Calibri"/>
                        <a:cs typeface="Times New Roman"/>
                      </a:endParaRPr>
                    </a:p>
                  </a:txBody>
                  <a:tcPr marL="22899" marR="228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000" b="1" dirty="0">
                          <a:latin typeface="Arial"/>
                          <a:ea typeface="Times New Roman"/>
                          <a:cs typeface="Times New Roman"/>
                        </a:rPr>
                        <a:t>темп роста, %</a:t>
                      </a:r>
                      <a:endParaRPr lang="ru-RU" sz="1000" dirty="0">
                        <a:latin typeface="Calibri"/>
                        <a:ea typeface="Calibri"/>
                        <a:cs typeface="Times New Roman"/>
                      </a:endParaRPr>
                    </a:p>
                  </a:txBody>
                  <a:tcPr marL="22899" marR="228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8" name="Таблица 7"/>
          <p:cNvGraphicFramePr>
            <a:graphicFrameLocks noGrp="1"/>
          </p:cNvGraphicFramePr>
          <p:nvPr/>
        </p:nvGraphicFramePr>
        <p:xfrm>
          <a:off x="476672" y="2195736"/>
          <a:ext cx="6120680" cy="6079182"/>
        </p:xfrm>
        <a:graphic>
          <a:graphicData uri="http://schemas.openxmlformats.org/drawingml/2006/table">
            <a:tbl>
              <a:tblPr/>
              <a:tblGrid>
                <a:gridCol w="3240360"/>
                <a:gridCol w="576064"/>
                <a:gridCol w="576064"/>
                <a:gridCol w="632036"/>
                <a:gridCol w="547756"/>
                <a:gridCol w="548400"/>
              </a:tblGrid>
              <a:tr h="576064">
                <a:tc>
                  <a:txBody>
                    <a:bodyPr/>
                    <a:lstStyle/>
                    <a:p>
                      <a:pPr>
                        <a:lnSpc>
                          <a:spcPct val="115000"/>
                        </a:lnSpc>
                        <a:spcAft>
                          <a:spcPts val="0"/>
                        </a:spcAft>
                      </a:pPr>
                      <a:r>
                        <a:rPr lang="ru-RU" sz="1000" dirty="0">
                          <a:latin typeface="Arial" pitchFamily="34" charset="0"/>
                          <a:ea typeface="Times New Roman"/>
                          <a:cs typeface="Arial" pitchFamily="34" charset="0"/>
                        </a:rPr>
                        <a:t>Государственная программа Ульяновской области </a:t>
                      </a:r>
                      <a:r>
                        <a:rPr lang="ru-RU" sz="1000" dirty="0" smtClean="0">
                          <a:latin typeface="Arial" pitchFamily="34" charset="0"/>
                          <a:ea typeface="Times New Roman"/>
                          <a:cs typeface="Arial" pitchFamily="34" charset="0"/>
                        </a:rPr>
                        <a:t>«Формирование </a:t>
                      </a:r>
                      <a:r>
                        <a:rPr lang="ru-RU" sz="1000" dirty="0">
                          <a:latin typeface="Arial" pitchFamily="34" charset="0"/>
                          <a:ea typeface="Times New Roman"/>
                          <a:cs typeface="Arial" pitchFamily="34" charset="0"/>
                        </a:rPr>
                        <a:t>благоприятного инвестиционного климата в Ульяновской </a:t>
                      </a:r>
                      <a:r>
                        <a:rPr lang="ru-RU" sz="1000" dirty="0" smtClean="0">
                          <a:latin typeface="Arial" pitchFamily="34" charset="0"/>
                          <a:ea typeface="Times New Roman"/>
                          <a:cs typeface="Arial" pitchFamily="34" charset="0"/>
                        </a:rPr>
                        <a:t>области»</a:t>
                      </a:r>
                      <a:endParaRPr lang="ru-RU" sz="1000" dirty="0">
                        <a:latin typeface="Arial" pitchFamily="34" charset="0"/>
                        <a:ea typeface="Calibri"/>
                        <a:cs typeface="Arial" pitchFamily="34" charset="0"/>
                      </a:endParaRPr>
                    </a:p>
                  </a:txBody>
                  <a:tcPr marL="26799" marR="2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1000" dirty="0">
                          <a:latin typeface="Arial" pitchFamily="34" charset="0"/>
                          <a:ea typeface="Times New Roman"/>
                          <a:cs typeface="Arial" pitchFamily="34" charset="0"/>
                        </a:rPr>
                        <a:t>499,2</a:t>
                      </a:r>
                      <a:endParaRPr lang="ru-RU" sz="1000" dirty="0">
                        <a:latin typeface="Arial" pitchFamily="34" charset="0"/>
                        <a:ea typeface="Calibri"/>
                        <a:cs typeface="Arial" pitchFamily="34" charset="0"/>
                      </a:endParaRPr>
                    </a:p>
                  </a:txBody>
                  <a:tcPr marL="26799" marR="2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1000" dirty="0" smtClean="0">
                          <a:latin typeface="Arial" pitchFamily="34" charset="0"/>
                          <a:ea typeface="Calibri"/>
                          <a:cs typeface="Arial" pitchFamily="34" charset="0"/>
                        </a:rPr>
                        <a:t>488,8</a:t>
                      </a:r>
                      <a:endParaRPr lang="ru-RU" sz="1000" dirty="0">
                        <a:latin typeface="Arial" pitchFamily="34" charset="0"/>
                        <a:ea typeface="Calibri"/>
                        <a:cs typeface="Arial" pitchFamily="34" charset="0"/>
                      </a:endParaRPr>
                    </a:p>
                  </a:txBody>
                  <a:tcPr marL="26799" marR="2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1000" dirty="0" smtClean="0">
                          <a:latin typeface="Arial" pitchFamily="34" charset="0"/>
                          <a:ea typeface="Calibri"/>
                          <a:cs typeface="Arial" pitchFamily="34" charset="0"/>
                        </a:rPr>
                        <a:t>485,3</a:t>
                      </a:r>
                      <a:endParaRPr lang="ru-RU" sz="1000" dirty="0">
                        <a:latin typeface="Arial" pitchFamily="34" charset="0"/>
                        <a:ea typeface="Calibri"/>
                        <a:cs typeface="Arial" pitchFamily="34" charset="0"/>
                      </a:endParaRPr>
                    </a:p>
                  </a:txBody>
                  <a:tcPr marL="26799" marR="2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1000" dirty="0" smtClean="0">
                          <a:latin typeface="Arial" pitchFamily="34" charset="0"/>
                          <a:ea typeface="Calibri"/>
                          <a:cs typeface="Arial" pitchFamily="34" charset="0"/>
                        </a:rPr>
                        <a:t>99,3</a:t>
                      </a:r>
                      <a:endParaRPr lang="ru-RU" sz="1000" dirty="0">
                        <a:latin typeface="Arial" pitchFamily="34" charset="0"/>
                        <a:ea typeface="Calibri"/>
                        <a:cs typeface="Arial" pitchFamily="34" charset="0"/>
                      </a:endParaRPr>
                    </a:p>
                  </a:txBody>
                  <a:tcPr marL="26799" marR="2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000" dirty="0" smtClean="0">
                          <a:latin typeface="Arial" pitchFamily="34" charset="0"/>
                          <a:ea typeface="Calibri"/>
                          <a:cs typeface="Arial" pitchFamily="34" charset="0"/>
                        </a:rPr>
                        <a:t>97,2</a:t>
                      </a:r>
                      <a:endParaRPr lang="ru-RU" sz="1000" dirty="0">
                        <a:latin typeface="Arial" pitchFamily="34" charset="0"/>
                        <a:ea typeface="Calibri"/>
                        <a:cs typeface="Arial" pitchFamily="34" charset="0"/>
                      </a:endParaRPr>
                    </a:p>
                  </a:txBody>
                  <a:tcPr marL="26799" marR="2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522975">
                <a:tc>
                  <a:txBody>
                    <a:bodyPr/>
                    <a:lstStyle/>
                    <a:p>
                      <a:pPr>
                        <a:lnSpc>
                          <a:spcPct val="115000"/>
                        </a:lnSpc>
                        <a:spcAft>
                          <a:spcPts val="0"/>
                        </a:spcAft>
                      </a:pPr>
                      <a:r>
                        <a:rPr lang="ru-RU" sz="1000" dirty="0" smtClean="0">
                          <a:latin typeface="Arial" pitchFamily="34" charset="0"/>
                          <a:ea typeface="Calibri"/>
                          <a:cs typeface="Arial" pitchFamily="34" charset="0"/>
                        </a:rPr>
                        <a:t>Государственная программа Ульяновской области «Научно-технологической развитие</a:t>
                      </a:r>
                      <a:r>
                        <a:rPr lang="ru-RU" sz="1000" baseline="0" dirty="0" smtClean="0">
                          <a:latin typeface="Arial" pitchFamily="34" charset="0"/>
                          <a:ea typeface="Calibri"/>
                          <a:cs typeface="Arial" pitchFamily="34" charset="0"/>
                        </a:rPr>
                        <a:t> в Ульяновской области»</a:t>
                      </a:r>
                      <a:endParaRPr lang="ru-RU" sz="1000" dirty="0">
                        <a:latin typeface="Arial" pitchFamily="34" charset="0"/>
                        <a:ea typeface="Calibri"/>
                        <a:cs typeface="Arial" pitchFamily="34" charset="0"/>
                      </a:endParaRPr>
                    </a:p>
                  </a:txBody>
                  <a:tcPr marL="26799" marR="2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endParaRPr lang="ru-RU" sz="1000" dirty="0">
                        <a:latin typeface="Arial" pitchFamily="34" charset="0"/>
                        <a:ea typeface="Calibri"/>
                        <a:cs typeface="Arial" pitchFamily="34" charset="0"/>
                      </a:endParaRPr>
                    </a:p>
                  </a:txBody>
                  <a:tcPr marL="26799" marR="2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1000" dirty="0" smtClean="0">
                          <a:latin typeface="Arial" pitchFamily="34" charset="0"/>
                          <a:ea typeface="Calibri"/>
                          <a:cs typeface="Arial" pitchFamily="34" charset="0"/>
                        </a:rPr>
                        <a:t>77,6</a:t>
                      </a:r>
                      <a:endParaRPr lang="ru-RU" sz="1000" dirty="0">
                        <a:latin typeface="Arial" pitchFamily="34" charset="0"/>
                        <a:ea typeface="Calibri"/>
                        <a:cs typeface="Arial" pitchFamily="34" charset="0"/>
                      </a:endParaRPr>
                    </a:p>
                  </a:txBody>
                  <a:tcPr marL="26799" marR="2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1000" dirty="0" smtClean="0">
                          <a:latin typeface="Arial" pitchFamily="34" charset="0"/>
                          <a:ea typeface="Calibri"/>
                          <a:cs typeface="Arial" pitchFamily="34" charset="0"/>
                        </a:rPr>
                        <a:t>77,6</a:t>
                      </a:r>
                      <a:endParaRPr lang="ru-RU" sz="1000" dirty="0">
                        <a:latin typeface="Arial" pitchFamily="34" charset="0"/>
                        <a:ea typeface="Calibri"/>
                        <a:cs typeface="Arial" pitchFamily="34" charset="0"/>
                      </a:endParaRPr>
                    </a:p>
                  </a:txBody>
                  <a:tcPr marL="26799" marR="2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1000" dirty="0" smtClean="0">
                          <a:latin typeface="Arial" pitchFamily="34" charset="0"/>
                          <a:ea typeface="Calibri"/>
                          <a:cs typeface="Arial" pitchFamily="34" charset="0"/>
                        </a:rPr>
                        <a:t>100,0</a:t>
                      </a:r>
                      <a:endParaRPr lang="ru-RU" sz="1000" dirty="0">
                        <a:latin typeface="Arial" pitchFamily="34" charset="0"/>
                        <a:ea typeface="Calibri"/>
                        <a:cs typeface="Arial" pitchFamily="34" charset="0"/>
                      </a:endParaRPr>
                    </a:p>
                  </a:txBody>
                  <a:tcPr marL="26799" marR="2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000" dirty="0">
                        <a:latin typeface="Arial" pitchFamily="34" charset="0"/>
                        <a:ea typeface="Calibri"/>
                        <a:cs typeface="Arial" pitchFamily="34" charset="0"/>
                      </a:endParaRPr>
                    </a:p>
                  </a:txBody>
                  <a:tcPr marL="26799" marR="2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22975">
                <a:tc>
                  <a:txBody>
                    <a:bodyPr/>
                    <a:lstStyle/>
                    <a:p>
                      <a:pPr>
                        <a:lnSpc>
                          <a:spcPct val="115000"/>
                        </a:lnSpc>
                        <a:spcAft>
                          <a:spcPts val="0"/>
                        </a:spcAft>
                      </a:pPr>
                      <a:r>
                        <a:rPr lang="ru-RU" sz="1000" dirty="0">
                          <a:latin typeface="Arial" pitchFamily="34" charset="0"/>
                          <a:ea typeface="Times New Roman"/>
                          <a:cs typeface="Arial" pitchFamily="34" charset="0"/>
                        </a:rPr>
                        <a:t>Государственная программа Ульяновской области </a:t>
                      </a:r>
                      <a:r>
                        <a:rPr lang="ru-RU" sz="1000" dirty="0" smtClean="0">
                          <a:latin typeface="Arial" pitchFamily="34" charset="0"/>
                          <a:ea typeface="Times New Roman"/>
                          <a:cs typeface="Arial" pitchFamily="34" charset="0"/>
                        </a:rPr>
                        <a:t>«Развитие </a:t>
                      </a:r>
                      <a:r>
                        <a:rPr lang="ru-RU" sz="1000" dirty="0">
                          <a:latin typeface="Arial" pitchFamily="34" charset="0"/>
                          <a:ea typeface="Times New Roman"/>
                          <a:cs typeface="Arial" pitchFamily="34" charset="0"/>
                        </a:rPr>
                        <a:t>транспортной системы Ульяновской </a:t>
                      </a:r>
                      <a:r>
                        <a:rPr lang="ru-RU" sz="1000" dirty="0" smtClean="0">
                          <a:latin typeface="Arial" pitchFamily="34" charset="0"/>
                          <a:ea typeface="Times New Roman"/>
                          <a:cs typeface="Arial" pitchFamily="34" charset="0"/>
                        </a:rPr>
                        <a:t>области»</a:t>
                      </a:r>
                      <a:endParaRPr lang="ru-RU" sz="1000" dirty="0">
                        <a:latin typeface="Arial" pitchFamily="34" charset="0"/>
                        <a:ea typeface="Calibri"/>
                        <a:cs typeface="Arial" pitchFamily="34" charset="0"/>
                      </a:endParaRPr>
                    </a:p>
                  </a:txBody>
                  <a:tcPr marL="26799" marR="2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1000" dirty="0">
                          <a:latin typeface="Arial" pitchFamily="34" charset="0"/>
                          <a:ea typeface="Times New Roman"/>
                          <a:cs typeface="Arial" pitchFamily="34" charset="0"/>
                        </a:rPr>
                        <a:t>6331,8</a:t>
                      </a:r>
                      <a:endParaRPr lang="ru-RU" sz="1000" dirty="0">
                        <a:latin typeface="Arial" pitchFamily="34" charset="0"/>
                        <a:ea typeface="Calibri"/>
                        <a:cs typeface="Arial" pitchFamily="34" charset="0"/>
                      </a:endParaRPr>
                    </a:p>
                  </a:txBody>
                  <a:tcPr marL="26799" marR="2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1000" dirty="0" smtClean="0">
                          <a:latin typeface="Arial" pitchFamily="34" charset="0"/>
                          <a:ea typeface="Calibri"/>
                          <a:cs typeface="Arial" pitchFamily="34" charset="0"/>
                        </a:rPr>
                        <a:t>8431,7</a:t>
                      </a:r>
                      <a:endParaRPr lang="ru-RU" sz="1000" dirty="0">
                        <a:latin typeface="Arial" pitchFamily="34" charset="0"/>
                        <a:ea typeface="Calibri"/>
                        <a:cs typeface="Arial" pitchFamily="34" charset="0"/>
                      </a:endParaRPr>
                    </a:p>
                  </a:txBody>
                  <a:tcPr marL="26799" marR="2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1000" dirty="0" smtClean="0">
                          <a:latin typeface="Arial" pitchFamily="34" charset="0"/>
                          <a:ea typeface="Calibri"/>
                          <a:cs typeface="Arial" pitchFamily="34" charset="0"/>
                        </a:rPr>
                        <a:t>7678,7</a:t>
                      </a:r>
                      <a:endParaRPr lang="ru-RU" sz="1000" dirty="0">
                        <a:latin typeface="Arial" pitchFamily="34" charset="0"/>
                        <a:ea typeface="Calibri"/>
                        <a:cs typeface="Arial" pitchFamily="34" charset="0"/>
                      </a:endParaRPr>
                    </a:p>
                  </a:txBody>
                  <a:tcPr marL="26799" marR="2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1000" dirty="0" smtClean="0">
                          <a:latin typeface="Arial" pitchFamily="34" charset="0"/>
                          <a:ea typeface="Calibri"/>
                          <a:cs typeface="Arial" pitchFamily="34" charset="0"/>
                        </a:rPr>
                        <a:t>91,1</a:t>
                      </a:r>
                      <a:endParaRPr lang="ru-RU" sz="1000" dirty="0">
                        <a:latin typeface="Arial" pitchFamily="34" charset="0"/>
                        <a:ea typeface="Calibri"/>
                        <a:cs typeface="Arial" pitchFamily="34" charset="0"/>
                      </a:endParaRPr>
                    </a:p>
                  </a:txBody>
                  <a:tcPr marL="26799" marR="2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000" dirty="0" smtClean="0">
                          <a:latin typeface="Arial" pitchFamily="34" charset="0"/>
                          <a:ea typeface="Calibri"/>
                          <a:cs typeface="Arial" pitchFamily="34" charset="0"/>
                        </a:rPr>
                        <a:t>121,3</a:t>
                      </a:r>
                      <a:endParaRPr lang="ru-RU" sz="1000" dirty="0">
                        <a:latin typeface="Arial" pitchFamily="34" charset="0"/>
                        <a:ea typeface="Calibri"/>
                        <a:cs typeface="Arial" pitchFamily="34" charset="0"/>
                      </a:endParaRPr>
                    </a:p>
                  </a:txBody>
                  <a:tcPr marL="26799" marR="2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29153">
                <a:tc>
                  <a:txBody>
                    <a:bodyPr/>
                    <a:lstStyle/>
                    <a:p>
                      <a:pPr>
                        <a:lnSpc>
                          <a:spcPct val="115000"/>
                        </a:lnSpc>
                        <a:spcAft>
                          <a:spcPts val="0"/>
                        </a:spcAft>
                      </a:pPr>
                      <a:r>
                        <a:rPr lang="ru-RU" sz="1000" dirty="0">
                          <a:latin typeface="Arial" pitchFamily="34" charset="0"/>
                          <a:ea typeface="Times New Roman"/>
                          <a:cs typeface="Arial" pitchFamily="34" charset="0"/>
                        </a:rPr>
                        <a:t>Государственная программа Ульяновской области </a:t>
                      </a:r>
                      <a:r>
                        <a:rPr lang="ru-RU" sz="1000" dirty="0" smtClean="0">
                          <a:latin typeface="Arial" pitchFamily="34" charset="0"/>
                          <a:ea typeface="Times New Roman"/>
                          <a:cs typeface="Arial" pitchFamily="34" charset="0"/>
                        </a:rPr>
                        <a:t>«Развитие агропромышленного комплекса, сельских территорий и регулирование рынков сельскохозяйственной продукции, сырья и продовольствия</a:t>
                      </a:r>
                      <a:r>
                        <a:rPr lang="ru-RU" sz="1000" baseline="0" dirty="0" smtClean="0">
                          <a:latin typeface="Arial" pitchFamily="34" charset="0"/>
                          <a:ea typeface="Times New Roman"/>
                          <a:cs typeface="Arial" pitchFamily="34" charset="0"/>
                        </a:rPr>
                        <a:t> в Ульяновской области</a:t>
                      </a:r>
                      <a:r>
                        <a:rPr lang="ru-RU" sz="1000" dirty="0" smtClean="0">
                          <a:latin typeface="Arial" pitchFamily="34" charset="0"/>
                          <a:ea typeface="Times New Roman"/>
                          <a:cs typeface="Arial" pitchFamily="34" charset="0"/>
                        </a:rPr>
                        <a:t>»</a:t>
                      </a:r>
                      <a:endParaRPr lang="ru-RU" sz="1000" dirty="0">
                        <a:latin typeface="Arial" pitchFamily="34" charset="0"/>
                        <a:ea typeface="Calibri"/>
                        <a:cs typeface="Arial" pitchFamily="34" charset="0"/>
                      </a:endParaRPr>
                    </a:p>
                  </a:txBody>
                  <a:tcPr marL="26799" marR="2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1000" dirty="0">
                          <a:latin typeface="Arial" pitchFamily="34" charset="0"/>
                          <a:ea typeface="Times New Roman"/>
                          <a:cs typeface="Arial" pitchFamily="34" charset="0"/>
                        </a:rPr>
                        <a:t>2833,7</a:t>
                      </a:r>
                      <a:endParaRPr lang="ru-RU" sz="1000" dirty="0">
                        <a:latin typeface="Arial" pitchFamily="34" charset="0"/>
                        <a:ea typeface="Calibri"/>
                        <a:cs typeface="Arial" pitchFamily="34" charset="0"/>
                      </a:endParaRPr>
                    </a:p>
                  </a:txBody>
                  <a:tcPr marL="26799" marR="2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1000" dirty="0" smtClean="0">
                          <a:latin typeface="Arial" pitchFamily="34" charset="0"/>
                          <a:ea typeface="Calibri"/>
                          <a:cs typeface="Arial" pitchFamily="34" charset="0"/>
                        </a:rPr>
                        <a:t>4274,7</a:t>
                      </a:r>
                      <a:endParaRPr lang="ru-RU" sz="1000" dirty="0">
                        <a:latin typeface="Arial" pitchFamily="34" charset="0"/>
                        <a:ea typeface="Calibri"/>
                        <a:cs typeface="Arial" pitchFamily="34" charset="0"/>
                      </a:endParaRPr>
                    </a:p>
                  </a:txBody>
                  <a:tcPr marL="26799" marR="2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1000" dirty="0" smtClean="0">
                          <a:latin typeface="Arial" pitchFamily="34" charset="0"/>
                          <a:ea typeface="Calibri"/>
                          <a:cs typeface="Arial" pitchFamily="34" charset="0"/>
                        </a:rPr>
                        <a:t>4251,5</a:t>
                      </a:r>
                      <a:endParaRPr lang="ru-RU" sz="1000" dirty="0">
                        <a:latin typeface="Arial" pitchFamily="34" charset="0"/>
                        <a:ea typeface="Calibri"/>
                        <a:cs typeface="Arial" pitchFamily="34" charset="0"/>
                      </a:endParaRPr>
                    </a:p>
                  </a:txBody>
                  <a:tcPr marL="26799" marR="2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1000" dirty="0" smtClean="0">
                          <a:latin typeface="Arial" pitchFamily="34" charset="0"/>
                          <a:ea typeface="Calibri"/>
                          <a:cs typeface="Arial" pitchFamily="34" charset="0"/>
                        </a:rPr>
                        <a:t>99,5</a:t>
                      </a:r>
                      <a:endParaRPr lang="ru-RU" sz="1000" dirty="0">
                        <a:latin typeface="Arial" pitchFamily="34" charset="0"/>
                        <a:ea typeface="Calibri"/>
                        <a:cs typeface="Arial" pitchFamily="34" charset="0"/>
                      </a:endParaRPr>
                    </a:p>
                  </a:txBody>
                  <a:tcPr marL="26799" marR="2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000" smtClean="0">
                          <a:latin typeface="Arial" pitchFamily="34" charset="0"/>
                          <a:ea typeface="Calibri"/>
                          <a:cs typeface="Arial" pitchFamily="34" charset="0"/>
                        </a:rPr>
                        <a:t>150,0</a:t>
                      </a:r>
                      <a:endParaRPr lang="ru-RU" sz="1000" dirty="0">
                        <a:latin typeface="Arial" pitchFamily="34" charset="0"/>
                        <a:ea typeface="Calibri"/>
                        <a:cs typeface="Arial" pitchFamily="34" charset="0"/>
                      </a:endParaRPr>
                    </a:p>
                  </a:txBody>
                  <a:tcPr marL="26799" marR="2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87488">
                <a:tc>
                  <a:txBody>
                    <a:bodyPr/>
                    <a:lstStyle/>
                    <a:p>
                      <a:pPr>
                        <a:lnSpc>
                          <a:spcPct val="115000"/>
                        </a:lnSpc>
                        <a:spcAft>
                          <a:spcPts val="0"/>
                        </a:spcAft>
                      </a:pPr>
                      <a:r>
                        <a:rPr lang="ru-RU" sz="1000" dirty="0">
                          <a:latin typeface="Arial" pitchFamily="34" charset="0"/>
                          <a:ea typeface="Times New Roman"/>
                          <a:cs typeface="Arial" pitchFamily="34" charset="0"/>
                        </a:rPr>
                        <a:t>Государственная программа Ульяновской области </a:t>
                      </a:r>
                      <a:r>
                        <a:rPr lang="ru-RU" sz="1000" dirty="0" smtClean="0">
                          <a:latin typeface="Arial" pitchFamily="34" charset="0"/>
                          <a:ea typeface="Times New Roman"/>
                          <a:cs typeface="Arial" pitchFamily="34" charset="0"/>
                        </a:rPr>
                        <a:t>«Развитие </a:t>
                      </a:r>
                      <a:r>
                        <a:rPr lang="ru-RU" sz="1000" dirty="0">
                          <a:latin typeface="Arial" pitchFamily="34" charset="0"/>
                          <a:ea typeface="Times New Roman"/>
                          <a:cs typeface="Arial" pitchFamily="34" charset="0"/>
                        </a:rPr>
                        <a:t>государственной ветеринарной службы </a:t>
                      </a:r>
                      <a:r>
                        <a:rPr lang="ru-RU" sz="1000" dirty="0" smtClean="0">
                          <a:latin typeface="Arial" pitchFamily="34" charset="0"/>
                          <a:ea typeface="Times New Roman"/>
                          <a:cs typeface="Arial" pitchFamily="34" charset="0"/>
                        </a:rPr>
                        <a:t>на территории Ульяновской области»</a:t>
                      </a:r>
                      <a:endParaRPr lang="ru-RU" sz="1000" dirty="0">
                        <a:latin typeface="Arial" pitchFamily="34" charset="0"/>
                        <a:ea typeface="Calibri"/>
                        <a:cs typeface="Arial" pitchFamily="34" charset="0"/>
                      </a:endParaRPr>
                    </a:p>
                  </a:txBody>
                  <a:tcPr marL="26799" marR="2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1000" dirty="0">
                          <a:latin typeface="Arial" pitchFamily="34" charset="0"/>
                          <a:ea typeface="Times New Roman"/>
                          <a:cs typeface="Arial" pitchFamily="34" charset="0"/>
                        </a:rPr>
                        <a:t>198,8</a:t>
                      </a:r>
                      <a:endParaRPr lang="ru-RU" sz="1000" dirty="0">
                        <a:latin typeface="Arial" pitchFamily="34" charset="0"/>
                        <a:ea typeface="Calibri"/>
                        <a:cs typeface="Arial" pitchFamily="34" charset="0"/>
                      </a:endParaRPr>
                    </a:p>
                  </a:txBody>
                  <a:tcPr marL="26799" marR="2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1000" dirty="0" smtClean="0">
                          <a:latin typeface="Arial" pitchFamily="34" charset="0"/>
                          <a:ea typeface="Calibri"/>
                          <a:cs typeface="Arial" pitchFamily="34" charset="0"/>
                        </a:rPr>
                        <a:t>209,2</a:t>
                      </a:r>
                      <a:endParaRPr lang="ru-RU" sz="1000" dirty="0">
                        <a:latin typeface="Arial" pitchFamily="34" charset="0"/>
                        <a:ea typeface="Calibri"/>
                        <a:cs typeface="Arial" pitchFamily="34" charset="0"/>
                      </a:endParaRPr>
                    </a:p>
                  </a:txBody>
                  <a:tcPr marL="26799" marR="2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1000" dirty="0" smtClean="0">
                          <a:latin typeface="Arial" pitchFamily="34" charset="0"/>
                          <a:ea typeface="Calibri"/>
                          <a:cs typeface="Arial" pitchFamily="34" charset="0"/>
                        </a:rPr>
                        <a:t>208,5</a:t>
                      </a:r>
                      <a:endParaRPr lang="ru-RU" sz="1000" dirty="0">
                        <a:latin typeface="Arial" pitchFamily="34" charset="0"/>
                        <a:ea typeface="Calibri"/>
                        <a:cs typeface="Arial" pitchFamily="34" charset="0"/>
                      </a:endParaRPr>
                    </a:p>
                  </a:txBody>
                  <a:tcPr marL="26799" marR="2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1000" dirty="0" smtClean="0">
                          <a:latin typeface="Arial" pitchFamily="34" charset="0"/>
                          <a:ea typeface="Calibri"/>
                          <a:cs typeface="Arial" pitchFamily="34" charset="0"/>
                        </a:rPr>
                        <a:t>99,7</a:t>
                      </a:r>
                      <a:endParaRPr lang="ru-RU" sz="1000" dirty="0">
                        <a:latin typeface="Arial" pitchFamily="34" charset="0"/>
                        <a:ea typeface="Calibri"/>
                        <a:cs typeface="Arial" pitchFamily="34" charset="0"/>
                      </a:endParaRPr>
                    </a:p>
                  </a:txBody>
                  <a:tcPr marL="26799" marR="2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000" dirty="0" smtClean="0">
                          <a:latin typeface="Arial" pitchFamily="34" charset="0"/>
                          <a:ea typeface="Calibri"/>
                          <a:cs typeface="Arial" pitchFamily="34" charset="0"/>
                        </a:rPr>
                        <a:t>104,9</a:t>
                      </a:r>
                      <a:endParaRPr lang="ru-RU" sz="1000" dirty="0">
                        <a:latin typeface="Arial" pitchFamily="34" charset="0"/>
                        <a:ea typeface="Calibri"/>
                        <a:cs typeface="Arial" pitchFamily="34" charset="0"/>
                      </a:endParaRPr>
                    </a:p>
                  </a:txBody>
                  <a:tcPr marL="26799" marR="2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76064">
                <a:tc>
                  <a:txBody>
                    <a:bodyPr/>
                    <a:lstStyle/>
                    <a:p>
                      <a:pPr>
                        <a:lnSpc>
                          <a:spcPct val="115000"/>
                        </a:lnSpc>
                        <a:spcAft>
                          <a:spcPts val="0"/>
                        </a:spcAft>
                      </a:pPr>
                      <a:r>
                        <a:rPr lang="ru-RU" sz="1000" dirty="0">
                          <a:latin typeface="Arial" pitchFamily="34" charset="0"/>
                          <a:ea typeface="Times New Roman"/>
                          <a:cs typeface="Arial" pitchFamily="34" charset="0"/>
                        </a:rPr>
                        <a:t>Государственная программа Ульяновской области </a:t>
                      </a:r>
                      <a:r>
                        <a:rPr lang="ru-RU" sz="1000" dirty="0" smtClean="0">
                          <a:latin typeface="Arial" pitchFamily="34" charset="0"/>
                          <a:ea typeface="Times New Roman"/>
                          <a:cs typeface="Arial" pitchFamily="34" charset="0"/>
                        </a:rPr>
                        <a:t>«Управление </a:t>
                      </a:r>
                      <a:r>
                        <a:rPr lang="ru-RU" sz="1000" dirty="0">
                          <a:latin typeface="Arial" pitchFamily="34" charset="0"/>
                          <a:ea typeface="Times New Roman"/>
                          <a:cs typeface="Arial" pitchFamily="34" charset="0"/>
                        </a:rPr>
                        <a:t>государственными финансами Ульяновской </a:t>
                      </a:r>
                      <a:r>
                        <a:rPr lang="ru-RU" sz="1000" dirty="0" smtClean="0">
                          <a:latin typeface="Arial" pitchFamily="34" charset="0"/>
                          <a:ea typeface="Times New Roman"/>
                          <a:cs typeface="Arial" pitchFamily="34" charset="0"/>
                        </a:rPr>
                        <a:t>области»</a:t>
                      </a:r>
                      <a:endParaRPr lang="ru-RU" sz="1000" dirty="0">
                        <a:latin typeface="Arial" pitchFamily="34" charset="0"/>
                        <a:ea typeface="Calibri"/>
                        <a:cs typeface="Arial" pitchFamily="34" charset="0"/>
                      </a:endParaRPr>
                    </a:p>
                  </a:txBody>
                  <a:tcPr marL="26799" marR="2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1000" dirty="0">
                          <a:latin typeface="Arial" pitchFamily="34" charset="0"/>
                          <a:ea typeface="Times New Roman"/>
                          <a:cs typeface="Arial" pitchFamily="34" charset="0"/>
                        </a:rPr>
                        <a:t>4885,3</a:t>
                      </a:r>
                      <a:endParaRPr lang="ru-RU" sz="1000" dirty="0">
                        <a:latin typeface="Arial" pitchFamily="34" charset="0"/>
                        <a:ea typeface="Calibri"/>
                        <a:cs typeface="Arial" pitchFamily="34" charset="0"/>
                      </a:endParaRPr>
                    </a:p>
                  </a:txBody>
                  <a:tcPr marL="26799" marR="2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1000" dirty="0" smtClean="0">
                          <a:latin typeface="Arial" pitchFamily="34" charset="0"/>
                          <a:ea typeface="Calibri"/>
                          <a:cs typeface="Arial" pitchFamily="34" charset="0"/>
                        </a:rPr>
                        <a:t>4744,1</a:t>
                      </a:r>
                      <a:endParaRPr lang="ru-RU" sz="1000" dirty="0">
                        <a:latin typeface="Arial" pitchFamily="34" charset="0"/>
                        <a:ea typeface="Calibri"/>
                        <a:cs typeface="Arial" pitchFamily="34" charset="0"/>
                      </a:endParaRPr>
                    </a:p>
                  </a:txBody>
                  <a:tcPr marL="26799" marR="2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1000" dirty="0" smtClean="0">
                          <a:latin typeface="Arial" pitchFamily="34" charset="0"/>
                          <a:ea typeface="Calibri"/>
                          <a:cs typeface="Arial" pitchFamily="34" charset="0"/>
                        </a:rPr>
                        <a:t>4666,0</a:t>
                      </a:r>
                      <a:endParaRPr lang="ru-RU" sz="1000" dirty="0">
                        <a:latin typeface="Arial" pitchFamily="34" charset="0"/>
                        <a:ea typeface="Calibri"/>
                        <a:cs typeface="Arial" pitchFamily="34" charset="0"/>
                      </a:endParaRPr>
                    </a:p>
                  </a:txBody>
                  <a:tcPr marL="26799" marR="2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1000" dirty="0" smtClean="0">
                          <a:latin typeface="Arial" pitchFamily="34" charset="0"/>
                          <a:ea typeface="Calibri"/>
                          <a:cs typeface="Arial" pitchFamily="34" charset="0"/>
                        </a:rPr>
                        <a:t>98,4</a:t>
                      </a:r>
                      <a:endParaRPr lang="ru-RU" sz="1000" dirty="0">
                        <a:latin typeface="Arial" pitchFamily="34" charset="0"/>
                        <a:ea typeface="Calibri"/>
                        <a:cs typeface="Arial" pitchFamily="34" charset="0"/>
                      </a:endParaRPr>
                    </a:p>
                  </a:txBody>
                  <a:tcPr marL="26799" marR="2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000" dirty="0" smtClean="0">
                          <a:latin typeface="Arial" pitchFamily="34" charset="0"/>
                          <a:ea typeface="Calibri"/>
                          <a:cs typeface="Arial" pitchFamily="34" charset="0"/>
                        </a:rPr>
                        <a:t>95,5</a:t>
                      </a:r>
                      <a:endParaRPr lang="ru-RU" sz="1000" dirty="0">
                        <a:latin typeface="Arial" pitchFamily="34" charset="0"/>
                        <a:ea typeface="Calibri"/>
                        <a:cs typeface="Arial" pitchFamily="34" charset="0"/>
                      </a:endParaRPr>
                    </a:p>
                  </a:txBody>
                  <a:tcPr marL="26799" marR="2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76064">
                <a:tc>
                  <a:txBody>
                    <a:bodyPr/>
                    <a:lstStyle/>
                    <a:p>
                      <a:pPr>
                        <a:lnSpc>
                          <a:spcPct val="115000"/>
                        </a:lnSpc>
                        <a:spcAft>
                          <a:spcPts val="0"/>
                        </a:spcAft>
                      </a:pPr>
                      <a:r>
                        <a:rPr lang="ru-RU" sz="1000" dirty="0">
                          <a:latin typeface="Arial" pitchFamily="34" charset="0"/>
                          <a:ea typeface="Times New Roman"/>
                          <a:cs typeface="Arial" pitchFamily="34" charset="0"/>
                        </a:rPr>
                        <a:t>Государственная программа Ульяновской области </a:t>
                      </a:r>
                      <a:r>
                        <a:rPr lang="ru-RU" sz="1000" dirty="0" smtClean="0">
                          <a:latin typeface="Arial" pitchFamily="34" charset="0"/>
                          <a:ea typeface="Times New Roman"/>
                          <a:cs typeface="Arial" pitchFamily="34" charset="0"/>
                        </a:rPr>
                        <a:t>«Развитие </a:t>
                      </a:r>
                      <a:r>
                        <a:rPr lang="ru-RU" sz="1000" dirty="0">
                          <a:latin typeface="Arial" pitchFamily="34" charset="0"/>
                          <a:ea typeface="Times New Roman"/>
                          <a:cs typeface="Arial" pitchFamily="34" charset="0"/>
                        </a:rPr>
                        <a:t>информационного общества и электронного правительства в Ульяновской </a:t>
                      </a:r>
                      <a:r>
                        <a:rPr lang="ru-RU" sz="1000" dirty="0" smtClean="0">
                          <a:latin typeface="Arial" pitchFamily="34" charset="0"/>
                          <a:ea typeface="Times New Roman"/>
                          <a:cs typeface="Arial" pitchFamily="34" charset="0"/>
                        </a:rPr>
                        <a:t>области»</a:t>
                      </a:r>
                      <a:endParaRPr lang="ru-RU" sz="1000" dirty="0">
                        <a:latin typeface="Arial" pitchFamily="34" charset="0"/>
                        <a:ea typeface="Calibri"/>
                        <a:cs typeface="Arial" pitchFamily="34" charset="0"/>
                      </a:endParaRPr>
                    </a:p>
                  </a:txBody>
                  <a:tcPr marL="26799" marR="2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1000" dirty="0">
                          <a:latin typeface="Arial" pitchFamily="34" charset="0"/>
                          <a:ea typeface="Times New Roman"/>
                          <a:cs typeface="Arial" pitchFamily="34" charset="0"/>
                        </a:rPr>
                        <a:t>429,2</a:t>
                      </a:r>
                      <a:endParaRPr lang="ru-RU" sz="1000" dirty="0">
                        <a:latin typeface="Arial" pitchFamily="34" charset="0"/>
                        <a:ea typeface="Calibri"/>
                        <a:cs typeface="Arial" pitchFamily="34" charset="0"/>
                      </a:endParaRPr>
                    </a:p>
                  </a:txBody>
                  <a:tcPr marL="26799" marR="2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1000" dirty="0" smtClean="0">
                          <a:latin typeface="Arial" pitchFamily="34" charset="0"/>
                          <a:ea typeface="Calibri"/>
                          <a:cs typeface="Arial" pitchFamily="34" charset="0"/>
                        </a:rPr>
                        <a:t>606,1</a:t>
                      </a:r>
                      <a:endParaRPr lang="ru-RU" sz="1000" dirty="0">
                        <a:latin typeface="Arial" pitchFamily="34" charset="0"/>
                        <a:ea typeface="Calibri"/>
                        <a:cs typeface="Arial" pitchFamily="34" charset="0"/>
                      </a:endParaRPr>
                    </a:p>
                  </a:txBody>
                  <a:tcPr marL="26799" marR="2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1000" dirty="0" smtClean="0">
                          <a:latin typeface="Arial" pitchFamily="34" charset="0"/>
                          <a:ea typeface="Calibri"/>
                          <a:cs typeface="Arial" pitchFamily="34" charset="0"/>
                        </a:rPr>
                        <a:t>605,7</a:t>
                      </a:r>
                      <a:endParaRPr lang="ru-RU" sz="1000" dirty="0">
                        <a:latin typeface="Arial" pitchFamily="34" charset="0"/>
                        <a:ea typeface="Calibri"/>
                        <a:cs typeface="Arial" pitchFamily="34" charset="0"/>
                      </a:endParaRPr>
                    </a:p>
                  </a:txBody>
                  <a:tcPr marL="26799" marR="2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1000" dirty="0" smtClean="0">
                          <a:latin typeface="Arial" pitchFamily="34" charset="0"/>
                          <a:ea typeface="Calibri"/>
                          <a:cs typeface="Arial" pitchFamily="34" charset="0"/>
                        </a:rPr>
                        <a:t>99,9</a:t>
                      </a:r>
                      <a:endParaRPr lang="ru-RU" sz="1000" dirty="0">
                        <a:latin typeface="Arial" pitchFamily="34" charset="0"/>
                        <a:ea typeface="Calibri"/>
                        <a:cs typeface="Arial" pitchFamily="34" charset="0"/>
                      </a:endParaRPr>
                    </a:p>
                  </a:txBody>
                  <a:tcPr marL="26799" marR="2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000" dirty="0" smtClean="0">
                          <a:latin typeface="Arial" pitchFamily="34" charset="0"/>
                          <a:ea typeface="Calibri"/>
                          <a:cs typeface="Arial" pitchFamily="34" charset="0"/>
                        </a:rPr>
                        <a:t>141,1</a:t>
                      </a:r>
                      <a:endParaRPr lang="ru-RU" sz="1000" dirty="0">
                        <a:latin typeface="Arial" pitchFamily="34" charset="0"/>
                        <a:ea typeface="Calibri"/>
                        <a:cs typeface="Arial" pitchFamily="34" charset="0"/>
                      </a:endParaRPr>
                    </a:p>
                  </a:txBody>
                  <a:tcPr marL="26799" marR="2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76064">
                <a:tc>
                  <a:txBody>
                    <a:bodyPr/>
                    <a:lstStyle/>
                    <a:p>
                      <a:pPr>
                        <a:lnSpc>
                          <a:spcPct val="115000"/>
                        </a:lnSpc>
                        <a:spcAft>
                          <a:spcPts val="0"/>
                        </a:spcAft>
                      </a:pPr>
                      <a:r>
                        <a:rPr lang="ru-RU" sz="1000" dirty="0">
                          <a:latin typeface="Arial" pitchFamily="34" charset="0"/>
                          <a:ea typeface="Times New Roman"/>
                          <a:cs typeface="Arial" pitchFamily="34" charset="0"/>
                        </a:rPr>
                        <a:t>Государственная программа Ульяновской области </a:t>
                      </a:r>
                      <a:r>
                        <a:rPr lang="ru-RU" sz="1000" dirty="0" smtClean="0">
                          <a:latin typeface="Arial" pitchFamily="34" charset="0"/>
                          <a:ea typeface="Times New Roman"/>
                          <a:cs typeface="Arial" pitchFamily="34" charset="0"/>
                        </a:rPr>
                        <a:t>«Формирование </a:t>
                      </a:r>
                      <a:r>
                        <a:rPr lang="ru-RU" sz="1000" dirty="0">
                          <a:latin typeface="Arial" pitchFamily="34" charset="0"/>
                          <a:ea typeface="Times New Roman"/>
                          <a:cs typeface="Arial" pitchFamily="34" charset="0"/>
                        </a:rPr>
                        <a:t>комфортной городской среды в Ульяновской </a:t>
                      </a:r>
                      <a:r>
                        <a:rPr lang="ru-RU" sz="1000" dirty="0" smtClean="0">
                          <a:latin typeface="Arial" pitchFamily="34" charset="0"/>
                          <a:ea typeface="Times New Roman"/>
                          <a:cs typeface="Arial" pitchFamily="34" charset="0"/>
                        </a:rPr>
                        <a:t>области»</a:t>
                      </a:r>
                      <a:endParaRPr lang="ru-RU" sz="1000" dirty="0">
                        <a:latin typeface="Arial" pitchFamily="34" charset="0"/>
                        <a:ea typeface="Calibri"/>
                        <a:cs typeface="Arial" pitchFamily="34" charset="0"/>
                      </a:endParaRPr>
                    </a:p>
                  </a:txBody>
                  <a:tcPr marL="26799" marR="2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1000" dirty="0">
                          <a:latin typeface="Arial" pitchFamily="34" charset="0"/>
                          <a:ea typeface="Times New Roman"/>
                          <a:cs typeface="Arial" pitchFamily="34" charset="0"/>
                        </a:rPr>
                        <a:t>609,9</a:t>
                      </a:r>
                      <a:endParaRPr lang="ru-RU" sz="1000" dirty="0">
                        <a:latin typeface="Arial" pitchFamily="34" charset="0"/>
                        <a:ea typeface="Calibri"/>
                        <a:cs typeface="Arial" pitchFamily="34" charset="0"/>
                      </a:endParaRPr>
                    </a:p>
                  </a:txBody>
                  <a:tcPr marL="26799" marR="2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1000" dirty="0" smtClean="0">
                          <a:latin typeface="Arial" pitchFamily="34" charset="0"/>
                          <a:ea typeface="Calibri"/>
                          <a:cs typeface="Arial" pitchFamily="34" charset="0"/>
                        </a:rPr>
                        <a:t>431,5</a:t>
                      </a:r>
                      <a:endParaRPr lang="ru-RU" sz="1000" dirty="0">
                        <a:latin typeface="Arial" pitchFamily="34" charset="0"/>
                        <a:ea typeface="Calibri"/>
                        <a:cs typeface="Arial" pitchFamily="34" charset="0"/>
                      </a:endParaRPr>
                    </a:p>
                  </a:txBody>
                  <a:tcPr marL="26799" marR="2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1000" dirty="0" smtClean="0">
                          <a:latin typeface="Arial" pitchFamily="34" charset="0"/>
                          <a:ea typeface="Calibri"/>
                          <a:cs typeface="Arial" pitchFamily="34" charset="0"/>
                        </a:rPr>
                        <a:t>431,5</a:t>
                      </a:r>
                      <a:endParaRPr lang="ru-RU" sz="1000" dirty="0">
                        <a:latin typeface="Arial" pitchFamily="34" charset="0"/>
                        <a:ea typeface="Calibri"/>
                        <a:cs typeface="Arial" pitchFamily="34" charset="0"/>
                      </a:endParaRPr>
                    </a:p>
                  </a:txBody>
                  <a:tcPr marL="26799" marR="2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1000" dirty="0" smtClean="0">
                          <a:latin typeface="Arial" pitchFamily="34" charset="0"/>
                          <a:ea typeface="Calibri"/>
                          <a:cs typeface="Arial" pitchFamily="34" charset="0"/>
                        </a:rPr>
                        <a:t>100,0</a:t>
                      </a:r>
                      <a:endParaRPr lang="ru-RU" sz="1000" dirty="0">
                        <a:latin typeface="Arial" pitchFamily="34" charset="0"/>
                        <a:ea typeface="Calibri"/>
                        <a:cs typeface="Arial" pitchFamily="34" charset="0"/>
                      </a:endParaRPr>
                    </a:p>
                  </a:txBody>
                  <a:tcPr marL="26799" marR="2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000" dirty="0" smtClean="0">
                          <a:latin typeface="Arial" pitchFamily="34" charset="0"/>
                          <a:ea typeface="Calibri"/>
                          <a:cs typeface="Arial" pitchFamily="34" charset="0"/>
                        </a:rPr>
                        <a:t>70,7</a:t>
                      </a:r>
                      <a:endParaRPr lang="ru-RU" sz="1000" dirty="0">
                        <a:latin typeface="Arial" pitchFamily="34" charset="0"/>
                        <a:ea typeface="Calibri"/>
                        <a:cs typeface="Arial" pitchFamily="34" charset="0"/>
                      </a:endParaRPr>
                    </a:p>
                  </a:txBody>
                  <a:tcPr marL="26799" marR="2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76064">
                <a:tc>
                  <a:txBody>
                    <a:bodyPr/>
                    <a:lstStyle/>
                    <a:p>
                      <a:pPr>
                        <a:lnSpc>
                          <a:spcPct val="115000"/>
                        </a:lnSpc>
                        <a:spcAft>
                          <a:spcPts val="0"/>
                        </a:spcAft>
                      </a:pPr>
                      <a:r>
                        <a:rPr lang="ru-RU" sz="1000" dirty="0">
                          <a:latin typeface="Arial" pitchFamily="34" charset="0"/>
                          <a:ea typeface="Times New Roman"/>
                          <a:cs typeface="Arial" pitchFamily="34" charset="0"/>
                        </a:rPr>
                        <a:t>Государственная программа Ульяновской области </a:t>
                      </a:r>
                      <a:r>
                        <a:rPr lang="ru-RU" sz="1000" dirty="0" smtClean="0">
                          <a:latin typeface="Arial" pitchFamily="34" charset="0"/>
                          <a:ea typeface="Times New Roman"/>
                          <a:cs typeface="Arial" pitchFamily="34" charset="0"/>
                        </a:rPr>
                        <a:t>«Развитие </a:t>
                      </a:r>
                      <a:r>
                        <a:rPr lang="ru-RU" sz="1000" dirty="0">
                          <a:latin typeface="Arial" pitchFamily="34" charset="0"/>
                          <a:ea typeface="Times New Roman"/>
                          <a:cs typeface="Arial" pitchFamily="34" charset="0"/>
                        </a:rPr>
                        <a:t>малого и среднего предпринимательства в Ульяновской </a:t>
                      </a:r>
                      <a:r>
                        <a:rPr lang="ru-RU" sz="1000" dirty="0" smtClean="0">
                          <a:latin typeface="Arial" pitchFamily="34" charset="0"/>
                          <a:ea typeface="Times New Roman"/>
                          <a:cs typeface="Arial" pitchFamily="34" charset="0"/>
                        </a:rPr>
                        <a:t>области»</a:t>
                      </a:r>
                      <a:endParaRPr lang="ru-RU" sz="1000" dirty="0">
                        <a:latin typeface="Arial" pitchFamily="34" charset="0"/>
                        <a:ea typeface="Calibri"/>
                        <a:cs typeface="Arial" pitchFamily="34" charset="0"/>
                      </a:endParaRPr>
                    </a:p>
                  </a:txBody>
                  <a:tcPr marL="26799" marR="2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1000" dirty="0">
                          <a:latin typeface="Arial" pitchFamily="34" charset="0"/>
                          <a:ea typeface="Times New Roman"/>
                          <a:cs typeface="Arial" pitchFamily="34" charset="0"/>
                        </a:rPr>
                        <a:t>527,7</a:t>
                      </a:r>
                      <a:endParaRPr lang="ru-RU" sz="1000" dirty="0">
                        <a:latin typeface="Arial" pitchFamily="34" charset="0"/>
                        <a:ea typeface="Calibri"/>
                        <a:cs typeface="Arial" pitchFamily="34" charset="0"/>
                      </a:endParaRPr>
                    </a:p>
                  </a:txBody>
                  <a:tcPr marL="26799" marR="2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1000" dirty="0" smtClean="0">
                          <a:latin typeface="Arial" pitchFamily="34" charset="0"/>
                          <a:ea typeface="Calibri"/>
                          <a:cs typeface="Arial" pitchFamily="34" charset="0"/>
                        </a:rPr>
                        <a:t>628,1</a:t>
                      </a:r>
                      <a:endParaRPr lang="ru-RU" sz="1000" dirty="0">
                        <a:latin typeface="Arial" pitchFamily="34" charset="0"/>
                        <a:ea typeface="Calibri"/>
                        <a:cs typeface="Arial" pitchFamily="34" charset="0"/>
                      </a:endParaRPr>
                    </a:p>
                  </a:txBody>
                  <a:tcPr marL="26799" marR="2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1000" dirty="0" smtClean="0">
                          <a:latin typeface="Arial" pitchFamily="34" charset="0"/>
                          <a:ea typeface="Calibri"/>
                          <a:cs typeface="Arial" pitchFamily="34" charset="0"/>
                        </a:rPr>
                        <a:t>628,1</a:t>
                      </a:r>
                      <a:endParaRPr lang="ru-RU" sz="1000" dirty="0">
                        <a:latin typeface="Arial" pitchFamily="34" charset="0"/>
                        <a:ea typeface="Calibri"/>
                        <a:cs typeface="Arial" pitchFamily="34" charset="0"/>
                      </a:endParaRPr>
                    </a:p>
                  </a:txBody>
                  <a:tcPr marL="26799" marR="2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1000" dirty="0" smtClean="0">
                          <a:latin typeface="Arial" pitchFamily="34" charset="0"/>
                          <a:ea typeface="Calibri"/>
                          <a:cs typeface="Arial" pitchFamily="34" charset="0"/>
                        </a:rPr>
                        <a:t>100,0</a:t>
                      </a:r>
                      <a:endParaRPr lang="ru-RU" sz="1000" dirty="0">
                        <a:latin typeface="Arial" pitchFamily="34" charset="0"/>
                        <a:ea typeface="Calibri"/>
                        <a:cs typeface="Arial" pitchFamily="34" charset="0"/>
                      </a:endParaRPr>
                    </a:p>
                  </a:txBody>
                  <a:tcPr marL="26799" marR="2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000" dirty="0" smtClean="0">
                          <a:latin typeface="Arial" pitchFamily="34" charset="0"/>
                          <a:ea typeface="Times New Roman"/>
                          <a:cs typeface="Arial" pitchFamily="34" charset="0"/>
                        </a:rPr>
                        <a:t>119,0</a:t>
                      </a:r>
                      <a:r>
                        <a:rPr lang="ru-RU" sz="1000" dirty="0">
                          <a:latin typeface="Arial" pitchFamily="34" charset="0"/>
                          <a:ea typeface="Times New Roman"/>
                          <a:cs typeface="Arial" pitchFamily="34" charset="0"/>
                        </a:rPr>
                        <a:t> </a:t>
                      </a:r>
                      <a:endParaRPr lang="ru-RU" sz="1000" dirty="0">
                        <a:latin typeface="Arial" pitchFamily="34" charset="0"/>
                        <a:ea typeface="Calibri"/>
                        <a:cs typeface="Arial" pitchFamily="34" charset="0"/>
                      </a:endParaRPr>
                    </a:p>
                  </a:txBody>
                  <a:tcPr marL="26799" marR="2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3517">
                <a:tc>
                  <a:txBody>
                    <a:bodyPr/>
                    <a:lstStyle/>
                    <a:p>
                      <a:pPr>
                        <a:lnSpc>
                          <a:spcPct val="115000"/>
                        </a:lnSpc>
                        <a:spcAft>
                          <a:spcPts val="0"/>
                        </a:spcAft>
                      </a:pPr>
                      <a:r>
                        <a:rPr lang="ru-RU" sz="1000" dirty="0">
                          <a:latin typeface="Arial" pitchFamily="34" charset="0"/>
                          <a:ea typeface="Times New Roman"/>
                          <a:cs typeface="Arial" pitchFamily="34" charset="0"/>
                        </a:rPr>
                        <a:t>Мероприятия в рамках непрограммных направлений </a:t>
                      </a:r>
                      <a:r>
                        <a:rPr lang="ru-RU" sz="1000" dirty="0" smtClean="0">
                          <a:latin typeface="Arial" pitchFamily="34" charset="0"/>
                          <a:ea typeface="Times New Roman"/>
                          <a:cs typeface="Arial" pitchFamily="34" charset="0"/>
                        </a:rPr>
                        <a:t>деятельности</a:t>
                      </a:r>
                      <a:r>
                        <a:rPr lang="ru-RU" sz="900" dirty="0" smtClean="0">
                          <a:latin typeface="Arial" pitchFamily="34" charset="0"/>
                          <a:ea typeface="Times New Roman"/>
                          <a:cs typeface="Arial" pitchFamily="34" charset="0"/>
                        </a:rPr>
                        <a:t>, в т.ч. в 2020 г. средства на мероприятия</a:t>
                      </a:r>
                      <a:r>
                        <a:rPr lang="ru-RU" sz="900" baseline="0" dirty="0" smtClean="0">
                          <a:latin typeface="Arial" pitchFamily="34" charset="0"/>
                          <a:ea typeface="Times New Roman"/>
                          <a:cs typeface="Arial" pitchFamily="34" charset="0"/>
                        </a:rPr>
                        <a:t> по противодействия распространению </a:t>
                      </a:r>
                      <a:r>
                        <a:rPr lang="en-US" sz="900" baseline="0" dirty="0" smtClean="0">
                          <a:latin typeface="Arial" pitchFamily="34" charset="0"/>
                          <a:ea typeface="Times New Roman"/>
                          <a:cs typeface="Arial" pitchFamily="34" charset="0"/>
                        </a:rPr>
                        <a:t>COVID-19</a:t>
                      </a:r>
                      <a:endParaRPr lang="ru-RU" sz="1000" dirty="0">
                        <a:latin typeface="Arial" pitchFamily="34" charset="0"/>
                        <a:ea typeface="Calibri"/>
                        <a:cs typeface="Arial" pitchFamily="34" charset="0"/>
                      </a:endParaRPr>
                    </a:p>
                  </a:txBody>
                  <a:tcPr marL="26799" marR="2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1000" dirty="0" smtClean="0">
                          <a:latin typeface="Arial" pitchFamily="34" charset="0"/>
                          <a:ea typeface="Times New Roman"/>
                          <a:cs typeface="Arial" pitchFamily="34" charset="0"/>
                        </a:rPr>
                        <a:t>1706,6</a:t>
                      </a:r>
                      <a:endParaRPr lang="ru-RU" sz="1000" dirty="0">
                        <a:latin typeface="Arial" pitchFamily="34" charset="0"/>
                        <a:ea typeface="Calibri"/>
                        <a:cs typeface="Arial" pitchFamily="34" charset="0"/>
                      </a:endParaRPr>
                    </a:p>
                  </a:txBody>
                  <a:tcPr marL="26799" marR="2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1000" dirty="0" smtClean="0">
                          <a:latin typeface="Arial" pitchFamily="34" charset="0"/>
                          <a:ea typeface="Times New Roman"/>
                          <a:cs typeface="Arial" pitchFamily="34" charset="0"/>
                        </a:rPr>
                        <a:t>8395,0</a:t>
                      </a:r>
                      <a:endParaRPr lang="ru-RU" sz="1000" dirty="0">
                        <a:latin typeface="Arial" pitchFamily="34" charset="0"/>
                        <a:ea typeface="Calibri"/>
                        <a:cs typeface="Arial" pitchFamily="34" charset="0"/>
                      </a:endParaRPr>
                    </a:p>
                  </a:txBody>
                  <a:tcPr marL="26799" marR="2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1000" dirty="0" smtClean="0">
                          <a:latin typeface="Arial" pitchFamily="34" charset="0"/>
                          <a:ea typeface="Times New Roman"/>
                          <a:cs typeface="Arial" pitchFamily="34" charset="0"/>
                        </a:rPr>
                        <a:t>8094,0</a:t>
                      </a:r>
                      <a:endParaRPr lang="ru-RU" sz="1000" dirty="0">
                        <a:latin typeface="Arial" pitchFamily="34" charset="0"/>
                        <a:ea typeface="Calibri"/>
                        <a:cs typeface="Arial" pitchFamily="34" charset="0"/>
                      </a:endParaRPr>
                    </a:p>
                  </a:txBody>
                  <a:tcPr marL="26799" marR="2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1000" dirty="0" smtClean="0">
                          <a:latin typeface="Arial" pitchFamily="34" charset="0"/>
                          <a:ea typeface="Calibri"/>
                          <a:cs typeface="Arial" pitchFamily="34" charset="0"/>
                        </a:rPr>
                        <a:t>96,4</a:t>
                      </a:r>
                      <a:endParaRPr lang="ru-RU" sz="1000" dirty="0">
                        <a:latin typeface="Arial" pitchFamily="34" charset="0"/>
                        <a:ea typeface="Calibri"/>
                        <a:cs typeface="Arial" pitchFamily="34" charset="0"/>
                      </a:endParaRPr>
                    </a:p>
                  </a:txBody>
                  <a:tcPr marL="26799" marR="2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000" dirty="0" smtClean="0">
                          <a:latin typeface="Arial" pitchFamily="34" charset="0"/>
                          <a:ea typeface="Calibri"/>
                          <a:cs typeface="Arial" pitchFamily="34" charset="0"/>
                        </a:rPr>
                        <a:t>в  4,7 раза</a:t>
                      </a:r>
                      <a:endParaRPr lang="ru-RU" sz="1000" dirty="0">
                        <a:latin typeface="Arial" pitchFamily="34" charset="0"/>
                        <a:ea typeface="Calibri"/>
                        <a:cs typeface="Arial" pitchFamily="34" charset="0"/>
                      </a:endParaRPr>
                    </a:p>
                  </a:txBody>
                  <a:tcPr marL="26799" marR="2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2220">
                <a:tc>
                  <a:txBody>
                    <a:bodyPr/>
                    <a:lstStyle/>
                    <a:p>
                      <a:pPr>
                        <a:lnSpc>
                          <a:spcPct val="115000"/>
                        </a:lnSpc>
                        <a:spcAft>
                          <a:spcPts val="0"/>
                        </a:spcAft>
                      </a:pPr>
                      <a:r>
                        <a:rPr lang="ru-RU" sz="1000" b="1">
                          <a:latin typeface="Arial" pitchFamily="34" charset="0"/>
                          <a:ea typeface="Times New Roman"/>
                          <a:cs typeface="Arial" pitchFamily="34" charset="0"/>
                        </a:rPr>
                        <a:t>Итого</a:t>
                      </a:r>
                      <a:endParaRPr lang="ru-RU" sz="1000">
                        <a:latin typeface="Arial" pitchFamily="34" charset="0"/>
                        <a:ea typeface="Calibri"/>
                        <a:cs typeface="Arial" pitchFamily="34" charset="0"/>
                      </a:endParaRPr>
                    </a:p>
                  </a:txBody>
                  <a:tcPr marL="26799" marR="2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1000" b="1" dirty="0">
                          <a:latin typeface="Arial" pitchFamily="34" charset="0"/>
                          <a:ea typeface="Times New Roman"/>
                          <a:cs typeface="Arial" pitchFamily="34" charset="0"/>
                        </a:rPr>
                        <a:t>63177,1</a:t>
                      </a:r>
                      <a:endParaRPr lang="ru-RU" sz="1000" dirty="0">
                        <a:latin typeface="Arial" pitchFamily="34" charset="0"/>
                        <a:ea typeface="Calibri"/>
                        <a:cs typeface="Arial" pitchFamily="34" charset="0"/>
                      </a:endParaRPr>
                    </a:p>
                  </a:txBody>
                  <a:tcPr marL="26799" marR="2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1000" b="1" dirty="0" smtClean="0">
                          <a:latin typeface="Arial" pitchFamily="34" charset="0"/>
                          <a:ea typeface="Calibri"/>
                          <a:cs typeface="Arial" pitchFamily="34" charset="0"/>
                        </a:rPr>
                        <a:t>83623,5</a:t>
                      </a:r>
                      <a:endParaRPr lang="ru-RU" sz="1000" b="1" dirty="0">
                        <a:latin typeface="Arial" pitchFamily="34" charset="0"/>
                        <a:ea typeface="Calibri"/>
                        <a:cs typeface="Arial" pitchFamily="34" charset="0"/>
                      </a:endParaRPr>
                    </a:p>
                  </a:txBody>
                  <a:tcPr marL="26799" marR="2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1000" b="1" dirty="0" smtClean="0">
                          <a:latin typeface="Arial" pitchFamily="34" charset="0"/>
                          <a:ea typeface="Calibri"/>
                          <a:cs typeface="Arial" pitchFamily="34" charset="0"/>
                        </a:rPr>
                        <a:t>81521,6</a:t>
                      </a:r>
                      <a:endParaRPr lang="ru-RU" sz="1000" b="1" dirty="0">
                        <a:latin typeface="Arial" pitchFamily="34" charset="0"/>
                        <a:ea typeface="Calibri"/>
                        <a:cs typeface="Arial" pitchFamily="34" charset="0"/>
                      </a:endParaRPr>
                    </a:p>
                  </a:txBody>
                  <a:tcPr marL="26799" marR="2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1000" b="1" dirty="0" smtClean="0">
                          <a:latin typeface="Arial" pitchFamily="34" charset="0"/>
                          <a:ea typeface="Calibri"/>
                          <a:cs typeface="Arial" pitchFamily="34" charset="0"/>
                        </a:rPr>
                        <a:t>97,5</a:t>
                      </a:r>
                      <a:endParaRPr lang="ru-RU" sz="1000" b="1" dirty="0">
                        <a:latin typeface="Arial" pitchFamily="34" charset="0"/>
                        <a:ea typeface="Calibri"/>
                        <a:cs typeface="Arial" pitchFamily="34" charset="0"/>
                      </a:endParaRPr>
                    </a:p>
                  </a:txBody>
                  <a:tcPr marL="26799" marR="2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000" b="1" dirty="0" smtClean="0">
                          <a:latin typeface="Arial" pitchFamily="34" charset="0"/>
                          <a:ea typeface="Calibri"/>
                          <a:cs typeface="Arial" pitchFamily="34" charset="0"/>
                        </a:rPr>
                        <a:t>129,0</a:t>
                      </a:r>
                      <a:endParaRPr lang="ru-RU" sz="1000" b="1" dirty="0">
                        <a:latin typeface="Arial" pitchFamily="34" charset="0"/>
                        <a:ea typeface="Calibri"/>
                        <a:cs typeface="Arial" pitchFamily="34" charset="0"/>
                      </a:endParaRPr>
                    </a:p>
                  </a:txBody>
                  <a:tcPr marL="26799" marR="2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Объект 10"/>
          <p:cNvGraphicFramePr>
            <a:graphicFrameLocks noGrp="1"/>
          </p:cNvGraphicFramePr>
          <p:nvPr>
            <p:ph sz="half" idx="1"/>
            <p:extLst>
              <p:ext uri="{D42A27DB-BD31-4B8C-83A1-F6EECF244321}">
                <p14:modId xmlns:p14="http://schemas.microsoft.com/office/powerpoint/2010/main" xmlns="" val="1938896251"/>
              </p:ext>
            </p:extLst>
          </p:nvPr>
        </p:nvGraphicFramePr>
        <p:xfrm>
          <a:off x="188640" y="1403646"/>
          <a:ext cx="576064" cy="6358405"/>
        </p:xfrm>
        <a:graphic>
          <a:graphicData uri="http://schemas.openxmlformats.org/drawingml/2006/table">
            <a:tbl>
              <a:tblPr firstRow="1" bandRow="1">
                <a:tableStyleId>{5C22544A-7EE6-4342-B048-85BDC9FD1C3A}</a:tableStyleId>
              </a:tblPr>
              <a:tblGrid>
                <a:gridCol w="576064"/>
              </a:tblGrid>
              <a:tr h="533037">
                <a:tc>
                  <a:txBody>
                    <a:bodyPr/>
                    <a:lstStyle/>
                    <a:p>
                      <a:endParaRPr lang="ru-RU" sz="1000" spc="0" baseline="0" dirty="0" smtClean="0">
                        <a:latin typeface="PT Astra Serif" pitchFamily="18" charset="-52"/>
                        <a:ea typeface="PT Astra Serif" pitchFamily="18" charset="-52"/>
                      </a:endParaRPr>
                    </a:p>
                    <a:p>
                      <a:r>
                        <a:rPr lang="ru-RU" sz="1000" b="0" spc="0" baseline="0" dirty="0" smtClean="0">
                          <a:solidFill>
                            <a:schemeClr val="tx1"/>
                          </a:solidFill>
                          <a:latin typeface="PT Astra Serif" pitchFamily="18" charset="-52"/>
                          <a:ea typeface="PT Astra Serif" pitchFamily="18" charset="-52"/>
                        </a:rPr>
                        <a:t>737,6</a:t>
                      </a:r>
                      <a:endParaRPr lang="ru-RU" sz="1000" b="0" spc="0" baseline="0" dirty="0">
                        <a:solidFill>
                          <a:schemeClr val="tx1"/>
                        </a:solidFill>
                        <a:latin typeface="PT Astra Serif" pitchFamily="18" charset="-52"/>
                        <a:ea typeface="PT Astra Serif" pitchFamily="18" charset="-52"/>
                      </a:endParaRPr>
                    </a:p>
                  </a:txBody>
                  <a:tcPr>
                    <a:solidFill>
                      <a:srgbClr val="92D050"/>
                    </a:solidFill>
                  </a:tcPr>
                </a:tc>
              </a:tr>
              <a:tr h="619093">
                <a:tc>
                  <a:txBody>
                    <a:bodyPr/>
                    <a:lstStyle/>
                    <a:p>
                      <a:endParaRPr lang="ru-RU" sz="1000" spc="0" baseline="0" dirty="0" smtClean="0">
                        <a:latin typeface="PT Astra Serif" pitchFamily="18" charset="-52"/>
                        <a:ea typeface="PT Astra Serif" pitchFamily="18" charset="-52"/>
                      </a:endParaRPr>
                    </a:p>
                    <a:p>
                      <a:r>
                        <a:rPr lang="ru-RU" sz="1000" spc="0" baseline="0" dirty="0" smtClean="0">
                          <a:latin typeface="PT Astra Serif" pitchFamily="18" charset="-52"/>
                          <a:ea typeface="PT Astra Serif" pitchFamily="18" charset="-52"/>
                        </a:rPr>
                        <a:t>269,2</a:t>
                      </a:r>
                    </a:p>
                  </a:txBody>
                  <a:tcPr>
                    <a:solidFill>
                      <a:schemeClr val="accent2">
                        <a:lumMod val="40000"/>
                        <a:lumOff val="60000"/>
                      </a:schemeClr>
                    </a:solidFill>
                  </a:tcPr>
                </a:tc>
              </a:tr>
              <a:tr h="710714">
                <a:tc>
                  <a:txBody>
                    <a:bodyPr/>
                    <a:lstStyle/>
                    <a:p>
                      <a:endParaRPr lang="ru-RU" sz="1000" spc="0" baseline="0" dirty="0" smtClean="0">
                        <a:latin typeface="PT Astra Serif" pitchFamily="18" charset="-52"/>
                        <a:ea typeface="PT Astra Serif" pitchFamily="18" charset="-52"/>
                      </a:endParaRPr>
                    </a:p>
                    <a:p>
                      <a:endParaRPr lang="ru-RU" sz="1000" spc="0" baseline="0" dirty="0" smtClean="0">
                        <a:latin typeface="PT Astra Serif" pitchFamily="18" charset="-52"/>
                        <a:ea typeface="PT Astra Serif" pitchFamily="18" charset="-52"/>
                      </a:endParaRPr>
                    </a:p>
                    <a:p>
                      <a:r>
                        <a:rPr lang="ru-RU" sz="1000" spc="0" baseline="0" dirty="0" smtClean="0">
                          <a:latin typeface="PT Astra Serif" pitchFamily="18" charset="-52"/>
                          <a:ea typeface="PT Astra Serif" pitchFamily="18" charset="-52"/>
                        </a:rPr>
                        <a:t>6427,8</a:t>
                      </a:r>
                      <a:endParaRPr lang="ru-RU" sz="1000" spc="0" baseline="0" dirty="0">
                        <a:latin typeface="PT Astra Serif" pitchFamily="18" charset="-52"/>
                        <a:ea typeface="PT Astra Serif" pitchFamily="18" charset="-52"/>
                      </a:endParaRPr>
                    </a:p>
                  </a:txBody>
                  <a:tcPr>
                    <a:solidFill>
                      <a:srgbClr val="00B0F0"/>
                    </a:solidFill>
                  </a:tcPr>
                </a:tc>
              </a:tr>
              <a:tr h="729446">
                <a:tc>
                  <a:txBody>
                    <a:bodyPr/>
                    <a:lstStyle/>
                    <a:p>
                      <a:endParaRPr lang="ru-RU" sz="1000" spc="0" baseline="0" dirty="0" smtClean="0">
                        <a:latin typeface="PT Astra Serif" pitchFamily="18" charset="-52"/>
                        <a:ea typeface="PT Astra Serif" pitchFamily="18" charset="-52"/>
                      </a:endParaRPr>
                    </a:p>
                    <a:p>
                      <a:endParaRPr lang="ru-RU" sz="1000" spc="0" baseline="0" dirty="0" smtClean="0">
                        <a:latin typeface="PT Astra Serif" pitchFamily="18" charset="-52"/>
                        <a:ea typeface="PT Astra Serif" pitchFamily="18" charset="-52"/>
                      </a:endParaRPr>
                    </a:p>
                    <a:p>
                      <a:r>
                        <a:rPr lang="ru-RU" sz="1000" spc="0" baseline="0" dirty="0" smtClean="0">
                          <a:latin typeface="PT Astra Serif" pitchFamily="18" charset="-52"/>
                          <a:ea typeface="PT Astra Serif" pitchFamily="18" charset="-52"/>
                        </a:rPr>
                        <a:t>3444,0</a:t>
                      </a:r>
                      <a:endParaRPr lang="ru-RU" sz="1000" spc="0" baseline="0" dirty="0">
                        <a:latin typeface="PT Astra Serif" pitchFamily="18" charset="-52"/>
                        <a:ea typeface="PT Astra Serif" pitchFamily="18" charset="-52"/>
                      </a:endParaRPr>
                    </a:p>
                  </a:txBody>
                  <a:tcPr>
                    <a:solidFill>
                      <a:schemeClr val="accent5">
                        <a:lumMod val="40000"/>
                        <a:lumOff val="60000"/>
                      </a:schemeClr>
                    </a:solidFill>
                  </a:tcPr>
                </a:tc>
              </a:tr>
              <a:tr h="561274">
                <a:tc>
                  <a:txBody>
                    <a:bodyPr/>
                    <a:lstStyle/>
                    <a:p>
                      <a:endParaRPr lang="ru-RU" sz="1000" spc="0" baseline="0" dirty="0" smtClean="0">
                        <a:latin typeface="PT Astra Serif" pitchFamily="18" charset="-52"/>
                        <a:ea typeface="PT Astra Serif" pitchFamily="18" charset="-52"/>
                      </a:endParaRPr>
                    </a:p>
                    <a:p>
                      <a:r>
                        <a:rPr lang="ru-RU" sz="1000" spc="0" baseline="0" dirty="0" smtClean="0">
                          <a:latin typeface="PT Astra Serif" pitchFamily="18" charset="-52"/>
                          <a:ea typeface="PT Astra Serif" pitchFamily="18" charset="-52"/>
                        </a:rPr>
                        <a:t>2434,5</a:t>
                      </a:r>
                    </a:p>
                  </a:txBody>
                  <a:tcPr>
                    <a:solidFill>
                      <a:schemeClr val="accent3">
                        <a:lumMod val="40000"/>
                        <a:lumOff val="60000"/>
                      </a:schemeClr>
                    </a:solidFill>
                  </a:tcPr>
                </a:tc>
              </a:tr>
              <a:tr h="720080">
                <a:tc>
                  <a:txBody>
                    <a:bodyPr/>
                    <a:lstStyle/>
                    <a:p>
                      <a:endParaRPr lang="ru-RU" sz="1000" spc="0" baseline="0" dirty="0" smtClean="0">
                        <a:latin typeface="PT Astra Serif" pitchFamily="18" charset="-52"/>
                        <a:ea typeface="PT Astra Serif" pitchFamily="18" charset="-52"/>
                      </a:endParaRPr>
                    </a:p>
                    <a:p>
                      <a:endParaRPr lang="ru-RU" sz="1000" spc="0" baseline="0" dirty="0" smtClean="0">
                        <a:latin typeface="PT Astra Serif" pitchFamily="18" charset="-52"/>
                        <a:ea typeface="PT Astra Serif" pitchFamily="18" charset="-52"/>
                      </a:endParaRPr>
                    </a:p>
                    <a:p>
                      <a:r>
                        <a:rPr lang="ru-RU" sz="1000" spc="0" baseline="0" dirty="0" smtClean="0">
                          <a:latin typeface="PT Astra Serif" pitchFamily="18" charset="-52"/>
                          <a:ea typeface="PT Astra Serif" pitchFamily="18" charset="-52"/>
                        </a:rPr>
                        <a:t>769,7</a:t>
                      </a:r>
                    </a:p>
                  </a:txBody>
                  <a:tcPr>
                    <a:solidFill>
                      <a:schemeClr val="accent2">
                        <a:lumMod val="20000"/>
                        <a:lumOff val="80000"/>
                      </a:schemeClr>
                    </a:solidFill>
                  </a:tcPr>
                </a:tc>
              </a:tr>
              <a:tr h="576064">
                <a:tc>
                  <a:txBody>
                    <a:bodyPr/>
                    <a:lstStyle/>
                    <a:p>
                      <a:endParaRPr lang="ru-RU" sz="1000" spc="0" baseline="0" dirty="0" smtClean="0">
                        <a:latin typeface="PT Astra Serif" pitchFamily="18" charset="-52"/>
                        <a:ea typeface="PT Astra Serif" pitchFamily="18" charset="-52"/>
                      </a:endParaRPr>
                    </a:p>
                    <a:p>
                      <a:r>
                        <a:rPr lang="ru-RU" sz="1000" spc="0" baseline="0" dirty="0" smtClean="0">
                          <a:latin typeface="PT Astra Serif" pitchFamily="18" charset="-52"/>
                          <a:ea typeface="PT Astra Serif" pitchFamily="18" charset="-52"/>
                        </a:rPr>
                        <a:t>78,6</a:t>
                      </a:r>
                    </a:p>
                  </a:txBody>
                  <a:tcPr>
                    <a:solidFill>
                      <a:schemeClr val="accent4">
                        <a:lumMod val="40000"/>
                        <a:lumOff val="60000"/>
                      </a:schemeClr>
                    </a:solidFill>
                  </a:tcPr>
                </a:tc>
              </a:tr>
              <a:tr h="579337">
                <a:tc>
                  <a:txBody>
                    <a:bodyPr/>
                    <a:lstStyle/>
                    <a:p>
                      <a:pPr algn="l"/>
                      <a:endParaRPr lang="ru-RU" sz="1000" spc="0" baseline="0" dirty="0" smtClean="0">
                        <a:latin typeface="PT Astra Serif" pitchFamily="18" charset="-52"/>
                        <a:ea typeface="PT Astra Serif" pitchFamily="18" charset="-52"/>
                      </a:endParaRPr>
                    </a:p>
                    <a:p>
                      <a:pPr algn="l"/>
                      <a:r>
                        <a:rPr lang="ru-RU" sz="1000" spc="0" baseline="0" dirty="0" smtClean="0">
                          <a:latin typeface="PT Astra Serif" pitchFamily="18" charset="-52"/>
                          <a:ea typeface="PT Astra Serif" pitchFamily="18" charset="-52"/>
                        </a:rPr>
                        <a:t>230,0</a:t>
                      </a:r>
                    </a:p>
                  </a:txBody>
                  <a:tcPr>
                    <a:solidFill>
                      <a:schemeClr val="accent6">
                        <a:lumMod val="40000"/>
                        <a:lumOff val="60000"/>
                      </a:schemeClr>
                    </a:solidFill>
                  </a:tcPr>
                </a:tc>
              </a:tr>
              <a:tr h="535730">
                <a:tc>
                  <a:txBody>
                    <a:bodyPr/>
                    <a:lstStyle/>
                    <a:p>
                      <a:endParaRPr lang="ru-RU" sz="1000" spc="0" baseline="0" dirty="0" smtClean="0">
                        <a:latin typeface="PT Astra Serif" pitchFamily="18" charset="-52"/>
                        <a:ea typeface="PT Astra Serif" pitchFamily="18" charset="-52"/>
                      </a:endParaRPr>
                    </a:p>
                    <a:p>
                      <a:r>
                        <a:rPr lang="ru-RU" sz="1000" spc="0" baseline="0" dirty="0" smtClean="0">
                          <a:latin typeface="PT Astra Serif" pitchFamily="18" charset="-52"/>
                          <a:ea typeface="PT Astra Serif" pitchFamily="18" charset="-52"/>
                        </a:rPr>
                        <a:t>418,3</a:t>
                      </a:r>
                    </a:p>
                  </a:txBody>
                  <a:tcPr>
                    <a:solidFill>
                      <a:schemeClr val="accent5">
                        <a:lumMod val="20000"/>
                        <a:lumOff val="80000"/>
                      </a:schemeClr>
                    </a:solidFill>
                  </a:tcPr>
                </a:tc>
              </a:tr>
              <a:tr h="793630">
                <a:tc>
                  <a:txBody>
                    <a:bodyPr/>
                    <a:lstStyle/>
                    <a:p>
                      <a:endParaRPr lang="ru-RU" sz="1000" spc="0" baseline="0" dirty="0" smtClean="0">
                        <a:latin typeface="PT Astra Serif" pitchFamily="18" charset="-52"/>
                        <a:ea typeface="PT Astra Serif" pitchFamily="18" charset="-52"/>
                      </a:endParaRPr>
                    </a:p>
                    <a:p>
                      <a:r>
                        <a:rPr lang="ru-RU" sz="1000" spc="0" baseline="0" dirty="0" smtClean="0">
                          <a:latin typeface="PT Astra Serif" pitchFamily="18" charset="-52"/>
                          <a:ea typeface="PT Astra Serif" pitchFamily="18" charset="-52"/>
                        </a:rPr>
                        <a:t>476,4</a:t>
                      </a:r>
                    </a:p>
                  </a:txBody>
                  <a:tcPr>
                    <a:solidFill>
                      <a:schemeClr val="accent1">
                        <a:lumMod val="60000"/>
                        <a:lumOff val="40000"/>
                      </a:schemeClr>
                    </a:solidFill>
                  </a:tcPr>
                </a:tc>
              </a:tr>
            </a:tbl>
          </a:graphicData>
        </a:graphic>
      </p:graphicFrame>
      <p:graphicFrame>
        <p:nvGraphicFramePr>
          <p:cNvPr id="18" name="Объект 17"/>
          <p:cNvGraphicFramePr>
            <a:graphicFrameLocks noGrp="1"/>
          </p:cNvGraphicFramePr>
          <p:nvPr>
            <p:ph sz="half" idx="2"/>
            <p:extLst>
              <p:ext uri="{D42A27DB-BD31-4B8C-83A1-F6EECF244321}">
                <p14:modId xmlns:p14="http://schemas.microsoft.com/office/powerpoint/2010/main" xmlns="" val="2307965636"/>
              </p:ext>
            </p:extLst>
          </p:nvPr>
        </p:nvGraphicFramePr>
        <p:xfrm>
          <a:off x="1772816" y="4499993"/>
          <a:ext cx="4824536" cy="3274077"/>
        </p:xfrm>
        <a:graphic>
          <a:graphicData uri="http://schemas.openxmlformats.org/drawingml/2006/table">
            <a:tbl>
              <a:tblPr firstRow="1" bandRow="1">
                <a:tableStyleId>{5C22544A-7EE6-4342-B048-85BDC9FD1C3A}</a:tableStyleId>
              </a:tblPr>
              <a:tblGrid>
                <a:gridCol w="3156382"/>
                <a:gridCol w="571504"/>
                <a:gridCol w="571504"/>
                <a:gridCol w="525146"/>
              </a:tblGrid>
              <a:tr h="66738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latin typeface="PT Astra Serif" pitchFamily="18" charset="-52"/>
                          <a:ea typeface="PT Astra Serif" pitchFamily="18" charset="-52"/>
                        </a:rPr>
                        <a:t>Целевой индикатор</a:t>
                      </a:r>
                      <a:endParaRPr lang="ru-RU" sz="1000" dirty="0">
                        <a:latin typeface="PT Astra Serif" pitchFamily="18" charset="-52"/>
                        <a:ea typeface="PT Astra Serif" pitchFamily="18" charset="-52"/>
                      </a:endParaRPr>
                    </a:p>
                  </a:txBody>
                  <a:tcPr/>
                </a:tc>
                <a:tc>
                  <a:txBody>
                    <a:bodyPr/>
                    <a:lstStyle/>
                    <a:p>
                      <a:pPr algn="ctr"/>
                      <a:r>
                        <a:rPr lang="ru-RU" sz="1000" dirty="0" smtClean="0">
                          <a:latin typeface="PT Astra Serif" pitchFamily="18" charset="-52"/>
                          <a:ea typeface="PT Astra Serif" pitchFamily="18" charset="-52"/>
                        </a:rPr>
                        <a:t>2020</a:t>
                      </a:r>
                    </a:p>
                    <a:p>
                      <a:pPr algn="ctr"/>
                      <a:r>
                        <a:rPr lang="ru-RU" sz="1000" dirty="0" smtClean="0">
                          <a:latin typeface="PT Astra Serif" pitchFamily="18" charset="-52"/>
                          <a:ea typeface="PT Astra Serif" pitchFamily="18" charset="-52"/>
                        </a:rPr>
                        <a:t>(план)</a:t>
                      </a:r>
                      <a:endParaRPr lang="ru-RU" sz="1000" dirty="0">
                        <a:latin typeface="PT Astra Serif" pitchFamily="18" charset="-52"/>
                        <a:ea typeface="PT Astra Serif" pitchFamily="18" charset="-52"/>
                      </a:endParaRPr>
                    </a:p>
                  </a:txBody>
                  <a:tcPr/>
                </a:tc>
                <a:tc>
                  <a:txBody>
                    <a:bodyPr/>
                    <a:lstStyle/>
                    <a:p>
                      <a:pPr algn="ctr"/>
                      <a:r>
                        <a:rPr lang="ru-RU" sz="1000" dirty="0" smtClean="0">
                          <a:latin typeface="PT Astra Serif" pitchFamily="18" charset="-52"/>
                          <a:ea typeface="PT Astra Serif" pitchFamily="18" charset="-52"/>
                        </a:rPr>
                        <a:t>2020</a:t>
                      </a:r>
                    </a:p>
                    <a:p>
                      <a:pPr algn="ctr"/>
                      <a:r>
                        <a:rPr lang="ru-RU" sz="1000" dirty="0" smtClean="0">
                          <a:latin typeface="PT Astra Serif" pitchFamily="18" charset="-52"/>
                          <a:ea typeface="PT Astra Serif" pitchFamily="18" charset="-52"/>
                        </a:rPr>
                        <a:t>(факт)</a:t>
                      </a:r>
                      <a:endParaRPr lang="ru-RU" sz="1000" dirty="0">
                        <a:latin typeface="PT Astra Serif" pitchFamily="18" charset="-52"/>
                        <a:ea typeface="PT Astra Serif" pitchFamily="18" charset="-52"/>
                      </a:endParaRPr>
                    </a:p>
                  </a:txBody>
                  <a:tcPr/>
                </a:tc>
                <a:tc>
                  <a:txBody>
                    <a:bodyPr/>
                    <a:lstStyle/>
                    <a:p>
                      <a:pPr algn="ctr"/>
                      <a:r>
                        <a:rPr lang="ru-RU" sz="1000" dirty="0" smtClean="0">
                          <a:latin typeface="PT Astra Serif" pitchFamily="18" charset="-52"/>
                          <a:ea typeface="PT Astra Serif" pitchFamily="18" charset="-52"/>
                        </a:rPr>
                        <a:t>%</a:t>
                      </a:r>
                    </a:p>
                    <a:p>
                      <a:pPr algn="ctr"/>
                      <a:r>
                        <a:rPr lang="ru-RU" sz="1000" dirty="0" smtClean="0">
                          <a:latin typeface="PT Astra Serif" pitchFamily="18" charset="-52"/>
                          <a:ea typeface="PT Astra Serif" pitchFamily="18" charset="-52"/>
                        </a:rPr>
                        <a:t>достижения</a:t>
                      </a:r>
                      <a:endParaRPr lang="ru-RU" sz="1000" dirty="0">
                        <a:latin typeface="PT Astra Serif" pitchFamily="18" charset="-52"/>
                        <a:ea typeface="PT Astra Serif" pitchFamily="18" charset="-52"/>
                      </a:endParaRPr>
                    </a:p>
                  </a:txBody>
                  <a:tcPr/>
                </a:tc>
              </a:tr>
              <a:tr h="667384">
                <a:tc>
                  <a:txBody>
                    <a:bodyPr/>
                    <a:lstStyle/>
                    <a:p>
                      <a:r>
                        <a:rPr lang="ru-RU" sz="1000" kern="1200" dirty="0" smtClean="0">
                          <a:solidFill>
                            <a:schemeClr val="dk1"/>
                          </a:solidFill>
                          <a:latin typeface="PT Astra Serif" pitchFamily="18" charset="-52"/>
                          <a:ea typeface="PT Astra Serif" pitchFamily="18" charset="-52"/>
                          <a:cs typeface="+mn-cs"/>
                        </a:rPr>
                        <a:t>Доля обучающихся общеобразовательных организаций, занимающихся в одну смену, в общей численности обучающихся общеобразовательных организаций, %</a:t>
                      </a:r>
                      <a:endParaRPr lang="ru-RU" sz="1000" dirty="0">
                        <a:latin typeface="PT Astra Serif" pitchFamily="18" charset="-52"/>
                        <a:ea typeface="PT Astra Serif" pitchFamily="18" charset="-52"/>
                      </a:endParaRPr>
                    </a:p>
                  </a:txBody>
                  <a:tcPr/>
                </a:tc>
                <a:tc>
                  <a:txBody>
                    <a:bodyPr/>
                    <a:lstStyle/>
                    <a:p>
                      <a:pPr algn="ctr">
                        <a:spcAft>
                          <a:spcPts val="0"/>
                        </a:spcAft>
                      </a:pPr>
                      <a:r>
                        <a:rPr lang="ru-RU" sz="1000" dirty="0" smtClean="0">
                          <a:latin typeface="PT Astra Serif" pitchFamily="18" charset="-52"/>
                          <a:ea typeface="PT Astra Serif" pitchFamily="18" charset="-52"/>
                        </a:rPr>
                        <a:t>94,5</a:t>
                      </a:r>
                      <a:endParaRPr lang="ru-RU" sz="1000" dirty="0">
                        <a:latin typeface="PT Astra Serif" pitchFamily="18" charset="-52"/>
                        <a:ea typeface="PT Astra Serif" pitchFamily="18" charset="-52"/>
                      </a:endParaRPr>
                    </a:p>
                  </a:txBody>
                  <a:tcPr marL="68580" marR="68580" marT="36000" marB="0"/>
                </a:tc>
                <a:tc>
                  <a:txBody>
                    <a:bodyPr/>
                    <a:lstStyle/>
                    <a:p>
                      <a:pPr algn="ctr">
                        <a:spcAft>
                          <a:spcPts val="0"/>
                        </a:spcAft>
                      </a:pPr>
                      <a:r>
                        <a:rPr lang="ru-RU" sz="1000" dirty="0" smtClean="0">
                          <a:latin typeface="PT Astra Serif" pitchFamily="18" charset="-52"/>
                          <a:ea typeface="PT Astra Serif" pitchFamily="18" charset="-52"/>
                        </a:rPr>
                        <a:t>94,5</a:t>
                      </a:r>
                      <a:endParaRPr lang="ru-RU" sz="1000" dirty="0">
                        <a:latin typeface="PT Astra Serif" pitchFamily="18" charset="-52"/>
                        <a:ea typeface="PT Astra Serif" pitchFamily="18" charset="-52"/>
                      </a:endParaRPr>
                    </a:p>
                  </a:txBody>
                  <a:tcPr marL="68580" marR="68580" marT="36000" marB="0"/>
                </a:tc>
                <a:tc>
                  <a:txBody>
                    <a:bodyPr/>
                    <a:lstStyle/>
                    <a:p>
                      <a:pPr algn="ctr">
                        <a:spcAft>
                          <a:spcPts val="0"/>
                        </a:spcAft>
                      </a:pPr>
                      <a:r>
                        <a:rPr lang="ru-RU" sz="1000" dirty="0" smtClean="0">
                          <a:latin typeface="PT Astra Serif" pitchFamily="18" charset="-52"/>
                          <a:ea typeface="PT Astra Serif" pitchFamily="18" charset="-52"/>
                        </a:rPr>
                        <a:t>100</a:t>
                      </a:r>
                      <a:endParaRPr lang="ru-RU" sz="1000" dirty="0">
                        <a:latin typeface="PT Astra Serif" pitchFamily="18" charset="-52"/>
                        <a:ea typeface="PT Astra Serif" pitchFamily="18" charset="-52"/>
                      </a:endParaRPr>
                    </a:p>
                  </a:txBody>
                  <a:tcPr marL="68580" marR="68580" marT="36000" marB="0"/>
                </a:tc>
              </a:tr>
              <a:tr h="561357">
                <a:tc>
                  <a:txBody>
                    <a:bodyPr/>
                    <a:lstStyle/>
                    <a:p>
                      <a:r>
                        <a:rPr lang="ru-RU" sz="1000" kern="1200" dirty="0" smtClean="0">
                          <a:solidFill>
                            <a:schemeClr val="dk1"/>
                          </a:solidFill>
                          <a:latin typeface="PT Astra Serif" pitchFamily="18" charset="-52"/>
                          <a:ea typeface="PT Astra Serif" pitchFamily="18" charset="-52"/>
                          <a:cs typeface="+mn-cs"/>
                        </a:rPr>
                        <a:t>Число новых мест в общеобразовательных организациях, введенных за счет софинансирования из средств федерального бюджета, мест</a:t>
                      </a:r>
                      <a:endParaRPr lang="ru-RU" sz="1000" dirty="0">
                        <a:latin typeface="PT Astra Serif" pitchFamily="18" charset="-52"/>
                        <a:ea typeface="PT Astra Serif" pitchFamily="18" charset="-52"/>
                      </a:endParaRPr>
                    </a:p>
                  </a:txBody>
                  <a:tcPr/>
                </a:tc>
                <a:tc>
                  <a:txBody>
                    <a:bodyPr/>
                    <a:lstStyle/>
                    <a:p>
                      <a:pPr algn="ctr"/>
                      <a:r>
                        <a:rPr lang="ru-RU" sz="1000" dirty="0" smtClean="0">
                          <a:latin typeface="PT Astra Serif" pitchFamily="18" charset="-52"/>
                          <a:ea typeface="PT Astra Serif" pitchFamily="18" charset="-52"/>
                        </a:rPr>
                        <a:t>300</a:t>
                      </a:r>
                      <a:endParaRPr lang="ru-RU" sz="1000" dirty="0">
                        <a:latin typeface="PT Astra Serif" pitchFamily="18" charset="-52"/>
                        <a:ea typeface="PT Astra Serif" pitchFamily="18" charset="-52"/>
                      </a:endParaRPr>
                    </a:p>
                  </a:txBody>
                  <a:tcPr/>
                </a:tc>
                <a:tc>
                  <a:txBody>
                    <a:bodyPr/>
                    <a:lstStyle/>
                    <a:p>
                      <a:pPr algn="ctr"/>
                      <a:r>
                        <a:rPr lang="ru-RU" sz="1000" dirty="0" smtClean="0">
                          <a:latin typeface="PT Astra Serif" pitchFamily="18" charset="-52"/>
                          <a:ea typeface="PT Astra Serif" pitchFamily="18" charset="-52"/>
                        </a:rPr>
                        <a:t>300</a:t>
                      </a:r>
                      <a:endParaRPr lang="ru-RU" sz="1000" dirty="0">
                        <a:latin typeface="PT Astra Serif" pitchFamily="18" charset="-52"/>
                        <a:ea typeface="PT Astra Serif" pitchFamily="18" charset="-52"/>
                      </a:endParaRPr>
                    </a:p>
                  </a:txBody>
                  <a:tcPr/>
                </a:tc>
                <a:tc>
                  <a:txBody>
                    <a:bodyPr/>
                    <a:lstStyle/>
                    <a:p>
                      <a:pPr algn="ctr"/>
                      <a:r>
                        <a:rPr lang="ru-RU" sz="1000" dirty="0" smtClean="0">
                          <a:latin typeface="PT Astra Serif" pitchFamily="18" charset="-52"/>
                          <a:ea typeface="PT Astra Serif" pitchFamily="18" charset="-52"/>
                        </a:rPr>
                        <a:t>100</a:t>
                      </a:r>
                      <a:endParaRPr lang="ru-RU" sz="1000" dirty="0">
                        <a:latin typeface="PT Astra Serif" pitchFamily="18" charset="-52"/>
                        <a:ea typeface="PT Astra Serif" pitchFamily="18" charset="-52"/>
                      </a:endParaRPr>
                    </a:p>
                  </a:txBody>
                  <a:tcPr/>
                </a:tc>
              </a:tr>
              <a:tr h="1247717">
                <a:tc>
                  <a:txBody>
                    <a:bodyPr/>
                    <a:lstStyle/>
                    <a:p>
                      <a:r>
                        <a:rPr lang="ru-RU" sz="1000" kern="1200" dirty="0" smtClean="0">
                          <a:solidFill>
                            <a:schemeClr val="dk1"/>
                          </a:solidFill>
                          <a:latin typeface="PT Astra Serif" pitchFamily="18" charset="-52"/>
                          <a:ea typeface="PT Astra Serif" pitchFamily="18" charset="-52"/>
                          <a:cs typeface="+mn-cs"/>
                        </a:rPr>
                        <a:t>Доля детей с ограниченными возможностями здоровья  и детей-инвалидов, которым созданы специальные условия для получения качественного начального общего, основного общего, среднего общего образования (в том числе с использованием дистанционных образовательных технологий), в общей численности детей с ОВЗ и детей-инвалидов школьного возраста, %</a:t>
                      </a:r>
                      <a:endParaRPr lang="ru-RU" sz="1000" dirty="0">
                        <a:latin typeface="PT Astra Serif" pitchFamily="18" charset="-52"/>
                        <a:ea typeface="PT Astra Serif" pitchFamily="18" charset="-52"/>
                      </a:endParaRPr>
                    </a:p>
                  </a:txBody>
                  <a:tcPr/>
                </a:tc>
                <a:tc>
                  <a:txBody>
                    <a:bodyPr/>
                    <a:lstStyle/>
                    <a:p>
                      <a:pPr algn="ctr"/>
                      <a:r>
                        <a:rPr lang="ru-RU" sz="1000" dirty="0" smtClean="0">
                          <a:latin typeface="PT Astra Serif" pitchFamily="18" charset="-52"/>
                          <a:ea typeface="PT Astra Serif" pitchFamily="18" charset="-52"/>
                        </a:rPr>
                        <a:t>100</a:t>
                      </a:r>
                      <a:endParaRPr lang="ru-RU" sz="1000" dirty="0">
                        <a:latin typeface="PT Astra Serif" pitchFamily="18" charset="-52"/>
                        <a:ea typeface="PT Astra Serif" pitchFamily="18" charset="-52"/>
                      </a:endParaRPr>
                    </a:p>
                  </a:txBody>
                  <a:tcPr/>
                </a:tc>
                <a:tc>
                  <a:txBody>
                    <a:bodyPr/>
                    <a:lstStyle/>
                    <a:p>
                      <a:pPr algn="ctr"/>
                      <a:r>
                        <a:rPr lang="ru-RU" sz="1000" dirty="0" smtClean="0">
                          <a:latin typeface="PT Astra Serif" pitchFamily="18" charset="-52"/>
                          <a:ea typeface="PT Astra Serif" pitchFamily="18" charset="-52"/>
                        </a:rPr>
                        <a:t>100</a:t>
                      </a:r>
                      <a:endParaRPr lang="ru-RU" sz="1000" dirty="0">
                        <a:latin typeface="PT Astra Serif" pitchFamily="18" charset="-52"/>
                        <a:ea typeface="PT Astra Serif" pitchFamily="18" charset="-52"/>
                      </a:endParaRPr>
                    </a:p>
                  </a:txBody>
                  <a:tcPr/>
                </a:tc>
                <a:tc>
                  <a:txBody>
                    <a:bodyPr/>
                    <a:lstStyle/>
                    <a:p>
                      <a:pPr algn="ctr"/>
                      <a:r>
                        <a:rPr lang="ru-RU" sz="1000" dirty="0" smtClean="0">
                          <a:latin typeface="PT Astra Serif" pitchFamily="18" charset="-52"/>
                          <a:ea typeface="PT Astra Serif" pitchFamily="18" charset="-52"/>
                        </a:rPr>
                        <a:t>100</a:t>
                      </a:r>
                      <a:endParaRPr lang="ru-RU" sz="1000" dirty="0">
                        <a:latin typeface="PT Astra Serif" pitchFamily="18" charset="-52"/>
                        <a:ea typeface="PT Astra Serif" pitchFamily="18" charset="-52"/>
                      </a:endParaRPr>
                    </a:p>
                  </a:txBody>
                  <a:tcPr/>
                </a:tc>
              </a:tr>
            </a:tbl>
          </a:graphicData>
        </a:graphic>
      </p:graphicFrame>
      <p:sp>
        <p:nvSpPr>
          <p:cNvPr id="12" name="TextBox 11"/>
          <p:cNvSpPr txBox="1"/>
          <p:nvPr/>
        </p:nvSpPr>
        <p:spPr>
          <a:xfrm>
            <a:off x="764704" y="1403648"/>
            <a:ext cx="936104" cy="6124754"/>
          </a:xfrm>
          <a:prstGeom prst="rect">
            <a:avLst/>
          </a:prstGeom>
          <a:noFill/>
        </p:spPr>
        <p:txBody>
          <a:bodyPr wrap="square" rtlCol="0">
            <a:spAutoFit/>
          </a:bodyPr>
          <a:lstStyle/>
          <a:p>
            <a:r>
              <a:rPr lang="ru-RU" sz="700" dirty="0" smtClean="0">
                <a:latin typeface="PT Astra Serif" pitchFamily="18" charset="-52"/>
                <a:ea typeface="PT Astra Serif" pitchFamily="18" charset="-52"/>
              </a:rPr>
              <a:t>Реализация Национального проекта «Образование»</a:t>
            </a:r>
          </a:p>
          <a:p>
            <a:endParaRPr lang="ru-RU" sz="700" dirty="0" smtClean="0">
              <a:latin typeface="PT Astra Serif" pitchFamily="18" charset="-52"/>
              <a:ea typeface="PT Astra Serif" pitchFamily="18" charset="-52"/>
            </a:endParaRPr>
          </a:p>
          <a:p>
            <a:r>
              <a:rPr lang="ru-RU" sz="700" dirty="0" smtClean="0">
                <a:latin typeface="PT Astra Serif" pitchFamily="18" charset="-52"/>
                <a:ea typeface="PT Astra Serif" pitchFamily="18" charset="-52"/>
              </a:rPr>
              <a:t>Реализация национального проекта «Демография»</a:t>
            </a:r>
          </a:p>
          <a:p>
            <a:endParaRPr lang="ru-RU" sz="700" dirty="0" smtClean="0">
              <a:latin typeface="PT Astra Serif" pitchFamily="18" charset="-52"/>
              <a:ea typeface="PT Astra Serif" pitchFamily="18" charset="-52"/>
            </a:endParaRPr>
          </a:p>
          <a:p>
            <a:endParaRPr lang="ru-RU" sz="700" dirty="0" smtClean="0">
              <a:latin typeface="PT Astra Serif" pitchFamily="18" charset="-52"/>
              <a:ea typeface="PT Astra Serif" pitchFamily="18" charset="-52"/>
            </a:endParaRPr>
          </a:p>
          <a:p>
            <a:endParaRPr lang="ru-RU" sz="700" dirty="0" smtClean="0">
              <a:latin typeface="PT Astra Serif" pitchFamily="18" charset="-52"/>
              <a:ea typeface="PT Astra Serif" pitchFamily="18" charset="-52"/>
            </a:endParaRPr>
          </a:p>
          <a:p>
            <a:r>
              <a:rPr lang="ru-RU" sz="700" dirty="0" smtClean="0">
                <a:latin typeface="PT Astra Serif" pitchFamily="18" charset="-52"/>
                <a:ea typeface="PT Astra Serif" pitchFamily="18" charset="-52"/>
              </a:rPr>
              <a:t>Субвенции местным бюджетам на оплату труда работников школ</a:t>
            </a:r>
          </a:p>
          <a:p>
            <a:endParaRPr lang="ru-RU" sz="700" dirty="0" smtClean="0">
              <a:latin typeface="PT Astra Serif" pitchFamily="18" charset="-52"/>
              <a:ea typeface="PT Astra Serif" pitchFamily="18" charset="-52"/>
            </a:endParaRPr>
          </a:p>
          <a:p>
            <a:endParaRPr lang="ru-RU" sz="700" dirty="0" smtClean="0">
              <a:latin typeface="PT Astra Serif" pitchFamily="18" charset="-52"/>
              <a:ea typeface="PT Astra Serif" pitchFamily="18" charset="-52"/>
            </a:endParaRPr>
          </a:p>
          <a:p>
            <a:r>
              <a:rPr lang="ru-RU" sz="700" dirty="0" smtClean="0">
                <a:latin typeface="PT Astra Serif" pitchFamily="18" charset="-52"/>
                <a:ea typeface="PT Astra Serif" pitchFamily="18" charset="-52"/>
              </a:rPr>
              <a:t>Субвенции местным бюджетам на оплату труда работников детских садов</a:t>
            </a:r>
            <a:endParaRPr lang="ru-RU" sz="700" dirty="0">
              <a:latin typeface="PT Astra Serif" pitchFamily="18" charset="-52"/>
              <a:ea typeface="PT Astra Serif" pitchFamily="18" charset="-52"/>
            </a:endParaRPr>
          </a:p>
          <a:p>
            <a:endParaRPr lang="ru-RU" sz="700" dirty="0" smtClean="0">
              <a:latin typeface="PT Astra Serif" pitchFamily="18" charset="-52"/>
              <a:ea typeface="PT Astra Serif" pitchFamily="18" charset="-52"/>
            </a:endParaRPr>
          </a:p>
          <a:p>
            <a:endParaRPr lang="ru-RU" sz="700" dirty="0" smtClean="0">
              <a:latin typeface="PT Astra Serif" pitchFamily="18" charset="-52"/>
              <a:ea typeface="PT Astra Serif" pitchFamily="18" charset="-52"/>
            </a:endParaRPr>
          </a:p>
          <a:p>
            <a:r>
              <a:rPr lang="ru-RU" sz="700" dirty="0" smtClean="0">
                <a:latin typeface="PT Astra Serif" pitchFamily="18" charset="-52"/>
                <a:ea typeface="PT Astra Serif" pitchFamily="18" charset="-52"/>
              </a:rPr>
              <a:t>Содержание подведомственных учреждений</a:t>
            </a:r>
          </a:p>
          <a:p>
            <a:endParaRPr lang="ru-RU" sz="700" dirty="0" smtClean="0">
              <a:latin typeface="PT Astra Serif" pitchFamily="18" charset="-52"/>
              <a:ea typeface="PT Astra Serif" pitchFamily="18" charset="-52"/>
            </a:endParaRPr>
          </a:p>
          <a:p>
            <a:endParaRPr lang="ru-RU" sz="700" dirty="0" smtClean="0">
              <a:latin typeface="PT Astra Serif" pitchFamily="18" charset="-52"/>
              <a:ea typeface="PT Astra Serif" pitchFamily="18" charset="-52"/>
            </a:endParaRPr>
          </a:p>
          <a:p>
            <a:r>
              <a:rPr lang="ru-RU" sz="700" dirty="0" smtClean="0">
                <a:latin typeface="PT Astra Serif" pitchFamily="18" charset="-52"/>
                <a:ea typeface="PT Astra Serif" pitchFamily="18" charset="-52"/>
              </a:rPr>
              <a:t>Ремонт и укрепление материально-технической базы учреждений образования</a:t>
            </a:r>
          </a:p>
          <a:p>
            <a:endParaRPr lang="ru-RU" sz="700" dirty="0" smtClean="0">
              <a:latin typeface="PT Astra Serif" pitchFamily="18" charset="-52"/>
              <a:ea typeface="PT Astra Serif" pitchFamily="18" charset="-52"/>
            </a:endParaRPr>
          </a:p>
          <a:p>
            <a:r>
              <a:rPr lang="ru-RU" sz="700" dirty="0" smtClean="0">
                <a:latin typeface="PT Astra Serif" pitchFamily="18" charset="-52"/>
                <a:ea typeface="PT Astra Serif" pitchFamily="18" charset="-52"/>
              </a:rPr>
              <a:t>Проведение оздоровительной кампании детей</a:t>
            </a:r>
          </a:p>
          <a:p>
            <a:endParaRPr lang="ru-RU" sz="700" dirty="0" smtClean="0">
              <a:latin typeface="PT Astra Serif" pitchFamily="18" charset="-52"/>
              <a:ea typeface="PT Astra Serif" pitchFamily="18" charset="-52"/>
            </a:endParaRPr>
          </a:p>
          <a:p>
            <a:endParaRPr lang="ru-RU" sz="700" dirty="0" smtClean="0">
              <a:latin typeface="PT Astra Serif" pitchFamily="18" charset="-52"/>
              <a:ea typeface="PT Astra Serif" pitchFamily="18" charset="-52"/>
            </a:endParaRPr>
          </a:p>
          <a:p>
            <a:r>
              <a:rPr lang="ru-RU" sz="700" dirty="0" smtClean="0">
                <a:latin typeface="PT Astra Serif" pitchFamily="18" charset="-52"/>
                <a:ea typeface="PT Astra Serif" pitchFamily="18" charset="-52"/>
              </a:rPr>
              <a:t>Компенсация части родительской платы за посещение детского сада</a:t>
            </a:r>
          </a:p>
          <a:p>
            <a:endParaRPr lang="ru-RU" sz="700" dirty="0" smtClean="0">
              <a:latin typeface="PT Astra Serif" pitchFamily="18" charset="-52"/>
              <a:ea typeface="PT Astra Serif" pitchFamily="18" charset="-52"/>
            </a:endParaRPr>
          </a:p>
          <a:p>
            <a:r>
              <a:rPr lang="ru-RU" sz="700" dirty="0" smtClean="0">
                <a:latin typeface="PT Astra Serif" pitchFamily="18" charset="-52"/>
                <a:ea typeface="PT Astra Serif" pitchFamily="18" charset="-52"/>
              </a:rPr>
              <a:t>Меры поддержки работников образования и обучающихся</a:t>
            </a:r>
          </a:p>
          <a:p>
            <a:endParaRPr lang="ru-RU" sz="700" dirty="0" smtClean="0">
              <a:latin typeface="PT Astra Serif" pitchFamily="18" charset="-52"/>
              <a:ea typeface="PT Astra Serif" pitchFamily="18" charset="-52"/>
            </a:endParaRPr>
          </a:p>
          <a:p>
            <a:r>
              <a:rPr lang="ru-RU" sz="700" dirty="0" smtClean="0">
                <a:latin typeface="PT Astra Serif" pitchFamily="18" charset="-52"/>
                <a:ea typeface="PT Astra Serif" pitchFamily="18" charset="-52"/>
              </a:rPr>
              <a:t>Прочие мероприятия в сфере образования</a:t>
            </a:r>
            <a:endParaRPr lang="ru-RU" sz="700" dirty="0">
              <a:latin typeface="PT Astra Serif" pitchFamily="18" charset="-52"/>
              <a:ea typeface="PT Astra Serif" pitchFamily="18" charset="-52"/>
            </a:endParaRPr>
          </a:p>
        </p:txBody>
      </p:sp>
      <p:sp>
        <p:nvSpPr>
          <p:cNvPr id="17" name="TextBox 16"/>
          <p:cNvSpPr txBox="1"/>
          <p:nvPr/>
        </p:nvSpPr>
        <p:spPr>
          <a:xfrm>
            <a:off x="1844824" y="1331640"/>
            <a:ext cx="4858407" cy="3046988"/>
          </a:xfrm>
          <a:prstGeom prst="rect">
            <a:avLst/>
          </a:prstGeom>
          <a:noFill/>
        </p:spPr>
        <p:txBody>
          <a:bodyPr wrap="square" rtlCol="0">
            <a:spAutoFit/>
          </a:bodyPr>
          <a:lstStyle/>
          <a:p>
            <a:r>
              <a:rPr lang="ru-RU" sz="1200" b="1" dirty="0" smtClean="0">
                <a:latin typeface="PT Astra Serif" pitchFamily="18" charset="-52"/>
                <a:ea typeface="PT Astra Serif" pitchFamily="18" charset="-52"/>
              </a:rPr>
              <a:t>Цель государственной программы: </a:t>
            </a:r>
            <a:r>
              <a:rPr lang="ru-RU" sz="1200" dirty="0" smtClean="0">
                <a:latin typeface="PT Astra Serif" pitchFamily="18" charset="-52"/>
                <a:ea typeface="PT Astra Serif" pitchFamily="18" charset="-52"/>
              </a:rPr>
              <a:t>комплексное и эффективное развитие системы образования в Ульяновской области, обеспечивающее повышение качества образования</a:t>
            </a:r>
            <a:endParaRPr lang="ru-RU" sz="1200" dirty="0">
              <a:latin typeface="PT Astra Serif" pitchFamily="18" charset="-52"/>
              <a:ea typeface="PT Astra Serif" pitchFamily="18" charset="-52"/>
            </a:endParaRPr>
          </a:p>
          <a:p>
            <a:r>
              <a:rPr lang="ru-RU" sz="1200" b="1" dirty="0" smtClean="0">
                <a:latin typeface="PT Astra Serif" pitchFamily="18" charset="-52"/>
                <a:ea typeface="PT Astra Serif" pitchFamily="18" charset="-52"/>
              </a:rPr>
              <a:t>Задачи государственной программы:</a:t>
            </a:r>
          </a:p>
          <a:p>
            <a:pPr algn="just">
              <a:buFont typeface="Wingdings" pitchFamily="2" charset="2"/>
              <a:buChar char="§"/>
            </a:pPr>
            <a:r>
              <a:rPr lang="ru-RU" sz="1200" dirty="0" smtClean="0">
                <a:latin typeface="PT Astra Serif" pitchFamily="18" charset="-52"/>
                <a:ea typeface="PT Astra Serif" pitchFamily="18" charset="-52"/>
              </a:rPr>
              <a:t> формирование гибкой, подотчётной обществу системы непрерывного образования, развивающей человеческий потенциал, обеспечивающей текущие и перспективные потребности социально-экономического развития Ульяновской области;</a:t>
            </a:r>
          </a:p>
          <a:p>
            <a:pPr algn="just">
              <a:buFont typeface="Wingdings" pitchFamily="2" charset="2"/>
              <a:buChar char="§"/>
            </a:pPr>
            <a:r>
              <a:rPr lang="ru-RU" sz="1200" dirty="0" smtClean="0">
                <a:latin typeface="PT Astra Serif" pitchFamily="18" charset="-52"/>
                <a:ea typeface="PT Astra Serif" pitchFamily="18" charset="-52"/>
              </a:rPr>
              <a:t> развитие инфраструктуры и организационно-экономических механизмов, обеспечивающих государственные гарантии реализации прав на получение общедоступного и бесплатного общего образования, среднего профессионального образования и дополнительного образования детей;</a:t>
            </a:r>
          </a:p>
          <a:p>
            <a:pPr algn="just">
              <a:buFont typeface="Wingdings" pitchFamily="2" charset="2"/>
              <a:buChar char="§"/>
            </a:pPr>
            <a:r>
              <a:rPr lang="ru-RU" sz="1200" dirty="0" smtClean="0">
                <a:latin typeface="PT Astra Serif" pitchFamily="18" charset="-52"/>
                <a:ea typeface="PT Astra Serif" pitchFamily="18" charset="-52"/>
              </a:rPr>
              <a:t> модернизация образовательных программ общего образования, среднего профессионального образования и дополнительного образования детей</a:t>
            </a:r>
            <a:endParaRPr lang="ru-RU" sz="1200" b="1" dirty="0" smtClean="0">
              <a:latin typeface="PT Astra Serif" pitchFamily="18" charset="-52"/>
              <a:ea typeface="PT Astra Serif" pitchFamily="18" charset="-52"/>
            </a:endParaRPr>
          </a:p>
        </p:txBody>
      </p:sp>
      <p:sp>
        <p:nvSpPr>
          <p:cNvPr id="2" name="TextBox 1"/>
          <p:cNvSpPr txBox="1"/>
          <p:nvPr/>
        </p:nvSpPr>
        <p:spPr>
          <a:xfrm>
            <a:off x="116632" y="8316416"/>
            <a:ext cx="1728192" cy="584775"/>
          </a:xfrm>
          <a:prstGeom prst="rect">
            <a:avLst/>
          </a:prstGeom>
          <a:noFill/>
        </p:spPr>
        <p:txBody>
          <a:bodyPr wrap="square" rtlCol="0">
            <a:spAutoFit/>
          </a:bodyPr>
          <a:lstStyle/>
          <a:p>
            <a:r>
              <a:rPr lang="ru-RU" sz="800" i="1" dirty="0" smtClean="0"/>
              <a:t>Средства на реализацию государственной программы в 2020 году:</a:t>
            </a:r>
            <a:r>
              <a:rPr lang="ru-RU" sz="800" b="1" i="1" dirty="0" smtClean="0"/>
              <a:t> </a:t>
            </a:r>
          </a:p>
          <a:p>
            <a:r>
              <a:rPr lang="ru-RU" sz="800" b="1" i="1" dirty="0" smtClean="0"/>
              <a:t>Факт – 15 286,1 млн. руб</a:t>
            </a:r>
            <a:r>
              <a:rPr lang="ru-RU" sz="800" i="1" dirty="0" smtClean="0"/>
              <a:t>.</a:t>
            </a:r>
            <a:endParaRPr lang="ru-RU" sz="800" i="1" dirty="0"/>
          </a:p>
        </p:txBody>
      </p:sp>
      <p:sp>
        <p:nvSpPr>
          <p:cNvPr id="3" name="TextBox 2"/>
          <p:cNvSpPr txBox="1"/>
          <p:nvPr/>
        </p:nvSpPr>
        <p:spPr>
          <a:xfrm>
            <a:off x="1916832" y="4283968"/>
            <a:ext cx="4398892" cy="307777"/>
          </a:xfrm>
          <a:prstGeom prst="rect">
            <a:avLst/>
          </a:prstGeom>
          <a:noFill/>
        </p:spPr>
        <p:txBody>
          <a:bodyPr wrap="square" rtlCol="0">
            <a:spAutoFit/>
          </a:bodyPr>
          <a:lstStyle/>
          <a:p>
            <a:r>
              <a:rPr lang="ru-RU" sz="1400" b="1" dirty="0" smtClean="0">
                <a:latin typeface="PT Astra Serif" pitchFamily="18" charset="-52"/>
                <a:ea typeface="PT Astra Serif" pitchFamily="18" charset="-52"/>
              </a:rPr>
              <a:t>Результаты:</a:t>
            </a:r>
            <a:endParaRPr lang="ru-RU" sz="1400" b="1" dirty="0">
              <a:latin typeface="PT Astra Serif" pitchFamily="18" charset="-52"/>
              <a:ea typeface="PT Astra Serif" pitchFamily="18" charset="-52"/>
            </a:endParaRPr>
          </a:p>
        </p:txBody>
      </p:sp>
      <p:sp>
        <p:nvSpPr>
          <p:cNvPr id="13" name="Прямоугольник 12"/>
          <p:cNvSpPr/>
          <p:nvPr/>
        </p:nvSpPr>
        <p:spPr>
          <a:xfrm>
            <a:off x="260648" y="611560"/>
            <a:ext cx="6336704" cy="830997"/>
          </a:xfrm>
          <a:prstGeom prst="rect">
            <a:avLst/>
          </a:prstGeom>
        </p:spPr>
        <p:txBody>
          <a:bodyPr wrap="square">
            <a:spAutoFit/>
          </a:bodyPr>
          <a:lstStyle/>
          <a:p>
            <a:pPr algn="ctr"/>
            <a:r>
              <a:rPr lang="ru-RU" sz="1600" b="1" dirty="0" smtClean="0">
                <a:solidFill>
                  <a:srgbClr val="FE7E65"/>
                </a:solidFill>
                <a:latin typeface="Arial" panose="020B0604020202020204" pitchFamily="34" charset="0"/>
                <a:ea typeface="Meiryo" panose="020B0604030504040204" pitchFamily="34" charset="-128"/>
                <a:cs typeface="Arial" panose="020B0604020202020204" pitchFamily="34" charset="0"/>
              </a:rPr>
              <a:t>Государственная программа </a:t>
            </a:r>
            <a:br>
              <a:rPr lang="ru-RU" sz="1600" b="1" dirty="0" smtClean="0">
                <a:solidFill>
                  <a:srgbClr val="FE7E65"/>
                </a:solidFill>
                <a:latin typeface="Arial" panose="020B0604020202020204" pitchFamily="34" charset="0"/>
                <a:ea typeface="Meiryo" panose="020B0604030504040204" pitchFamily="34" charset="-128"/>
                <a:cs typeface="Arial" panose="020B0604020202020204" pitchFamily="34" charset="0"/>
              </a:rPr>
            </a:br>
            <a:r>
              <a:rPr lang="ru-RU" sz="1600" b="1" dirty="0" smtClean="0">
                <a:solidFill>
                  <a:srgbClr val="FE7E65"/>
                </a:solidFill>
                <a:latin typeface="Arial" panose="020B0604020202020204" pitchFamily="34" charset="0"/>
                <a:ea typeface="Meiryo" panose="020B0604030504040204" pitchFamily="34" charset="-128"/>
                <a:cs typeface="Arial" panose="020B0604020202020204" pitchFamily="34" charset="0"/>
              </a:rPr>
              <a:t>«Развитие и модернизация образования </a:t>
            </a:r>
          </a:p>
          <a:p>
            <a:pPr algn="ctr"/>
            <a:r>
              <a:rPr lang="ru-RU" sz="1600" b="1" dirty="0" smtClean="0">
                <a:solidFill>
                  <a:srgbClr val="FE7E65"/>
                </a:solidFill>
                <a:latin typeface="Arial" panose="020B0604020202020204" pitchFamily="34" charset="0"/>
                <a:ea typeface="Meiryo" panose="020B0604030504040204" pitchFamily="34" charset="-128"/>
                <a:cs typeface="Arial" panose="020B0604020202020204" pitchFamily="34" charset="0"/>
              </a:rPr>
              <a:t>в Ульяновской области»</a:t>
            </a:r>
            <a:endParaRPr lang="ru-RU" sz="1600" b="1" dirty="0">
              <a:solidFill>
                <a:srgbClr val="FE7E65"/>
              </a:solidFill>
              <a:latin typeface="Arial" panose="020B0604020202020204" pitchFamily="34" charset="0"/>
              <a:ea typeface="Meiryo" panose="020B0604030504040204" pitchFamily="34" charset="-128"/>
              <a:cs typeface="Arial" panose="020B0604020202020204" pitchFamily="34" charset="0"/>
            </a:endParaRPr>
          </a:p>
        </p:txBody>
      </p:sp>
      <p:pic>
        <p:nvPicPr>
          <p:cNvPr id="15" name="Рисунок 1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88640" y="179512"/>
            <a:ext cx="2713952" cy="529522"/>
          </a:xfrm>
          <a:prstGeom prst="rect">
            <a:avLst/>
          </a:prstGeom>
        </p:spPr>
      </p:pic>
      <p:sp>
        <p:nvSpPr>
          <p:cNvPr id="19" name="TextBox 18"/>
          <p:cNvSpPr txBox="1"/>
          <p:nvPr/>
        </p:nvSpPr>
        <p:spPr>
          <a:xfrm>
            <a:off x="2996953" y="179512"/>
            <a:ext cx="3861047" cy="523220"/>
          </a:xfrm>
          <a:prstGeom prst="rect">
            <a:avLst/>
          </a:prstGeom>
          <a:noFill/>
        </p:spPr>
        <p:txBody>
          <a:bodyPr wrap="square" rtlCol="0">
            <a:spAutoFit/>
          </a:bodyPr>
          <a:lstStyle/>
          <a:p>
            <a:r>
              <a:rPr lang="ru-RU" sz="1400" b="1" dirty="0" smtClean="0">
                <a:solidFill>
                  <a:srgbClr val="1E43A1"/>
                </a:solidFill>
                <a:latin typeface="Arial" panose="020B0604020202020204" pitchFamily="34" charset="0"/>
                <a:ea typeface="Meiryo" panose="020B0604030504040204" pitchFamily="34" charset="-128"/>
                <a:cs typeface="Arial" panose="020B0604020202020204" pitchFamily="34" charset="0"/>
              </a:rPr>
              <a:t>Расходы областного бюджета Ульяновской области</a:t>
            </a:r>
            <a:endParaRPr lang="ru-RU" sz="1400" b="1" dirty="0">
              <a:solidFill>
                <a:srgbClr val="1E43A1"/>
              </a:solidFill>
              <a:latin typeface="Arial" panose="020B0604020202020204" pitchFamily="34" charset="0"/>
              <a:ea typeface="Meiryo" panose="020B0604030504040204" pitchFamily="34" charset="-128"/>
              <a:cs typeface="Arial" panose="020B0604020202020204" pitchFamily="34" charset="0"/>
            </a:endParaRPr>
          </a:p>
        </p:txBody>
      </p:sp>
      <p:pic>
        <p:nvPicPr>
          <p:cNvPr id="58370" name="Picture 2" descr="https://avatars.mds.yandex.net/get-zen_doc/3006682/pub_5fbbe2f2d81aaf181b778eed_5fbbe3269e8324570591a7e8/scale_1200"/>
          <p:cNvPicPr>
            <a:picLocks noChangeAspect="1" noChangeArrowheads="1"/>
          </p:cNvPicPr>
          <p:nvPr/>
        </p:nvPicPr>
        <p:blipFill>
          <a:blip r:embed="rId4" cstate="print"/>
          <a:srcRect/>
          <a:stretch>
            <a:fillRect/>
          </a:stretch>
        </p:blipFill>
        <p:spPr bwMode="auto">
          <a:xfrm>
            <a:off x="2276872" y="7884368"/>
            <a:ext cx="1728192" cy="1152128"/>
          </a:xfrm>
          <a:prstGeom prst="rect">
            <a:avLst/>
          </a:prstGeom>
          <a:noFill/>
        </p:spPr>
      </p:pic>
      <p:pic>
        <p:nvPicPr>
          <p:cNvPr id="58372" name="Picture 4" descr="https://maiso.ru/files/user/287510/board/nabor-detok-v-domashnij-detskij-sad.jpg"/>
          <p:cNvPicPr>
            <a:picLocks noChangeAspect="1" noChangeArrowheads="1"/>
          </p:cNvPicPr>
          <p:nvPr/>
        </p:nvPicPr>
        <p:blipFill>
          <a:blip r:embed="rId5" cstate="print"/>
          <a:srcRect/>
          <a:stretch>
            <a:fillRect/>
          </a:stretch>
        </p:blipFill>
        <p:spPr bwMode="auto">
          <a:xfrm>
            <a:off x="4365104" y="7882040"/>
            <a:ext cx="1656184" cy="1146052"/>
          </a:xfrm>
          <a:prstGeom prst="rect">
            <a:avLst/>
          </a:prstGeom>
          <a:noFill/>
        </p:spPr>
      </p:pic>
    </p:spTree>
    <p:extLst>
      <p:ext uri="{BB962C8B-B14F-4D97-AF65-F5344CB8AC3E}">
        <p14:creationId xmlns:p14="http://schemas.microsoft.com/office/powerpoint/2010/main" xmlns="" val="25999457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317500" y="611188"/>
            <a:ext cx="6172200" cy="720725"/>
          </a:xfrm>
        </p:spPr>
        <p:txBody>
          <a:bodyPr wrap="square" numCol="1" anchorCtr="0" compatLnSpc="1">
            <a:prstTxWarp prst="textNoShape">
              <a:avLst/>
            </a:prstTxWarp>
            <a:noAutofit/>
          </a:bodyPr>
          <a:lstStyle/>
          <a:p>
            <a:pPr algn="ctr" eaLnBrk="1" hangingPunct="1"/>
            <a:r>
              <a:rPr lang="ru-RU" sz="1600" b="1" dirty="0" smtClean="0">
                <a:solidFill>
                  <a:srgbClr val="F09958"/>
                </a:solidFill>
                <a:latin typeface="PT Astra Serif" pitchFamily="18" charset="-52"/>
                <a:ea typeface="PT Astra Serif" pitchFamily="18" charset="-52"/>
                <a:cs typeface="PT Astra Serif" pitchFamily="18" charset="-52"/>
              </a:rPr>
              <a:t>Государственная программа </a:t>
            </a:r>
            <a:br>
              <a:rPr lang="ru-RU" sz="1600" b="1" dirty="0" smtClean="0">
                <a:solidFill>
                  <a:srgbClr val="F09958"/>
                </a:solidFill>
                <a:latin typeface="PT Astra Serif" pitchFamily="18" charset="-52"/>
                <a:ea typeface="PT Astra Serif" pitchFamily="18" charset="-52"/>
                <a:cs typeface="PT Astra Serif" pitchFamily="18" charset="-52"/>
              </a:rPr>
            </a:br>
            <a:r>
              <a:rPr lang="ru-RU" sz="1600" b="1" dirty="0" smtClean="0">
                <a:solidFill>
                  <a:srgbClr val="F09958"/>
                </a:solidFill>
                <a:latin typeface="PT Astra Serif" pitchFamily="18" charset="-52"/>
                <a:ea typeface="PT Astra Serif" pitchFamily="18" charset="-52"/>
                <a:cs typeface="PT Astra Serif" pitchFamily="18" charset="-52"/>
              </a:rPr>
              <a:t>«Развитие  здравоохранения в Ульяновской области»</a:t>
            </a:r>
          </a:p>
        </p:txBody>
      </p:sp>
      <p:graphicFrame>
        <p:nvGraphicFramePr>
          <p:cNvPr id="11" name="Объект 10"/>
          <p:cNvGraphicFramePr>
            <a:graphicFrameLocks noGrp="1"/>
          </p:cNvGraphicFramePr>
          <p:nvPr>
            <p:ph sz="half" idx="1"/>
          </p:nvPr>
        </p:nvGraphicFramePr>
        <p:xfrm>
          <a:off x="115888" y="1258888"/>
          <a:ext cx="648072" cy="5991780"/>
        </p:xfrm>
        <a:graphic>
          <a:graphicData uri="http://schemas.openxmlformats.org/drawingml/2006/table">
            <a:tbl>
              <a:tblPr firstRow="1" bandRow="1">
                <a:tableStyleId>{5C22544A-7EE6-4342-B048-85BDC9FD1C3A}</a:tableStyleId>
              </a:tblPr>
              <a:tblGrid>
                <a:gridCol w="648072"/>
              </a:tblGrid>
              <a:tr h="662744">
                <a:tc>
                  <a:txBody>
                    <a:bodyPr/>
                    <a:lstStyle/>
                    <a:p>
                      <a:endParaRPr lang="ru-RU" sz="900" spc="0" baseline="0" dirty="0" smtClean="0"/>
                    </a:p>
                    <a:p>
                      <a:pPr marL="0" algn="l" defTabSz="914400" rtl="0" eaLnBrk="1" latinLnBrk="0" hangingPunct="1"/>
                      <a:r>
                        <a:rPr lang="ru-RU" sz="900" b="0" kern="1200" spc="0" baseline="0" dirty="0" smtClean="0">
                          <a:solidFill>
                            <a:schemeClr val="dk1"/>
                          </a:solidFill>
                          <a:latin typeface="+mn-lt"/>
                          <a:ea typeface="+mn-ea"/>
                          <a:cs typeface="+mn-cs"/>
                        </a:rPr>
                        <a:t>1468,8</a:t>
                      </a:r>
                      <a:endParaRPr lang="ru-RU" sz="900" b="0" kern="1200" spc="0" baseline="0" dirty="0">
                        <a:solidFill>
                          <a:schemeClr val="dk1"/>
                        </a:solidFill>
                        <a:latin typeface="+mn-lt"/>
                        <a:ea typeface="+mn-ea"/>
                        <a:cs typeface="+mn-cs"/>
                      </a:endParaRPr>
                    </a:p>
                  </a:txBody>
                  <a:tcPr>
                    <a:solidFill>
                      <a:srgbClr val="92D050"/>
                    </a:solidFill>
                  </a:tcPr>
                </a:tc>
              </a:tr>
              <a:tr h="564481">
                <a:tc>
                  <a:txBody>
                    <a:bodyPr/>
                    <a:lstStyle/>
                    <a:p>
                      <a:r>
                        <a:rPr lang="ru-RU" sz="900" kern="1200" dirty="0" smtClean="0">
                          <a:solidFill>
                            <a:schemeClr val="tx1"/>
                          </a:solidFill>
                          <a:latin typeface="+mn-lt"/>
                          <a:ea typeface="+mn-ea"/>
                          <a:cs typeface="+mn-cs"/>
                        </a:rPr>
                        <a:t>1617,1</a:t>
                      </a:r>
                      <a:endParaRPr lang="ru-RU" sz="900" kern="1200" dirty="0">
                        <a:solidFill>
                          <a:schemeClr val="tx1"/>
                        </a:solidFill>
                        <a:latin typeface="+mn-lt"/>
                        <a:ea typeface="+mn-ea"/>
                        <a:cs typeface="+mn-cs"/>
                      </a:endParaRPr>
                    </a:p>
                  </a:txBody>
                  <a:tcPr>
                    <a:solidFill>
                      <a:schemeClr val="accent2">
                        <a:lumMod val="40000"/>
                        <a:lumOff val="60000"/>
                      </a:schemeClr>
                    </a:solidFill>
                  </a:tcPr>
                </a:tc>
              </a:tr>
              <a:tr h="738045">
                <a:tc>
                  <a:txBody>
                    <a:bodyPr/>
                    <a:lstStyle/>
                    <a:p>
                      <a:endParaRPr lang="ru-RU" sz="900" spc="0" baseline="0" dirty="0" smtClean="0"/>
                    </a:p>
                    <a:p>
                      <a:endParaRPr lang="ru-RU" sz="900" spc="0" baseline="0" dirty="0" smtClean="0"/>
                    </a:p>
                    <a:p>
                      <a:r>
                        <a:rPr lang="ru-RU" sz="900" spc="0" baseline="0" dirty="0" smtClean="0"/>
                        <a:t>5166,0</a:t>
                      </a:r>
                      <a:endParaRPr lang="ru-RU" sz="900" spc="0" baseline="0" dirty="0"/>
                    </a:p>
                  </a:txBody>
                  <a:tcPr>
                    <a:solidFill>
                      <a:srgbClr val="00B0F0"/>
                    </a:solidFill>
                  </a:tcPr>
                </a:tc>
              </a:tr>
              <a:tr h="627018">
                <a:tc>
                  <a:txBody>
                    <a:bodyPr/>
                    <a:lstStyle/>
                    <a:p>
                      <a:endParaRPr lang="ru-RU" sz="900" spc="0" baseline="0" dirty="0" smtClean="0"/>
                    </a:p>
                    <a:p>
                      <a:endParaRPr lang="ru-RU" sz="900" spc="0" baseline="0" dirty="0" smtClean="0"/>
                    </a:p>
                    <a:p>
                      <a:r>
                        <a:rPr lang="ru-RU" sz="900" spc="0" baseline="0" dirty="0" smtClean="0"/>
                        <a:t>4124,5</a:t>
                      </a:r>
                      <a:endParaRPr lang="ru-RU" sz="900" spc="0" baseline="0" dirty="0"/>
                    </a:p>
                  </a:txBody>
                  <a:tcPr>
                    <a:solidFill>
                      <a:schemeClr val="accent5">
                        <a:lumMod val="40000"/>
                        <a:lumOff val="60000"/>
                      </a:schemeClr>
                    </a:solidFill>
                  </a:tcPr>
                </a:tc>
              </a:tr>
              <a:tr h="838446">
                <a:tc>
                  <a:txBody>
                    <a:bodyPr/>
                    <a:lstStyle/>
                    <a:p>
                      <a:endParaRPr lang="ru-RU" sz="900" spc="0" baseline="0" dirty="0" smtClean="0"/>
                    </a:p>
                    <a:p>
                      <a:endParaRPr lang="ru-RU" sz="900" spc="0" baseline="0" dirty="0" smtClean="0"/>
                    </a:p>
                    <a:p>
                      <a:r>
                        <a:rPr lang="ru-RU" sz="900" spc="0" baseline="0" dirty="0" smtClean="0"/>
                        <a:t>1199,0</a:t>
                      </a:r>
                    </a:p>
                  </a:txBody>
                  <a:tcPr>
                    <a:solidFill>
                      <a:schemeClr val="accent4">
                        <a:lumMod val="40000"/>
                        <a:lumOff val="60000"/>
                      </a:schemeClr>
                    </a:solidFill>
                  </a:tcPr>
                </a:tc>
              </a:tr>
              <a:tr h="664240">
                <a:tc>
                  <a:txBody>
                    <a:bodyPr/>
                    <a:lstStyle/>
                    <a:p>
                      <a:endParaRPr lang="ru-RU" sz="900" spc="0" baseline="0" dirty="0" smtClean="0"/>
                    </a:p>
                    <a:p>
                      <a:r>
                        <a:rPr lang="ru-RU" sz="900" spc="0" baseline="0" dirty="0" smtClean="0"/>
                        <a:t>451,5</a:t>
                      </a:r>
                    </a:p>
                  </a:txBody>
                  <a:tcPr>
                    <a:solidFill>
                      <a:schemeClr val="accent3">
                        <a:lumMod val="40000"/>
                        <a:lumOff val="60000"/>
                      </a:schemeClr>
                    </a:solidFill>
                  </a:tcPr>
                </a:tc>
              </a:tr>
              <a:tr h="1306370">
                <a:tc>
                  <a:txBody>
                    <a:bodyPr/>
                    <a:lstStyle/>
                    <a:p>
                      <a:endParaRPr lang="ru-RU" sz="900" spc="0" baseline="0" dirty="0" smtClean="0"/>
                    </a:p>
                    <a:p>
                      <a:endParaRPr lang="ru-RU" sz="900" spc="0" baseline="0" dirty="0" smtClean="0"/>
                    </a:p>
                    <a:p>
                      <a:endParaRPr lang="ru-RU" sz="900" spc="0" baseline="0" dirty="0" smtClean="0"/>
                    </a:p>
                    <a:p>
                      <a:r>
                        <a:rPr lang="ru-RU" sz="900" spc="0" baseline="0" dirty="0" smtClean="0"/>
                        <a:t>45,0</a:t>
                      </a:r>
                    </a:p>
                  </a:txBody>
                  <a:tcPr>
                    <a:solidFill>
                      <a:schemeClr val="accent2">
                        <a:lumMod val="40000"/>
                        <a:lumOff val="60000"/>
                      </a:schemeClr>
                    </a:solidFill>
                  </a:tcPr>
                </a:tc>
              </a:tr>
              <a:tr h="590436">
                <a:tc>
                  <a:txBody>
                    <a:bodyPr/>
                    <a:lstStyle/>
                    <a:p>
                      <a:r>
                        <a:rPr lang="ru-RU" sz="900" spc="0" baseline="0" dirty="0" smtClean="0"/>
                        <a:t>45,0</a:t>
                      </a:r>
                    </a:p>
                  </a:txBody>
                  <a:tcPr>
                    <a:solidFill>
                      <a:schemeClr val="accent6">
                        <a:lumMod val="40000"/>
                        <a:lumOff val="60000"/>
                      </a:schemeClr>
                    </a:solidFill>
                  </a:tcPr>
                </a:tc>
              </a:tr>
            </a:tbl>
          </a:graphicData>
        </a:graphic>
      </p:graphicFrame>
      <p:graphicFrame>
        <p:nvGraphicFramePr>
          <p:cNvPr id="18" name="Объект 17"/>
          <p:cNvGraphicFramePr>
            <a:graphicFrameLocks noGrp="1"/>
          </p:cNvGraphicFramePr>
          <p:nvPr>
            <p:ph sz="half" idx="2"/>
          </p:nvPr>
        </p:nvGraphicFramePr>
        <p:xfrm>
          <a:off x="1916113" y="4140200"/>
          <a:ext cx="4537075" cy="2895283"/>
        </p:xfrm>
        <a:graphic>
          <a:graphicData uri="http://schemas.openxmlformats.org/drawingml/2006/table">
            <a:tbl>
              <a:tblPr/>
              <a:tblGrid>
                <a:gridCol w="2443162"/>
                <a:gridCol w="698500"/>
                <a:gridCol w="696913"/>
                <a:gridCol w="698500"/>
              </a:tblGrid>
              <a:tr h="3603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000" b="1" i="0" u="none" strike="noStrike" cap="none" normalizeH="0" baseline="0" dirty="0" smtClean="0">
                          <a:ln>
                            <a:noFill/>
                          </a:ln>
                          <a:solidFill>
                            <a:srgbClr val="FFFFFF"/>
                          </a:solidFill>
                          <a:effectLst/>
                          <a:latin typeface="PT Astra Serif" pitchFamily="18" charset="-52"/>
                          <a:cs typeface="Arial" charset="0"/>
                        </a:rPr>
                        <a:t>Целевой индикатор</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algn="ctr"/>
                      <a:r>
                        <a:rPr lang="ru-RU" sz="1000" dirty="0" smtClean="0">
                          <a:solidFill>
                            <a:schemeClr val="bg1"/>
                          </a:solidFill>
                          <a:latin typeface="PT Astra Serif" pitchFamily="18" charset="-52"/>
                          <a:ea typeface="PT Astra Serif" pitchFamily="18" charset="-52"/>
                        </a:rPr>
                        <a:t>2020</a:t>
                      </a:r>
                    </a:p>
                    <a:p>
                      <a:pPr algn="ctr"/>
                      <a:r>
                        <a:rPr lang="ru-RU" sz="1000" dirty="0" smtClean="0">
                          <a:solidFill>
                            <a:schemeClr val="bg1"/>
                          </a:solidFill>
                          <a:latin typeface="PT Astra Serif" pitchFamily="18" charset="-52"/>
                          <a:ea typeface="PT Astra Serif" pitchFamily="18" charset="-52"/>
                        </a:rPr>
                        <a:t>(план)</a:t>
                      </a:r>
                      <a:endParaRPr lang="ru-RU" sz="1000" dirty="0">
                        <a:solidFill>
                          <a:schemeClr val="bg1"/>
                        </a:solidFill>
                        <a:latin typeface="PT Astra Serif" pitchFamily="18" charset="-52"/>
                        <a:ea typeface="PT Astra Serif" pitchFamily="18" charset="-52"/>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algn="ctr"/>
                      <a:r>
                        <a:rPr lang="ru-RU" sz="1000" dirty="0" smtClean="0">
                          <a:solidFill>
                            <a:schemeClr val="bg1"/>
                          </a:solidFill>
                          <a:latin typeface="PT Astra Serif" pitchFamily="18" charset="-52"/>
                          <a:ea typeface="PT Astra Serif" pitchFamily="18" charset="-52"/>
                        </a:rPr>
                        <a:t>2020</a:t>
                      </a:r>
                    </a:p>
                    <a:p>
                      <a:pPr algn="ctr"/>
                      <a:r>
                        <a:rPr lang="ru-RU" sz="1000" dirty="0" smtClean="0">
                          <a:solidFill>
                            <a:schemeClr val="bg1"/>
                          </a:solidFill>
                          <a:latin typeface="PT Astra Serif" pitchFamily="18" charset="-52"/>
                          <a:ea typeface="PT Astra Serif" pitchFamily="18" charset="-52"/>
                        </a:rPr>
                        <a:t>(факт)</a:t>
                      </a:r>
                      <a:endParaRPr lang="ru-RU" sz="1000" dirty="0">
                        <a:solidFill>
                          <a:schemeClr val="bg1"/>
                        </a:solidFill>
                        <a:latin typeface="PT Astra Serif" pitchFamily="18" charset="-52"/>
                        <a:ea typeface="PT Astra Serif" pitchFamily="18" charset="-52"/>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algn="ctr"/>
                      <a:r>
                        <a:rPr lang="ru-RU" sz="1000" dirty="0" smtClean="0">
                          <a:solidFill>
                            <a:schemeClr val="bg1"/>
                          </a:solidFill>
                          <a:latin typeface="PT Astra Serif" pitchFamily="18" charset="-52"/>
                          <a:ea typeface="PT Astra Serif" pitchFamily="18" charset="-52"/>
                        </a:rPr>
                        <a:t>%</a:t>
                      </a:r>
                    </a:p>
                    <a:p>
                      <a:pPr algn="ctr"/>
                      <a:r>
                        <a:rPr lang="ru-RU" sz="1000" dirty="0" smtClean="0">
                          <a:solidFill>
                            <a:schemeClr val="bg1"/>
                          </a:solidFill>
                          <a:latin typeface="PT Astra Serif" pitchFamily="18" charset="-52"/>
                          <a:ea typeface="PT Astra Serif" pitchFamily="18" charset="-52"/>
                        </a:rPr>
                        <a:t>достижения</a:t>
                      </a:r>
                      <a:endParaRPr lang="ru-RU" sz="1000" dirty="0">
                        <a:solidFill>
                          <a:schemeClr val="bg1"/>
                        </a:solidFill>
                        <a:latin typeface="PT Astra Serif" pitchFamily="18" charset="-52"/>
                        <a:ea typeface="PT Astra Serif" pitchFamily="18" charset="-52"/>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7921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000" b="0" i="0" u="none" strike="noStrike" cap="none" normalizeH="0" baseline="0" dirty="0" smtClean="0">
                          <a:ln>
                            <a:noFill/>
                          </a:ln>
                          <a:solidFill>
                            <a:srgbClr val="000000"/>
                          </a:solidFill>
                          <a:effectLst/>
                          <a:latin typeface="PT Astra Serif" pitchFamily="18" charset="-52"/>
                          <a:cs typeface="Arial" charset="0"/>
                        </a:rPr>
                        <a:t>Доля обследованных новорожденных при проведении аудиологического (неонатального) скрининга в общем числе новорожденных</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CE5E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000" b="0" i="0" u="none" strike="noStrike" cap="none" normalizeH="0" baseline="0" dirty="0" smtClean="0">
                          <a:ln>
                            <a:noFill/>
                          </a:ln>
                          <a:solidFill>
                            <a:srgbClr val="000000"/>
                          </a:solidFill>
                          <a:effectLst/>
                          <a:latin typeface="PT Astra Serif" pitchFamily="18" charset="-52"/>
                          <a:cs typeface="Arial" charset="0"/>
                        </a:rPr>
                        <a:t>95</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CE5E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000" b="0" i="0" u="none" strike="noStrike" cap="none" normalizeH="0" baseline="0" dirty="0" smtClean="0">
                          <a:ln>
                            <a:noFill/>
                          </a:ln>
                          <a:solidFill>
                            <a:srgbClr val="000000"/>
                          </a:solidFill>
                          <a:effectLst/>
                          <a:latin typeface="PT Astra Serif" pitchFamily="18" charset="-52"/>
                          <a:cs typeface="Arial" charset="0"/>
                        </a:rPr>
                        <a:t>97</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CE5E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000" b="0" i="0" u="none" strike="noStrike" cap="none" normalizeH="0" baseline="0" dirty="0" smtClean="0">
                          <a:ln>
                            <a:noFill/>
                          </a:ln>
                          <a:solidFill>
                            <a:srgbClr val="000000"/>
                          </a:solidFill>
                          <a:effectLst/>
                          <a:latin typeface="PT Astra Serif" pitchFamily="18" charset="-52"/>
                          <a:cs typeface="Arial" charset="0"/>
                        </a:rPr>
                        <a:t>102,1</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CE5EE"/>
                    </a:solidFill>
                  </a:tcPr>
                </a:tc>
              </a:tr>
              <a:tr h="5873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000" b="0" i="0" u="none" strike="noStrike" cap="none" normalizeH="0" baseline="0" dirty="0" smtClean="0">
                          <a:ln>
                            <a:noFill/>
                          </a:ln>
                          <a:solidFill>
                            <a:srgbClr val="000000"/>
                          </a:solidFill>
                          <a:effectLst/>
                          <a:latin typeface="PT Astra Serif" pitchFamily="18" charset="-52"/>
                          <a:cs typeface="Arial" charset="0"/>
                        </a:rPr>
                        <a:t>Число специалистов с высшим медицинским образованием, принятых на работу в государственные медицинские организации</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F3F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000" b="0" i="0" u="none" strike="noStrike" kern="1200" cap="none" normalizeH="0" baseline="0" dirty="0" smtClean="0">
                          <a:ln>
                            <a:noFill/>
                          </a:ln>
                          <a:solidFill>
                            <a:srgbClr val="000000"/>
                          </a:solidFill>
                          <a:effectLst/>
                          <a:latin typeface="PT Astra Serif" pitchFamily="18" charset="-52"/>
                          <a:ea typeface="+mn-ea"/>
                          <a:cs typeface="Arial" charset="0"/>
                        </a:rPr>
                        <a:t>280</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F3F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000" b="0" i="0" u="none" strike="noStrike" kern="1200" cap="none" normalizeH="0" baseline="0" dirty="0" smtClean="0">
                          <a:ln>
                            <a:noFill/>
                          </a:ln>
                          <a:solidFill>
                            <a:srgbClr val="000000"/>
                          </a:solidFill>
                          <a:effectLst/>
                          <a:latin typeface="PT Astra Serif" pitchFamily="18" charset="-52"/>
                          <a:ea typeface="+mn-ea"/>
                          <a:cs typeface="Arial" charset="0"/>
                        </a:rPr>
                        <a:t>280</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F3F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000" b="0" i="0" u="none" strike="noStrike" kern="1200" cap="none" normalizeH="0" baseline="0" dirty="0" smtClean="0">
                          <a:ln>
                            <a:noFill/>
                          </a:ln>
                          <a:solidFill>
                            <a:srgbClr val="000000"/>
                          </a:solidFill>
                          <a:effectLst/>
                          <a:latin typeface="PT Astra Serif" pitchFamily="18" charset="-52"/>
                          <a:ea typeface="+mn-ea"/>
                          <a:cs typeface="Arial" charset="0"/>
                        </a:rPr>
                        <a:t>100</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F3F7"/>
                    </a:solidFill>
                  </a:tcPr>
                </a:tc>
              </a:tr>
              <a:tr h="5873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000" b="0" i="0" u="none" strike="noStrike" cap="none" normalizeH="0" baseline="0" dirty="0" smtClean="0">
                          <a:ln>
                            <a:noFill/>
                          </a:ln>
                          <a:solidFill>
                            <a:srgbClr val="000000"/>
                          </a:solidFill>
                          <a:effectLst/>
                          <a:latin typeface="PT Astra Serif" pitchFamily="18" charset="-52"/>
                          <a:cs typeface="Arial" charset="0"/>
                        </a:rPr>
                        <a:t>Число специалистов со средним профессиональным медицинским образованием, принятых на работу в государственные медицинские организации</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CE5E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000" b="0" i="0" u="none" strike="noStrike" kern="1200" cap="none" normalizeH="0" baseline="0" dirty="0" smtClean="0">
                          <a:ln>
                            <a:noFill/>
                          </a:ln>
                          <a:solidFill>
                            <a:srgbClr val="000000"/>
                          </a:solidFill>
                          <a:effectLst/>
                          <a:latin typeface="PT Astra Serif" pitchFamily="18" charset="-52"/>
                          <a:ea typeface="+mn-ea"/>
                          <a:cs typeface="Arial" charset="0"/>
                        </a:rPr>
                        <a:t>250</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CE5E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000" b="0" i="0" u="none" strike="noStrike" kern="1200" cap="none" normalizeH="0" baseline="0" dirty="0" smtClean="0">
                          <a:ln>
                            <a:noFill/>
                          </a:ln>
                          <a:solidFill>
                            <a:srgbClr val="000000"/>
                          </a:solidFill>
                          <a:effectLst/>
                          <a:latin typeface="PT Astra Serif" pitchFamily="18" charset="-52"/>
                          <a:ea typeface="+mn-ea"/>
                          <a:cs typeface="Arial" charset="0"/>
                        </a:rPr>
                        <a:t>250</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CE5E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000" b="0" i="0" u="none" strike="noStrike" kern="1200" cap="none" normalizeH="0" baseline="0" dirty="0" smtClean="0">
                          <a:ln>
                            <a:noFill/>
                          </a:ln>
                          <a:solidFill>
                            <a:srgbClr val="000000"/>
                          </a:solidFill>
                          <a:effectLst/>
                          <a:latin typeface="PT Astra Serif" pitchFamily="18" charset="-52"/>
                          <a:ea typeface="+mn-ea"/>
                          <a:cs typeface="Arial" charset="0"/>
                        </a:rPr>
                        <a:t>100</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CE5EE"/>
                    </a:solidFill>
                  </a:tcPr>
                </a:tc>
              </a:tr>
            </a:tbl>
          </a:graphicData>
        </a:graphic>
      </p:graphicFrame>
      <p:sp>
        <p:nvSpPr>
          <p:cNvPr id="7218" name="TextBox 11"/>
          <p:cNvSpPr txBox="1">
            <a:spLocks noChangeArrowheads="1"/>
          </p:cNvSpPr>
          <p:nvPr/>
        </p:nvSpPr>
        <p:spPr bwMode="auto">
          <a:xfrm>
            <a:off x="765175" y="1258888"/>
            <a:ext cx="960438" cy="6032421"/>
          </a:xfrm>
          <a:prstGeom prst="rect">
            <a:avLst/>
          </a:prstGeom>
          <a:noFill/>
          <a:ln w="9525">
            <a:noFill/>
            <a:miter lim="800000"/>
            <a:headEnd/>
            <a:tailEnd/>
          </a:ln>
        </p:spPr>
        <p:txBody>
          <a:bodyPr>
            <a:spAutoFit/>
          </a:bodyPr>
          <a:lstStyle/>
          <a:p>
            <a:r>
              <a:rPr lang="ru-RU" sz="700" dirty="0"/>
              <a:t>Реализация Национального проекта «</a:t>
            </a:r>
            <a:r>
              <a:rPr lang="ru-RU" sz="700" dirty="0" err="1"/>
              <a:t>Здравоохра-нение</a:t>
            </a:r>
            <a:r>
              <a:rPr lang="ru-RU" sz="700" dirty="0"/>
              <a:t>»</a:t>
            </a:r>
          </a:p>
          <a:p>
            <a:endParaRPr lang="ru-RU" sz="700" dirty="0"/>
          </a:p>
          <a:p>
            <a:r>
              <a:rPr lang="ru-RU" sz="700" dirty="0" smtClean="0"/>
              <a:t>Расходы на</a:t>
            </a:r>
            <a:r>
              <a:rPr lang="ru-RU" sz="800" dirty="0" smtClean="0">
                <a:ea typeface="Times New Roman"/>
                <a:cs typeface="Times New Roman"/>
              </a:rPr>
              <a:t> </a:t>
            </a:r>
            <a:r>
              <a:rPr lang="ru-RU" sz="700" dirty="0" smtClean="0">
                <a:latin typeface="+mj-lt"/>
                <a:ea typeface="Times New Roman"/>
                <a:cs typeface="Times New Roman"/>
              </a:rPr>
              <a:t>мероприятия по противодействию распространения </a:t>
            </a:r>
            <a:r>
              <a:rPr lang="en-US" sz="700" dirty="0" smtClean="0">
                <a:latin typeface="+mj-lt"/>
                <a:ea typeface="Times New Roman"/>
                <a:cs typeface="Times New Roman"/>
              </a:rPr>
              <a:t>COVID-19</a:t>
            </a:r>
            <a:r>
              <a:rPr lang="ru-RU" sz="700" dirty="0" smtClean="0">
                <a:latin typeface="+mj-lt"/>
              </a:rPr>
              <a:t> </a:t>
            </a:r>
            <a:endParaRPr lang="ru-RU" sz="700" dirty="0">
              <a:latin typeface="+mj-lt"/>
            </a:endParaRPr>
          </a:p>
          <a:p>
            <a:endParaRPr lang="ru-RU" sz="700" dirty="0"/>
          </a:p>
          <a:p>
            <a:endParaRPr lang="ru-RU" sz="700" dirty="0"/>
          </a:p>
          <a:p>
            <a:r>
              <a:rPr lang="ru-RU" sz="700" dirty="0"/>
              <a:t>Страховые взносы на неработающее население</a:t>
            </a:r>
          </a:p>
          <a:p>
            <a:endParaRPr lang="ru-RU" sz="700" dirty="0"/>
          </a:p>
          <a:p>
            <a:endParaRPr lang="ru-RU" sz="700" dirty="0"/>
          </a:p>
          <a:p>
            <a:endParaRPr lang="ru-RU" sz="700" dirty="0"/>
          </a:p>
          <a:p>
            <a:r>
              <a:rPr lang="ru-RU" sz="700" dirty="0"/>
              <a:t>Содержание </a:t>
            </a:r>
            <a:r>
              <a:rPr lang="ru-RU" sz="700" dirty="0" smtClean="0"/>
              <a:t>подведомственных </a:t>
            </a:r>
            <a:r>
              <a:rPr lang="ru-RU" sz="700" dirty="0"/>
              <a:t>учреждений </a:t>
            </a:r>
          </a:p>
          <a:p>
            <a:endParaRPr lang="ru-RU" sz="700" dirty="0"/>
          </a:p>
          <a:p>
            <a:endParaRPr lang="ru-RU" sz="700" dirty="0"/>
          </a:p>
          <a:p>
            <a:endParaRPr lang="ru-RU" sz="700" dirty="0" smtClean="0"/>
          </a:p>
          <a:p>
            <a:r>
              <a:rPr lang="ru-RU" sz="700" dirty="0" smtClean="0"/>
              <a:t>Расходы </a:t>
            </a:r>
            <a:r>
              <a:rPr lang="ru-RU" sz="700" dirty="0"/>
              <a:t>на лекарственное обеспечение льготных категорий граждан</a:t>
            </a:r>
          </a:p>
          <a:p>
            <a:endParaRPr lang="ru-RU" sz="700" dirty="0"/>
          </a:p>
          <a:p>
            <a:endParaRPr lang="ru-RU" sz="700" dirty="0"/>
          </a:p>
          <a:p>
            <a:r>
              <a:rPr lang="ru-RU" sz="700" dirty="0" smtClean="0"/>
              <a:t>Оказание </a:t>
            </a:r>
            <a:r>
              <a:rPr lang="ru-RU" sz="700" dirty="0"/>
              <a:t>отдельных видов медицинской помощи</a:t>
            </a:r>
          </a:p>
          <a:p>
            <a:endParaRPr lang="ru-RU" sz="700" dirty="0" smtClean="0"/>
          </a:p>
          <a:p>
            <a:endParaRPr lang="ru-RU" sz="700" dirty="0"/>
          </a:p>
          <a:p>
            <a:r>
              <a:rPr lang="ru-RU" sz="700" dirty="0" smtClean="0"/>
              <a:t>Межбюджетные </a:t>
            </a:r>
            <a:r>
              <a:rPr lang="ru-RU" sz="700" dirty="0"/>
              <a:t>трансферты бюджету ТФОМС на финансовое обеспечение реализации территориальной программы обязательного медицинского страхования </a:t>
            </a:r>
          </a:p>
          <a:p>
            <a:endParaRPr lang="ru-RU" sz="700" dirty="0" smtClean="0"/>
          </a:p>
          <a:p>
            <a:r>
              <a:rPr lang="ru-RU" sz="700" dirty="0" smtClean="0"/>
              <a:t>Программа </a:t>
            </a:r>
            <a:r>
              <a:rPr lang="ru-RU" sz="700" dirty="0"/>
              <a:t>«Земский доктор</a:t>
            </a:r>
            <a:r>
              <a:rPr lang="ru-RU" sz="700" dirty="0" smtClean="0"/>
              <a:t>», «Земский фельдшер» </a:t>
            </a:r>
            <a:endParaRPr lang="ru-RU" sz="700" dirty="0"/>
          </a:p>
          <a:p>
            <a:endParaRPr lang="ru-RU" sz="700" dirty="0"/>
          </a:p>
        </p:txBody>
      </p:sp>
      <p:sp>
        <p:nvSpPr>
          <p:cNvPr id="7219" name="TextBox 16"/>
          <p:cNvSpPr txBox="1">
            <a:spLocks noChangeArrowheads="1"/>
          </p:cNvSpPr>
          <p:nvPr/>
        </p:nvSpPr>
        <p:spPr bwMode="auto">
          <a:xfrm>
            <a:off x="1844675" y="1331913"/>
            <a:ext cx="4859338" cy="2492375"/>
          </a:xfrm>
          <a:prstGeom prst="rect">
            <a:avLst/>
          </a:prstGeom>
          <a:noFill/>
          <a:ln w="9525">
            <a:noFill/>
            <a:miter lim="800000"/>
            <a:headEnd/>
            <a:tailEnd/>
          </a:ln>
        </p:spPr>
        <p:txBody>
          <a:bodyPr>
            <a:spAutoFit/>
          </a:bodyPr>
          <a:lstStyle/>
          <a:p>
            <a:r>
              <a:rPr lang="ru-RU" sz="1200" b="1" dirty="0">
                <a:latin typeface="PT Astra Serif" pitchFamily="18" charset="-52"/>
              </a:rPr>
              <a:t>Цель государственной программы:</a:t>
            </a:r>
            <a:r>
              <a:rPr lang="ru-RU" sz="1200" dirty="0">
                <a:latin typeface="PT Astra Serif" pitchFamily="18" charset="-52"/>
              </a:rPr>
              <a:t> обеспечение доступности медицинской помощи и повышение эффективности медицинских услуг, объёмы, виды и качество которых должны соответствовать уровню заболеваемости и потребностям населения Ульяновской области, передовым достижениям медицинской науки</a:t>
            </a:r>
          </a:p>
          <a:p>
            <a:r>
              <a:rPr lang="ru-RU" sz="1200" b="1" dirty="0">
                <a:latin typeface="PT Astra Serif" pitchFamily="18" charset="-52"/>
              </a:rPr>
              <a:t>Задачи государственной программы:</a:t>
            </a:r>
          </a:p>
          <a:p>
            <a:pPr>
              <a:buFont typeface="Wingdings" pitchFamily="2" charset="2"/>
              <a:buChar char="Ø"/>
            </a:pPr>
            <a:r>
              <a:rPr lang="ru-RU" sz="1200" dirty="0">
                <a:latin typeface="PT Astra Serif" pitchFamily="18" charset="-52"/>
              </a:rPr>
              <a:t>обеспечение приоритета профилактики в сфере охраны здоровья и развития первичной медико-санитарной помощи;</a:t>
            </a:r>
          </a:p>
          <a:p>
            <a:pPr>
              <a:buFont typeface="Wingdings" pitchFamily="2" charset="2"/>
              <a:buChar char="Ø"/>
            </a:pPr>
            <a:r>
              <a:rPr lang="ru-RU" sz="1200" dirty="0">
                <a:latin typeface="PT Astra Serif" pitchFamily="18" charset="-52"/>
              </a:rPr>
              <a:t> повышение эффективности оказания специализированной, включая высокотехнологичную и скорую, медицинской помощи;</a:t>
            </a:r>
          </a:p>
          <a:p>
            <a:pPr>
              <a:buFont typeface="Wingdings" pitchFamily="2" charset="2"/>
              <a:buChar char="Ø"/>
            </a:pPr>
            <a:r>
              <a:rPr lang="ru-RU" sz="1200" dirty="0">
                <a:latin typeface="PT Astra Serif" pitchFamily="18" charset="-52"/>
              </a:rPr>
              <a:t> развитие и внедрение инновационных методов диагностики, профилактики и лечения, а также основ персонализированной медицины.</a:t>
            </a:r>
            <a:endParaRPr lang="ru-RU" sz="1000" b="1" dirty="0"/>
          </a:p>
        </p:txBody>
      </p:sp>
      <p:sp>
        <p:nvSpPr>
          <p:cNvPr id="7220" name="TextBox 21"/>
          <p:cNvSpPr txBox="1">
            <a:spLocks noChangeArrowheads="1"/>
          </p:cNvSpPr>
          <p:nvPr/>
        </p:nvSpPr>
        <p:spPr bwMode="auto">
          <a:xfrm>
            <a:off x="4437063" y="115888"/>
            <a:ext cx="2309812" cy="277812"/>
          </a:xfrm>
          <a:prstGeom prst="rect">
            <a:avLst/>
          </a:prstGeom>
          <a:noFill/>
          <a:ln w="9525">
            <a:noFill/>
            <a:miter lim="800000"/>
            <a:headEnd/>
            <a:tailEnd/>
          </a:ln>
        </p:spPr>
        <p:txBody>
          <a:bodyPr wrap="none">
            <a:spAutoFit/>
          </a:bodyPr>
          <a:lstStyle/>
          <a:p>
            <a:r>
              <a:rPr lang="ru-RU" sz="1200" dirty="0">
                <a:solidFill>
                  <a:schemeClr val="bg1"/>
                </a:solidFill>
              </a:rPr>
              <a:t>Расходы областного бюджета</a:t>
            </a:r>
          </a:p>
        </p:txBody>
      </p:sp>
      <p:sp>
        <p:nvSpPr>
          <p:cNvPr id="7221" name="TextBox 1"/>
          <p:cNvSpPr txBox="1">
            <a:spLocks noChangeArrowheads="1"/>
          </p:cNvSpPr>
          <p:nvPr/>
        </p:nvSpPr>
        <p:spPr bwMode="auto">
          <a:xfrm>
            <a:off x="260350" y="7596188"/>
            <a:ext cx="1728788" cy="584775"/>
          </a:xfrm>
          <a:prstGeom prst="rect">
            <a:avLst/>
          </a:prstGeom>
          <a:noFill/>
          <a:ln w="9525">
            <a:noFill/>
            <a:miter lim="800000"/>
            <a:headEnd/>
            <a:tailEnd/>
          </a:ln>
        </p:spPr>
        <p:txBody>
          <a:bodyPr>
            <a:spAutoFit/>
          </a:bodyPr>
          <a:lstStyle/>
          <a:p>
            <a:r>
              <a:rPr lang="ru-RU" sz="800" i="1" dirty="0"/>
              <a:t>Средства на реализацию государственной программы в </a:t>
            </a:r>
            <a:r>
              <a:rPr lang="ru-RU" sz="800" i="1" dirty="0" smtClean="0"/>
              <a:t>2020 </a:t>
            </a:r>
            <a:r>
              <a:rPr lang="ru-RU" sz="800" i="1" dirty="0"/>
              <a:t>году</a:t>
            </a:r>
          </a:p>
          <a:p>
            <a:r>
              <a:rPr lang="ru-RU" sz="800" i="1" dirty="0" smtClean="0"/>
              <a:t>факт </a:t>
            </a:r>
            <a:r>
              <a:rPr lang="ru-RU" sz="800" i="1" dirty="0"/>
              <a:t>– </a:t>
            </a:r>
            <a:r>
              <a:rPr lang="ru-RU" sz="800" b="1" i="1" dirty="0" smtClean="0"/>
              <a:t>14116,9 млн руб</a:t>
            </a:r>
            <a:r>
              <a:rPr lang="ru-RU" sz="800" b="1" i="1" dirty="0"/>
              <a:t>.</a:t>
            </a:r>
          </a:p>
        </p:txBody>
      </p:sp>
      <p:sp>
        <p:nvSpPr>
          <p:cNvPr id="7222" name="TextBox 2"/>
          <p:cNvSpPr txBox="1">
            <a:spLocks noChangeArrowheads="1"/>
          </p:cNvSpPr>
          <p:nvPr/>
        </p:nvSpPr>
        <p:spPr bwMode="auto">
          <a:xfrm>
            <a:off x="1989138" y="3779838"/>
            <a:ext cx="4398962" cy="307975"/>
          </a:xfrm>
          <a:prstGeom prst="rect">
            <a:avLst/>
          </a:prstGeom>
          <a:noFill/>
          <a:ln w="9525">
            <a:noFill/>
            <a:miter lim="800000"/>
            <a:headEnd/>
            <a:tailEnd/>
          </a:ln>
        </p:spPr>
        <p:txBody>
          <a:bodyPr>
            <a:spAutoFit/>
          </a:bodyPr>
          <a:lstStyle/>
          <a:p>
            <a:r>
              <a:rPr lang="ru-RU" sz="1400" b="1" dirty="0" smtClean="0">
                <a:latin typeface="PT Astra Serif" pitchFamily="18" charset="-52"/>
              </a:rPr>
              <a:t>Результаты</a:t>
            </a:r>
            <a:r>
              <a:rPr lang="ru-RU" sz="1400" b="1" dirty="0"/>
              <a:t>:</a:t>
            </a:r>
          </a:p>
        </p:txBody>
      </p:sp>
      <p:pic>
        <p:nvPicPr>
          <p:cNvPr id="7223" name="Picture 8" descr="http://www.zdorovieinfo.ru/upload/contents/821/482x351_extracorporal_fertilization.jpg"/>
          <p:cNvPicPr>
            <a:picLocks noChangeAspect="1" noChangeArrowheads="1"/>
          </p:cNvPicPr>
          <p:nvPr/>
        </p:nvPicPr>
        <p:blipFill>
          <a:blip r:embed="rId3" cstate="print"/>
          <a:srcRect/>
          <a:stretch>
            <a:fillRect/>
          </a:stretch>
        </p:blipFill>
        <p:spPr bwMode="auto">
          <a:xfrm>
            <a:off x="2060575" y="7596188"/>
            <a:ext cx="1223963" cy="1154112"/>
          </a:xfrm>
          <a:prstGeom prst="rect">
            <a:avLst/>
          </a:prstGeom>
          <a:noFill/>
          <a:ln w="9525">
            <a:noFill/>
            <a:miter lim="800000"/>
            <a:headEnd/>
            <a:tailEnd/>
          </a:ln>
        </p:spPr>
      </p:pic>
      <p:pic>
        <p:nvPicPr>
          <p:cNvPr id="7224" name="Picture 2" descr="http://www.glagolmiass.ru/upload/iblock/8b8/8b8240a289838dab480b187309bd5d11.jpg"/>
          <p:cNvPicPr>
            <a:picLocks noChangeAspect="1" noChangeArrowheads="1"/>
          </p:cNvPicPr>
          <p:nvPr/>
        </p:nvPicPr>
        <p:blipFill>
          <a:blip r:embed="rId4" cstate="print"/>
          <a:srcRect/>
          <a:stretch>
            <a:fillRect/>
          </a:stretch>
        </p:blipFill>
        <p:spPr bwMode="auto">
          <a:xfrm>
            <a:off x="3429000" y="7596188"/>
            <a:ext cx="1728788" cy="1152525"/>
          </a:xfrm>
          <a:prstGeom prst="rect">
            <a:avLst/>
          </a:prstGeom>
          <a:noFill/>
          <a:ln w="9525">
            <a:noFill/>
            <a:miter lim="800000"/>
            <a:headEnd/>
            <a:tailEnd/>
          </a:ln>
        </p:spPr>
      </p:pic>
      <p:pic>
        <p:nvPicPr>
          <p:cNvPr id="16" name="Picture 6" descr="http://www.federalexpo.ru/netcat_files/Image/%D0%A4%D0%A1%D0%97/%D0%A2%D0%A4%D0%9E%D0%9C%D0%A1%20%D0%A2%D0%BE%D0%BC%D1%81%D0%BA%D0%BE%D0%B9%20%D0%BE%D0%B1%D0%BB%D0%B0%D1%81%D1%82%D0%B8/101624.jpg"/>
          <p:cNvPicPr>
            <a:picLocks noChangeAspect="1" noChangeArrowheads="1"/>
          </p:cNvPicPr>
          <p:nvPr/>
        </p:nvPicPr>
        <p:blipFill>
          <a:blip r:embed="rId5" cstate="print"/>
          <a:srcRect/>
          <a:stretch>
            <a:fillRect/>
          </a:stretch>
        </p:blipFill>
        <p:spPr bwMode="auto">
          <a:xfrm>
            <a:off x="5301208" y="7596336"/>
            <a:ext cx="1008112" cy="1159330"/>
          </a:xfrm>
          <a:prstGeom prst="rect">
            <a:avLst/>
          </a:prstGeom>
        </p:spPr>
        <p:style>
          <a:lnRef idx="1">
            <a:schemeClr val="accent3"/>
          </a:lnRef>
          <a:fillRef idx="2">
            <a:schemeClr val="accent3"/>
          </a:fillRef>
          <a:effectRef idx="1">
            <a:schemeClr val="accent3"/>
          </a:effectRef>
          <a:fontRef idx="minor">
            <a:schemeClr val="dk1"/>
          </a:fontRef>
        </p:style>
      </p:pic>
      <p:pic>
        <p:nvPicPr>
          <p:cNvPr id="14" name="Рисунок 13"/>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188640" y="179512"/>
            <a:ext cx="2713952" cy="529522"/>
          </a:xfrm>
          <a:prstGeom prst="rect">
            <a:avLst/>
          </a:prstGeom>
        </p:spPr>
      </p:pic>
      <p:sp>
        <p:nvSpPr>
          <p:cNvPr id="15" name="TextBox 14"/>
          <p:cNvSpPr txBox="1"/>
          <p:nvPr/>
        </p:nvSpPr>
        <p:spPr>
          <a:xfrm>
            <a:off x="2996953" y="179512"/>
            <a:ext cx="3861047" cy="523220"/>
          </a:xfrm>
          <a:prstGeom prst="rect">
            <a:avLst/>
          </a:prstGeom>
          <a:noFill/>
        </p:spPr>
        <p:txBody>
          <a:bodyPr wrap="square" rtlCol="0">
            <a:spAutoFit/>
          </a:bodyPr>
          <a:lstStyle/>
          <a:p>
            <a:r>
              <a:rPr lang="ru-RU" sz="1400" b="1" dirty="0" smtClean="0">
                <a:solidFill>
                  <a:srgbClr val="1E43A1"/>
                </a:solidFill>
                <a:latin typeface="Arial" panose="020B0604020202020204" pitchFamily="34" charset="0"/>
                <a:ea typeface="Meiryo" panose="020B0604030504040204" pitchFamily="34" charset="-128"/>
                <a:cs typeface="Arial" panose="020B0604020202020204" pitchFamily="34" charset="0"/>
              </a:rPr>
              <a:t>Расходы областного бюджета Ульяновской области</a:t>
            </a:r>
            <a:endParaRPr lang="ru-RU" sz="1400" b="1" dirty="0">
              <a:solidFill>
                <a:srgbClr val="1E43A1"/>
              </a:solidFill>
              <a:latin typeface="Arial" panose="020B0604020202020204" pitchFamily="34" charset="0"/>
              <a:ea typeface="Meiryo" panose="020B0604030504040204" pitchFamily="34" charset="-128"/>
              <a:cs typeface="Arial" panose="020B0604020202020204"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Скругленный прямоугольник 33"/>
          <p:cNvSpPr/>
          <p:nvPr/>
        </p:nvSpPr>
        <p:spPr>
          <a:xfrm>
            <a:off x="1988840" y="5220072"/>
            <a:ext cx="4392488" cy="648071"/>
          </a:xfrm>
          <a:prstGeom prst="roundRect">
            <a:avLst/>
          </a:prstGeom>
          <a:ln/>
        </p:spPr>
        <p:style>
          <a:lnRef idx="1">
            <a:schemeClr val="accent2"/>
          </a:lnRef>
          <a:fillRef idx="2">
            <a:schemeClr val="accent2"/>
          </a:fillRef>
          <a:effectRef idx="1">
            <a:schemeClr val="accent2"/>
          </a:effectRef>
          <a:fontRef idx="minor">
            <a:schemeClr val="dk1"/>
          </a:fontRef>
        </p:style>
        <p:txBody>
          <a:bodyPr anchor="ctr"/>
          <a:lstStyle/>
          <a:p>
            <a:pPr algn="ctr" fontAlgn="auto">
              <a:spcBef>
                <a:spcPts val="0"/>
              </a:spcBef>
              <a:spcAft>
                <a:spcPts val="0"/>
              </a:spcAft>
              <a:defRPr/>
            </a:pPr>
            <a:endParaRPr lang="ru-RU" sz="1000" b="1" dirty="0">
              <a:solidFill>
                <a:srgbClr val="002060"/>
              </a:solidFill>
            </a:endParaRPr>
          </a:p>
        </p:txBody>
      </p:sp>
      <p:sp>
        <p:nvSpPr>
          <p:cNvPr id="26" name="Скругленный прямоугольник 25"/>
          <p:cNvSpPr/>
          <p:nvPr/>
        </p:nvSpPr>
        <p:spPr>
          <a:xfrm>
            <a:off x="4365104" y="4211960"/>
            <a:ext cx="2016224" cy="576064"/>
          </a:xfrm>
          <a:prstGeom prst="roundRect">
            <a:avLst/>
          </a:prstGeom>
          <a:solidFill>
            <a:srgbClr val="CCFFCC"/>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sz="1000" dirty="0">
              <a:solidFill>
                <a:srgbClr val="002060"/>
              </a:solidFill>
            </a:endParaRPr>
          </a:p>
        </p:txBody>
      </p:sp>
      <p:sp>
        <p:nvSpPr>
          <p:cNvPr id="24" name="Скругленный прямоугольник 23"/>
          <p:cNvSpPr/>
          <p:nvPr/>
        </p:nvSpPr>
        <p:spPr>
          <a:xfrm>
            <a:off x="1916832" y="4139952"/>
            <a:ext cx="1800200" cy="504055"/>
          </a:xfrm>
          <a:prstGeom prst="roundRect">
            <a:avLst/>
          </a:prstGeom>
          <a:solidFill>
            <a:srgbClr val="CCFFCC"/>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sz="1000" dirty="0">
              <a:solidFill>
                <a:srgbClr val="002060"/>
              </a:solidFill>
            </a:endParaRPr>
          </a:p>
        </p:txBody>
      </p:sp>
      <p:sp>
        <p:nvSpPr>
          <p:cNvPr id="5" name="Заголовок 4"/>
          <p:cNvSpPr>
            <a:spLocks noGrp="1"/>
          </p:cNvSpPr>
          <p:nvPr>
            <p:ph type="title"/>
          </p:nvPr>
        </p:nvSpPr>
        <p:spPr>
          <a:xfrm>
            <a:off x="317500" y="611188"/>
            <a:ext cx="6172200" cy="720725"/>
          </a:xfrm>
        </p:spPr>
        <p:txBody>
          <a:bodyPr wrap="square" numCol="1" anchorCtr="0" compatLnSpc="1">
            <a:prstTxWarp prst="textNoShape">
              <a:avLst/>
            </a:prstTxWarp>
            <a:noAutofit/>
          </a:bodyPr>
          <a:lstStyle/>
          <a:p>
            <a:pPr algn="ctr" eaLnBrk="1" hangingPunct="1"/>
            <a:r>
              <a:rPr lang="ru-RU" sz="1600" b="1" dirty="0" err="1" smtClean="0">
                <a:solidFill>
                  <a:srgbClr val="F09958"/>
                </a:solidFill>
                <a:latin typeface="PT Astra Serif" pitchFamily="18" charset="-52"/>
                <a:ea typeface="PT Astra Serif" pitchFamily="18" charset="-52"/>
                <a:cs typeface="PT Astra Serif" pitchFamily="18" charset="-52"/>
              </a:rPr>
              <a:t>Непрограммные</a:t>
            </a:r>
            <a:r>
              <a:rPr lang="ru-RU" sz="1600" b="1" dirty="0" smtClean="0">
                <a:solidFill>
                  <a:srgbClr val="F09958"/>
                </a:solidFill>
                <a:latin typeface="PT Astra Serif" pitchFamily="18" charset="-52"/>
                <a:ea typeface="PT Astra Serif" pitchFamily="18" charset="-52"/>
                <a:cs typeface="PT Astra Serif" pitchFamily="18" charset="-52"/>
              </a:rPr>
              <a:t> направления деятельности </a:t>
            </a:r>
            <a:br>
              <a:rPr lang="ru-RU" sz="1600" b="1" dirty="0" smtClean="0">
                <a:solidFill>
                  <a:srgbClr val="F09958"/>
                </a:solidFill>
                <a:latin typeface="PT Astra Serif" pitchFamily="18" charset="-52"/>
                <a:ea typeface="PT Astra Serif" pitchFamily="18" charset="-52"/>
                <a:cs typeface="PT Astra Serif" pitchFamily="18" charset="-52"/>
              </a:rPr>
            </a:br>
            <a:r>
              <a:rPr lang="ru-RU" sz="1600" b="1" dirty="0" smtClean="0">
                <a:solidFill>
                  <a:srgbClr val="F09958"/>
                </a:solidFill>
                <a:latin typeface="PT Astra Serif" pitchFamily="18" charset="-52"/>
                <a:ea typeface="PT Astra Serif" pitchFamily="18" charset="-52"/>
                <a:cs typeface="PT Astra Serif" pitchFamily="18" charset="-52"/>
              </a:rPr>
              <a:t>Территориального фонда обязательного медицинского страхования Ульяновской области </a:t>
            </a:r>
          </a:p>
        </p:txBody>
      </p:sp>
      <p:graphicFrame>
        <p:nvGraphicFramePr>
          <p:cNvPr id="11" name="Объект 10"/>
          <p:cNvGraphicFramePr>
            <a:graphicFrameLocks noGrp="1"/>
          </p:cNvGraphicFramePr>
          <p:nvPr>
            <p:ph sz="half" idx="1"/>
          </p:nvPr>
        </p:nvGraphicFramePr>
        <p:xfrm>
          <a:off x="115888" y="1258888"/>
          <a:ext cx="648072" cy="4393232"/>
        </p:xfrm>
        <a:graphic>
          <a:graphicData uri="http://schemas.openxmlformats.org/drawingml/2006/table">
            <a:tbl>
              <a:tblPr firstRow="1" bandRow="1">
                <a:tableStyleId>{5C22544A-7EE6-4342-B048-85BDC9FD1C3A}</a:tableStyleId>
              </a:tblPr>
              <a:tblGrid>
                <a:gridCol w="648072"/>
              </a:tblGrid>
              <a:tr h="847662">
                <a:tc>
                  <a:txBody>
                    <a:bodyPr/>
                    <a:lstStyle/>
                    <a:p>
                      <a:endParaRPr lang="ru-RU" sz="900" spc="0" baseline="0" dirty="0" smtClean="0"/>
                    </a:p>
                    <a:p>
                      <a:r>
                        <a:rPr lang="ru-RU" sz="900" b="0" spc="0" baseline="0" dirty="0" smtClean="0">
                          <a:solidFill>
                            <a:schemeClr val="tx1"/>
                          </a:solidFill>
                        </a:rPr>
                        <a:t>15 809,1</a:t>
                      </a:r>
                    </a:p>
                  </a:txBody>
                  <a:tcPr>
                    <a:solidFill>
                      <a:srgbClr val="92D050"/>
                    </a:solidFill>
                  </a:tcPr>
                </a:tc>
              </a:tr>
              <a:tr h="1002581">
                <a:tc>
                  <a:txBody>
                    <a:bodyPr/>
                    <a:lstStyle/>
                    <a:p>
                      <a:r>
                        <a:rPr lang="ru-RU" sz="900" spc="0" baseline="0" dirty="0" smtClean="0"/>
                        <a:t>223,3</a:t>
                      </a:r>
                    </a:p>
                    <a:p>
                      <a:endParaRPr lang="ru-RU" sz="900" spc="0" baseline="0" dirty="0" smtClean="0"/>
                    </a:p>
                    <a:p>
                      <a:endParaRPr lang="ru-RU" sz="900" spc="0" baseline="0" dirty="0" smtClean="0"/>
                    </a:p>
                    <a:p>
                      <a:endParaRPr lang="ru-RU" sz="900" spc="0" baseline="0" dirty="0" smtClean="0"/>
                    </a:p>
                    <a:p>
                      <a:endParaRPr lang="ru-RU" sz="900" spc="0" baseline="0" dirty="0" smtClean="0"/>
                    </a:p>
                    <a:p>
                      <a:endParaRPr lang="ru-RU" sz="900" spc="0" baseline="0" dirty="0"/>
                    </a:p>
                  </a:txBody>
                  <a:tcPr>
                    <a:solidFill>
                      <a:schemeClr val="accent2">
                        <a:lumMod val="40000"/>
                        <a:lumOff val="60000"/>
                      </a:schemeClr>
                    </a:solidFill>
                  </a:tcPr>
                </a:tc>
              </a:tr>
              <a:tr h="192650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900" spc="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ru-RU" sz="900" spc="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ru-RU" sz="900" spc="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ru-RU" sz="900" spc="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ru-RU" sz="900" spc="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ru-RU" sz="900" spc="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ru-RU" sz="900" spc="0" baseline="0" dirty="0" smtClean="0"/>
                        <a:t>71,7</a:t>
                      </a:r>
                    </a:p>
                    <a:p>
                      <a:endParaRPr lang="ru-RU" sz="900" spc="0" baseline="0" dirty="0"/>
                    </a:p>
                  </a:txBody>
                  <a:tcPr>
                    <a:solidFill>
                      <a:srgbClr val="00B0F0"/>
                    </a:solidFill>
                  </a:tcPr>
                </a:tc>
              </a:tr>
              <a:tr h="616482">
                <a:tc>
                  <a:txBody>
                    <a:bodyPr/>
                    <a:lstStyle/>
                    <a:p>
                      <a:r>
                        <a:rPr lang="ru-RU" sz="900" spc="0" baseline="0" dirty="0" smtClean="0"/>
                        <a:t>67,0</a:t>
                      </a:r>
                    </a:p>
                  </a:txBody>
                  <a:tcPr>
                    <a:solidFill>
                      <a:schemeClr val="accent2">
                        <a:lumMod val="40000"/>
                        <a:lumOff val="60000"/>
                      </a:schemeClr>
                    </a:solidFill>
                  </a:tcPr>
                </a:tc>
              </a:tr>
            </a:tbl>
          </a:graphicData>
        </a:graphic>
      </p:graphicFrame>
      <p:sp>
        <p:nvSpPr>
          <p:cNvPr id="1049" name="TextBox 11"/>
          <p:cNvSpPr txBox="1">
            <a:spLocks noChangeArrowheads="1"/>
          </p:cNvSpPr>
          <p:nvPr/>
        </p:nvSpPr>
        <p:spPr bwMode="auto">
          <a:xfrm>
            <a:off x="765175" y="1258889"/>
            <a:ext cx="960438" cy="5155257"/>
          </a:xfrm>
          <a:prstGeom prst="rect">
            <a:avLst/>
          </a:prstGeom>
          <a:noFill/>
          <a:ln w="9525">
            <a:noFill/>
            <a:miter lim="800000"/>
            <a:headEnd/>
            <a:tailEnd/>
          </a:ln>
        </p:spPr>
        <p:txBody>
          <a:bodyPr wrap="square">
            <a:spAutoFit/>
          </a:bodyPr>
          <a:lstStyle/>
          <a:p>
            <a:r>
              <a:rPr lang="ru-RU" sz="700" dirty="0">
                <a:latin typeface="PT Astra Serif" pitchFamily="18" charset="-52"/>
              </a:rPr>
              <a:t>Финансовое обеспечение организации обязательного медицинского страхования </a:t>
            </a:r>
          </a:p>
          <a:p>
            <a:endParaRPr lang="ru-RU" sz="700" dirty="0">
              <a:latin typeface="PT Astra Serif" pitchFamily="18" charset="-52"/>
            </a:endParaRPr>
          </a:p>
          <a:p>
            <a:endParaRPr lang="ru-RU" sz="700" dirty="0" smtClean="0">
              <a:latin typeface="PT Astra Serif" pitchFamily="18" charset="-52"/>
            </a:endParaRPr>
          </a:p>
          <a:p>
            <a:r>
              <a:rPr lang="ru-RU" sz="700" dirty="0" smtClean="0">
                <a:latin typeface="PT Astra Serif" pitchFamily="18" charset="-52"/>
              </a:rPr>
              <a:t>Дополнительное финансовое обеспечение медицинских организаций в условиях ЧС (резервный фонд Правительства РФ)</a:t>
            </a:r>
          </a:p>
          <a:p>
            <a:endParaRPr lang="ru-RU" sz="700" dirty="0" smtClean="0">
              <a:latin typeface="PT Astra Serif" pitchFamily="18" charset="-52"/>
            </a:endParaRPr>
          </a:p>
          <a:p>
            <a:endParaRPr lang="ru-RU" sz="700" dirty="0" smtClean="0">
              <a:latin typeface="PT Astra Serif" pitchFamily="18" charset="-52"/>
            </a:endParaRPr>
          </a:p>
          <a:p>
            <a:r>
              <a:rPr lang="ru-RU" sz="700" dirty="0" smtClean="0">
                <a:latin typeface="PT Astra Serif" pitchFamily="18" charset="-52"/>
              </a:rPr>
              <a:t>Мероприятия </a:t>
            </a:r>
            <a:r>
              <a:rPr lang="ru-RU" sz="700" dirty="0">
                <a:latin typeface="PT Astra Serif" pitchFamily="18" charset="-52"/>
              </a:rPr>
              <a:t>по организации дополнительного профессионального образования медицинских  работников по программам повышения квалификации, а также по приобретению и проведению ремонта медицинского оборудования </a:t>
            </a:r>
          </a:p>
          <a:p>
            <a:endParaRPr lang="ru-RU" sz="700" dirty="0">
              <a:latin typeface="PT Astra Serif" pitchFamily="18" charset="-52"/>
            </a:endParaRPr>
          </a:p>
          <a:p>
            <a:endParaRPr lang="ru-RU" sz="700" dirty="0">
              <a:latin typeface="PT Astra Serif" pitchFamily="18" charset="-52"/>
            </a:endParaRPr>
          </a:p>
          <a:p>
            <a:r>
              <a:rPr lang="ru-RU" sz="700" dirty="0">
                <a:latin typeface="PT Astra Serif" pitchFamily="18" charset="-52"/>
              </a:rPr>
              <a:t>Выполнение управленческих функций ТФОМС</a:t>
            </a:r>
          </a:p>
          <a:p>
            <a:endParaRPr lang="ru-RU" sz="700" dirty="0">
              <a:latin typeface="PT Astra Serif" pitchFamily="18" charset="-52"/>
            </a:endParaRPr>
          </a:p>
          <a:p>
            <a:endParaRPr lang="ru-RU" sz="700" dirty="0">
              <a:latin typeface="PT Astra Serif" pitchFamily="18" charset="-52"/>
            </a:endParaRPr>
          </a:p>
          <a:p>
            <a:endParaRPr lang="ru-RU" sz="700" dirty="0">
              <a:latin typeface="PT Astra Serif" pitchFamily="18" charset="-52"/>
            </a:endParaRPr>
          </a:p>
          <a:p>
            <a:endParaRPr lang="ru-RU" sz="700" dirty="0">
              <a:latin typeface="PT Astra Serif" pitchFamily="18" charset="-52"/>
            </a:endParaRPr>
          </a:p>
          <a:p>
            <a:endParaRPr lang="ru-RU" sz="700" dirty="0"/>
          </a:p>
          <a:p>
            <a:endParaRPr lang="ru-RU" sz="700" dirty="0"/>
          </a:p>
          <a:p>
            <a:endParaRPr lang="ru-RU" sz="700" dirty="0"/>
          </a:p>
          <a:p>
            <a:endParaRPr lang="ru-RU" sz="700" dirty="0"/>
          </a:p>
        </p:txBody>
      </p:sp>
      <p:sp>
        <p:nvSpPr>
          <p:cNvPr id="1050" name="TextBox 16"/>
          <p:cNvSpPr txBox="1">
            <a:spLocks noChangeArrowheads="1"/>
          </p:cNvSpPr>
          <p:nvPr/>
        </p:nvSpPr>
        <p:spPr bwMode="auto">
          <a:xfrm>
            <a:off x="1844675" y="1331913"/>
            <a:ext cx="4859338" cy="2278062"/>
          </a:xfrm>
          <a:prstGeom prst="rect">
            <a:avLst/>
          </a:prstGeom>
          <a:noFill/>
          <a:ln w="9525">
            <a:noFill/>
            <a:miter lim="800000"/>
            <a:headEnd/>
            <a:tailEnd/>
          </a:ln>
        </p:spPr>
        <p:txBody>
          <a:bodyPr>
            <a:spAutoFit/>
          </a:bodyPr>
          <a:lstStyle/>
          <a:p>
            <a:r>
              <a:rPr lang="ru-RU" sz="1200" b="1" dirty="0">
                <a:latin typeface="PT Astra Serif" pitchFamily="18" charset="-52"/>
              </a:rPr>
              <a:t>Цель деятельности ТФОМС:</a:t>
            </a:r>
            <a:r>
              <a:rPr lang="ru-RU" sz="1200" dirty="0">
                <a:latin typeface="PT Astra Serif" pitchFamily="18" charset="-52"/>
              </a:rPr>
              <a:t> реализация государственной политики в сфере обязательного медицинского страхования на территории Ульяновской области</a:t>
            </a:r>
          </a:p>
          <a:p>
            <a:r>
              <a:rPr lang="ru-RU" sz="1200" b="1" dirty="0">
                <a:latin typeface="PT Astra Serif" pitchFamily="18" charset="-52"/>
              </a:rPr>
              <a:t>Задачи ТФОМС:</a:t>
            </a:r>
          </a:p>
          <a:p>
            <a:pPr>
              <a:buFont typeface="Wingdings" pitchFamily="2" charset="2"/>
              <a:buChar char="Ø"/>
            </a:pPr>
            <a:r>
              <a:rPr lang="ru-RU" sz="1200" dirty="0">
                <a:latin typeface="PT Astra Serif" pitchFamily="18" charset="-52"/>
              </a:rPr>
              <a:t> обеспечение и защита предусмотренных законодательством Российской Федерации прав граждан в системе обязательного медицинского страхования;</a:t>
            </a:r>
          </a:p>
          <a:p>
            <a:pPr>
              <a:buFont typeface="Wingdings" pitchFamily="2" charset="2"/>
              <a:buChar char="Ø"/>
            </a:pPr>
            <a:r>
              <a:rPr lang="ru-RU" sz="1200" dirty="0">
                <a:latin typeface="PT Astra Serif" pitchFamily="18" charset="-52"/>
              </a:rPr>
              <a:t> обеспечение гарантий бесплатного оказания застрахованным лицам медицинской помощи при  наступлении страхового случая в рамках территориальной программы обязательного медицинского страхования и базовой программы обязательного медицинского страхования</a:t>
            </a:r>
          </a:p>
          <a:p>
            <a:pPr>
              <a:buFont typeface="Wingdings" pitchFamily="2" charset="2"/>
              <a:buChar char="Ø"/>
            </a:pPr>
            <a:endParaRPr lang="ru-RU" sz="1000" b="1" dirty="0"/>
          </a:p>
        </p:txBody>
      </p:sp>
      <p:sp>
        <p:nvSpPr>
          <p:cNvPr id="1051" name="TextBox 21"/>
          <p:cNvSpPr txBox="1">
            <a:spLocks noChangeArrowheads="1"/>
          </p:cNvSpPr>
          <p:nvPr/>
        </p:nvSpPr>
        <p:spPr bwMode="auto">
          <a:xfrm>
            <a:off x="333375" y="115888"/>
            <a:ext cx="6335713" cy="277812"/>
          </a:xfrm>
          <a:prstGeom prst="rect">
            <a:avLst/>
          </a:prstGeom>
          <a:noFill/>
          <a:ln w="9525">
            <a:noFill/>
            <a:miter lim="800000"/>
            <a:headEnd/>
            <a:tailEnd/>
          </a:ln>
        </p:spPr>
        <p:txBody>
          <a:bodyPr>
            <a:spAutoFit/>
          </a:bodyPr>
          <a:lstStyle/>
          <a:p>
            <a:r>
              <a:rPr lang="ru-RU" sz="1200" dirty="0">
                <a:solidFill>
                  <a:schemeClr val="bg1"/>
                </a:solidFill>
              </a:rPr>
              <a:t>Расходы бюджета территориального фонда обязательного медицинского страхования</a:t>
            </a:r>
          </a:p>
        </p:txBody>
      </p:sp>
      <p:sp>
        <p:nvSpPr>
          <p:cNvPr id="1052" name="TextBox 1"/>
          <p:cNvSpPr txBox="1">
            <a:spLocks noChangeArrowheads="1"/>
          </p:cNvSpPr>
          <p:nvPr/>
        </p:nvSpPr>
        <p:spPr bwMode="auto">
          <a:xfrm>
            <a:off x="188640" y="7668344"/>
            <a:ext cx="1728788" cy="461665"/>
          </a:xfrm>
          <a:prstGeom prst="rect">
            <a:avLst/>
          </a:prstGeom>
          <a:noFill/>
          <a:ln w="9525">
            <a:noFill/>
            <a:miter lim="800000"/>
            <a:headEnd/>
            <a:tailEnd/>
          </a:ln>
        </p:spPr>
        <p:txBody>
          <a:bodyPr>
            <a:spAutoFit/>
          </a:bodyPr>
          <a:lstStyle/>
          <a:p>
            <a:r>
              <a:rPr lang="ru-RU" sz="800" i="1" dirty="0"/>
              <a:t>Расходы бюджета ТФОМС                в </a:t>
            </a:r>
            <a:r>
              <a:rPr lang="ru-RU" sz="800" i="1" dirty="0" smtClean="0"/>
              <a:t>2020 </a:t>
            </a:r>
            <a:r>
              <a:rPr lang="ru-RU" sz="800" i="1" dirty="0"/>
              <a:t>году</a:t>
            </a:r>
          </a:p>
          <a:p>
            <a:r>
              <a:rPr lang="ru-RU" sz="800" i="1" dirty="0" smtClean="0"/>
              <a:t>факт </a:t>
            </a:r>
            <a:r>
              <a:rPr lang="ru-RU" sz="800" i="1" dirty="0"/>
              <a:t>– </a:t>
            </a:r>
            <a:r>
              <a:rPr lang="ru-RU" sz="800" b="1" i="1" dirty="0" smtClean="0"/>
              <a:t>16 171,1 </a:t>
            </a:r>
            <a:r>
              <a:rPr lang="ru-RU" sz="800" b="1" i="1" dirty="0"/>
              <a:t>млн .руб.</a:t>
            </a:r>
          </a:p>
        </p:txBody>
      </p:sp>
      <p:sp>
        <p:nvSpPr>
          <p:cNvPr id="1053" name="TextBox 2"/>
          <p:cNvSpPr txBox="1">
            <a:spLocks noChangeArrowheads="1"/>
          </p:cNvSpPr>
          <p:nvPr/>
        </p:nvSpPr>
        <p:spPr bwMode="auto">
          <a:xfrm>
            <a:off x="2060848" y="5292080"/>
            <a:ext cx="4321175" cy="600164"/>
          </a:xfrm>
          <a:prstGeom prst="rect">
            <a:avLst/>
          </a:prstGeom>
          <a:noFill/>
          <a:ln w="9525">
            <a:noFill/>
            <a:miter lim="800000"/>
            <a:headEnd/>
            <a:tailEnd/>
          </a:ln>
        </p:spPr>
        <p:txBody>
          <a:bodyPr>
            <a:spAutoFit/>
          </a:bodyPr>
          <a:lstStyle/>
          <a:p>
            <a:pPr algn="ctr"/>
            <a:r>
              <a:rPr lang="ru-RU" sz="1100" b="1" dirty="0">
                <a:solidFill>
                  <a:srgbClr val="002060"/>
                </a:solidFill>
                <a:latin typeface="PT Astra Serif" pitchFamily="18" charset="-52"/>
              </a:rPr>
              <a:t>Консолидированные расходы на здравоохранение с учётом</a:t>
            </a:r>
          </a:p>
          <a:p>
            <a:pPr algn="ctr"/>
            <a:r>
              <a:rPr lang="ru-RU" sz="1100" b="1" dirty="0">
                <a:solidFill>
                  <a:srgbClr val="002060"/>
                </a:solidFill>
                <a:latin typeface="PT Astra Serif" pitchFamily="18" charset="-52"/>
              </a:rPr>
              <a:t> средств ТФОМС и средств областного бюджета </a:t>
            </a:r>
            <a:r>
              <a:rPr lang="ru-RU" sz="1100" b="1" dirty="0" smtClean="0">
                <a:solidFill>
                  <a:srgbClr val="002060"/>
                </a:solidFill>
                <a:latin typeface="PT Astra Serif" pitchFamily="18" charset="-52"/>
              </a:rPr>
              <a:t/>
            </a:r>
            <a:br>
              <a:rPr lang="ru-RU" sz="1100" b="1" dirty="0" smtClean="0">
                <a:solidFill>
                  <a:srgbClr val="002060"/>
                </a:solidFill>
                <a:latin typeface="PT Astra Serif" pitchFamily="18" charset="-52"/>
              </a:rPr>
            </a:br>
            <a:r>
              <a:rPr lang="ru-RU" sz="1100" b="1" dirty="0" smtClean="0">
                <a:solidFill>
                  <a:srgbClr val="002060"/>
                </a:solidFill>
                <a:latin typeface="PT Astra Serif" pitchFamily="18" charset="-52"/>
              </a:rPr>
              <a:t>Ульяновской </a:t>
            </a:r>
            <a:r>
              <a:rPr lang="ru-RU" sz="1100" b="1" dirty="0">
                <a:solidFill>
                  <a:srgbClr val="002060"/>
                </a:solidFill>
                <a:latin typeface="PT Astra Serif" pitchFamily="18" charset="-52"/>
              </a:rPr>
              <a:t>области</a:t>
            </a:r>
          </a:p>
        </p:txBody>
      </p:sp>
      <p:graphicFrame>
        <p:nvGraphicFramePr>
          <p:cNvPr id="1026" name="Диаграмма 19"/>
          <p:cNvGraphicFramePr>
            <a:graphicFrameLocks/>
          </p:cNvGraphicFramePr>
          <p:nvPr/>
        </p:nvGraphicFramePr>
        <p:xfrm>
          <a:off x="1841500" y="5867400"/>
          <a:ext cx="4794250" cy="2847975"/>
        </p:xfrm>
        <a:graphic>
          <a:graphicData uri="http://schemas.openxmlformats.org/presentationml/2006/ole">
            <p:oleObj spid="_x0000_s1035" name="Worksheet" r:id="rId4" imgW="4791078" imgH="3028860" progId="Excel.Sheet.8">
              <p:embed/>
            </p:oleObj>
          </a:graphicData>
        </a:graphic>
      </p:graphicFrame>
      <p:sp>
        <p:nvSpPr>
          <p:cNvPr id="21" name="Скругленный прямоугольник 20"/>
          <p:cNvSpPr/>
          <p:nvPr/>
        </p:nvSpPr>
        <p:spPr>
          <a:xfrm>
            <a:off x="2996952" y="3563888"/>
            <a:ext cx="2736304" cy="504055"/>
          </a:xfrm>
          <a:prstGeom prst="roundRect">
            <a:avLst/>
          </a:prstGeom>
          <a:solidFill>
            <a:srgbClr val="CCFFCC"/>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altLang="ru-RU" sz="1000" b="1" dirty="0">
                <a:solidFill>
                  <a:srgbClr val="002060"/>
                </a:solidFill>
                <a:latin typeface="Times New Roman" pitchFamily="18" charset="0"/>
                <a:cs typeface="Times New Roman" pitchFamily="18" charset="0"/>
              </a:rPr>
              <a:t>Финансовое обеспечение организации ОМС - </a:t>
            </a:r>
            <a:r>
              <a:rPr lang="ru-RU" altLang="ru-RU" sz="1000" b="1" dirty="0" smtClean="0">
                <a:solidFill>
                  <a:srgbClr val="002060"/>
                </a:solidFill>
                <a:latin typeface="Times New Roman" pitchFamily="18" charset="0"/>
                <a:cs typeface="Times New Roman" pitchFamily="18" charset="0"/>
              </a:rPr>
              <a:t> 15 809,1 </a:t>
            </a:r>
            <a:r>
              <a:rPr lang="ru-RU" altLang="ru-RU" sz="1000" b="1" dirty="0" err="1" smtClean="0">
                <a:solidFill>
                  <a:srgbClr val="002060"/>
                </a:solidFill>
                <a:latin typeface="Times New Roman" pitchFamily="18" charset="0"/>
                <a:cs typeface="Times New Roman" pitchFamily="18" charset="0"/>
              </a:rPr>
              <a:t>млн</a:t>
            </a:r>
            <a:r>
              <a:rPr lang="ru-RU" altLang="ru-RU" sz="1000" b="1" dirty="0" smtClean="0">
                <a:solidFill>
                  <a:srgbClr val="002060"/>
                </a:solidFill>
                <a:latin typeface="Times New Roman" pitchFamily="18" charset="0"/>
                <a:cs typeface="Times New Roman" pitchFamily="18" charset="0"/>
              </a:rPr>
              <a:t> </a:t>
            </a:r>
            <a:r>
              <a:rPr lang="ru-RU" altLang="ru-RU" sz="1000" b="1" dirty="0">
                <a:solidFill>
                  <a:srgbClr val="002060"/>
                </a:solidFill>
                <a:latin typeface="Times New Roman" pitchFamily="18" charset="0"/>
                <a:cs typeface="Times New Roman" pitchFamily="18" charset="0"/>
              </a:rPr>
              <a:t>рублей</a:t>
            </a:r>
            <a:endParaRPr lang="ru-RU" sz="1000" b="1" dirty="0">
              <a:solidFill>
                <a:srgbClr val="002060"/>
              </a:solidFill>
            </a:endParaRPr>
          </a:p>
        </p:txBody>
      </p:sp>
      <p:sp>
        <p:nvSpPr>
          <p:cNvPr id="1058" name="Прямоугольник 22"/>
          <p:cNvSpPr>
            <a:spLocks noChangeArrowheads="1"/>
          </p:cNvSpPr>
          <p:nvPr/>
        </p:nvSpPr>
        <p:spPr bwMode="auto">
          <a:xfrm>
            <a:off x="1916113" y="4211638"/>
            <a:ext cx="1800225" cy="400050"/>
          </a:xfrm>
          <a:prstGeom prst="rect">
            <a:avLst/>
          </a:prstGeom>
          <a:noFill/>
          <a:ln w="9525">
            <a:noFill/>
            <a:miter lim="800000"/>
            <a:headEnd/>
            <a:tailEnd/>
          </a:ln>
        </p:spPr>
        <p:txBody>
          <a:bodyPr>
            <a:spAutoFit/>
          </a:bodyPr>
          <a:lstStyle/>
          <a:p>
            <a:pPr algn="ctr"/>
            <a:r>
              <a:rPr lang="ru-RU" altLang="ru-RU" sz="1000" dirty="0">
                <a:solidFill>
                  <a:srgbClr val="002060"/>
                </a:solidFill>
                <a:latin typeface="Times New Roman" pitchFamily="18" charset="0"/>
                <a:cs typeface="Times New Roman" pitchFamily="18" charset="0"/>
              </a:rPr>
              <a:t>за счет субвенций ФФОМС - </a:t>
            </a:r>
            <a:r>
              <a:rPr lang="ru-RU" altLang="ru-RU" sz="1000" dirty="0" smtClean="0">
                <a:solidFill>
                  <a:srgbClr val="002060"/>
                </a:solidFill>
                <a:latin typeface="Times New Roman" pitchFamily="18" charset="0"/>
                <a:cs typeface="Times New Roman" pitchFamily="18" charset="0"/>
              </a:rPr>
              <a:t>  15 619,4 млн</a:t>
            </a:r>
            <a:r>
              <a:rPr lang="ru-RU" altLang="ru-RU" sz="1000" dirty="0">
                <a:solidFill>
                  <a:srgbClr val="002060"/>
                </a:solidFill>
                <a:latin typeface="Times New Roman" pitchFamily="18" charset="0"/>
                <a:cs typeface="Times New Roman" pitchFamily="18" charset="0"/>
              </a:rPr>
              <a:t>. рублей</a:t>
            </a:r>
          </a:p>
        </p:txBody>
      </p:sp>
      <p:sp>
        <p:nvSpPr>
          <p:cNvPr id="1059" name="Прямоугольник 24"/>
          <p:cNvSpPr>
            <a:spLocks noChangeArrowheads="1"/>
          </p:cNvSpPr>
          <p:nvPr/>
        </p:nvSpPr>
        <p:spPr bwMode="auto">
          <a:xfrm>
            <a:off x="4437112" y="4139952"/>
            <a:ext cx="1873250" cy="554037"/>
          </a:xfrm>
          <a:prstGeom prst="rect">
            <a:avLst/>
          </a:prstGeom>
          <a:noFill/>
          <a:ln w="9525">
            <a:noFill/>
            <a:miter lim="800000"/>
            <a:headEnd/>
            <a:tailEnd/>
          </a:ln>
        </p:spPr>
        <p:txBody>
          <a:bodyPr>
            <a:spAutoFit/>
          </a:bodyPr>
          <a:lstStyle/>
          <a:p>
            <a:pPr algn="ctr"/>
            <a:r>
              <a:rPr lang="ru-RU" altLang="ru-RU" sz="1000" dirty="0">
                <a:latin typeface="Times New Roman" pitchFamily="18" charset="0"/>
                <a:cs typeface="Times New Roman" pitchFamily="18" charset="0"/>
              </a:rPr>
              <a:t>за счет межбюджетных</a:t>
            </a:r>
          </a:p>
          <a:p>
            <a:pPr algn="ctr"/>
            <a:r>
              <a:rPr lang="ru-RU" altLang="ru-RU" sz="1000" dirty="0">
                <a:latin typeface="Times New Roman" pitchFamily="18" charset="0"/>
                <a:cs typeface="Times New Roman" pitchFamily="18" charset="0"/>
              </a:rPr>
              <a:t> трансфертов из областного</a:t>
            </a:r>
          </a:p>
          <a:p>
            <a:pPr algn="ctr"/>
            <a:r>
              <a:rPr lang="ru-RU" altLang="ru-RU" sz="1000" dirty="0">
                <a:latin typeface="Times New Roman" pitchFamily="18" charset="0"/>
                <a:cs typeface="Times New Roman" pitchFamily="18" charset="0"/>
              </a:rPr>
              <a:t> бюджета  - 45,0 млн. рублей</a:t>
            </a:r>
          </a:p>
        </p:txBody>
      </p:sp>
      <p:sp>
        <p:nvSpPr>
          <p:cNvPr id="27" name="Скругленный прямоугольник 26"/>
          <p:cNvSpPr/>
          <p:nvPr/>
        </p:nvSpPr>
        <p:spPr>
          <a:xfrm>
            <a:off x="2348880" y="4716016"/>
            <a:ext cx="1872208" cy="432047"/>
          </a:xfrm>
          <a:prstGeom prst="roundRect">
            <a:avLst/>
          </a:prstGeom>
          <a:solidFill>
            <a:srgbClr val="CCFFCC"/>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altLang="ru-RU" sz="1000" dirty="0">
                <a:solidFill>
                  <a:srgbClr val="002060"/>
                </a:solidFill>
                <a:latin typeface="Times New Roman" pitchFamily="18" charset="0"/>
                <a:cs typeface="Times New Roman" pitchFamily="18" charset="0"/>
              </a:rPr>
              <a:t>за счет иных источников – </a:t>
            </a:r>
            <a:r>
              <a:rPr lang="ru-RU" altLang="ru-RU" sz="1000" dirty="0" smtClean="0">
                <a:solidFill>
                  <a:srgbClr val="002060"/>
                </a:solidFill>
                <a:latin typeface="Times New Roman" pitchFamily="18" charset="0"/>
                <a:cs typeface="Times New Roman" pitchFamily="18" charset="0"/>
              </a:rPr>
              <a:t> 144,7 млн</a:t>
            </a:r>
            <a:r>
              <a:rPr lang="ru-RU" altLang="ru-RU" sz="1000" dirty="0">
                <a:solidFill>
                  <a:srgbClr val="002060"/>
                </a:solidFill>
                <a:latin typeface="Times New Roman" pitchFamily="18" charset="0"/>
                <a:cs typeface="Times New Roman" pitchFamily="18" charset="0"/>
              </a:rPr>
              <a:t>. рублей</a:t>
            </a:r>
            <a:endParaRPr lang="ru-RU" sz="1000" dirty="0">
              <a:solidFill>
                <a:srgbClr val="002060"/>
              </a:solidFill>
            </a:endParaRPr>
          </a:p>
        </p:txBody>
      </p:sp>
      <p:cxnSp>
        <p:nvCxnSpPr>
          <p:cNvPr id="29" name="Прямая со стрелкой 28"/>
          <p:cNvCxnSpPr/>
          <p:nvPr/>
        </p:nvCxnSpPr>
        <p:spPr>
          <a:xfrm flipH="1">
            <a:off x="2565400" y="3851275"/>
            <a:ext cx="358775" cy="28892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1" name="Прямая со стрелкой 30"/>
          <p:cNvCxnSpPr/>
          <p:nvPr/>
        </p:nvCxnSpPr>
        <p:spPr>
          <a:xfrm flipH="1">
            <a:off x="3861049" y="4067944"/>
            <a:ext cx="504055" cy="57581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3" name="Прямая со стрелкой 32"/>
          <p:cNvCxnSpPr/>
          <p:nvPr/>
        </p:nvCxnSpPr>
        <p:spPr>
          <a:xfrm>
            <a:off x="5732463" y="3851275"/>
            <a:ext cx="433387" cy="28892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066" name="TextBox 34"/>
          <p:cNvSpPr txBox="1">
            <a:spLocks noChangeArrowheads="1"/>
          </p:cNvSpPr>
          <p:nvPr/>
        </p:nvSpPr>
        <p:spPr bwMode="auto">
          <a:xfrm>
            <a:off x="188640" y="6156176"/>
            <a:ext cx="1655762" cy="1077218"/>
          </a:xfrm>
          <a:prstGeom prst="rect">
            <a:avLst/>
          </a:prstGeom>
          <a:noFill/>
          <a:ln w="9525">
            <a:noFill/>
            <a:miter lim="800000"/>
            <a:headEnd/>
            <a:tailEnd/>
          </a:ln>
        </p:spPr>
        <p:txBody>
          <a:bodyPr>
            <a:spAutoFit/>
          </a:bodyPr>
          <a:lstStyle/>
          <a:p>
            <a:r>
              <a:rPr lang="ru-RU" sz="800" i="1" dirty="0"/>
              <a:t>Численность застрахованного по ОМС населения:</a:t>
            </a:r>
          </a:p>
          <a:p>
            <a:r>
              <a:rPr lang="ru-RU" sz="800" i="1" dirty="0"/>
              <a:t>на </a:t>
            </a:r>
            <a:r>
              <a:rPr lang="ru-RU" sz="800" i="1" dirty="0" smtClean="0"/>
              <a:t>01.01.2019  </a:t>
            </a:r>
            <a:r>
              <a:rPr lang="ru-RU" sz="800" b="1" i="1" dirty="0"/>
              <a:t>- 1 </a:t>
            </a:r>
            <a:r>
              <a:rPr lang="ru-RU" sz="800" b="1" i="1" dirty="0" smtClean="0"/>
              <a:t>229 951 </a:t>
            </a:r>
            <a:r>
              <a:rPr lang="ru-RU" sz="800" b="1" i="1" dirty="0"/>
              <a:t>чел.</a:t>
            </a:r>
          </a:p>
          <a:p>
            <a:r>
              <a:rPr lang="ru-RU" sz="800" i="1" dirty="0"/>
              <a:t>в том числе неработающих граждан – </a:t>
            </a:r>
            <a:r>
              <a:rPr lang="ru-RU" sz="800" b="1" i="1" dirty="0" smtClean="0"/>
              <a:t>712 595 </a:t>
            </a:r>
            <a:r>
              <a:rPr lang="ru-RU" sz="800" b="1" i="1" dirty="0"/>
              <a:t>чел.</a:t>
            </a:r>
          </a:p>
          <a:p>
            <a:r>
              <a:rPr lang="ru-RU" sz="800" i="1" dirty="0"/>
              <a:t>на </a:t>
            </a:r>
            <a:r>
              <a:rPr lang="ru-RU" sz="800" i="1" dirty="0" smtClean="0"/>
              <a:t>01.01.2020 </a:t>
            </a:r>
            <a:r>
              <a:rPr lang="ru-RU" sz="800" i="1" dirty="0"/>
              <a:t>– </a:t>
            </a:r>
            <a:r>
              <a:rPr lang="ru-RU" sz="800" b="1" i="1" dirty="0" smtClean="0"/>
              <a:t>1  215 400 чел</a:t>
            </a:r>
            <a:r>
              <a:rPr lang="ru-RU" sz="800" b="1" i="1" dirty="0"/>
              <a:t>.</a:t>
            </a:r>
          </a:p>
          <a:p>
            <a:r>
              <a:rPr lang="ru-RU" sz="800" i="1" dirty="0"/>
              <a:t>в том числе неработающих граждан – </a:t>
            </a:r>
            <a:r>
              <a:rPr lang="ru-RU" sz="800" i="1" dirty="0" smtClean="0"/>
              <a:t>708 010</a:t>
            </a:r>
            <a:r>
              <a:rPr lang="ru-RU" sz="800" b="1" i="1" dirty="0" smtClean="0"/>
              <a:t> </a:t>
            </a:r>
            <a:r>
              <a:rPr lang="ru-RU" sz="800" b="1" i="1" dirty="0"/>
              <a:t>чел.</a:t>
            </a:r>
          </a:p>
        </p:txBody>
      </p:sp>
      <p:cxnSp>
        <p:nvCxnSpPr>
          <p:cNvPr id="37" name="Прямая со стрелкой 36"/>
          <p:cNvCxnSpPr/>
          <p:nvPr/>
        </p:nvCxnSpPr>
        <p:spPr>
          <a:xfrm flipH="1" flipV="1">
            <a:off x="3068638" y="6156325"/>
            <a:ext cx="360362" cy="2159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pic>
        <p:nvPicPr>
          <p:cNvPr id="23" name="Рисунок 22"/>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188640" y="179512"/>
            <a:ext cx="2713952" cy="529522"/>
          </a:xfrm>
          <a:prstGeom prst="rect">
            <a:avLst/>
          </a:prstGeom>
        </p:spPr>
      </p:pic>
      <p:sp>
        <p:nvSpPr>
          <p:cNvPr id="25" name="TextBox 24"/>
          <p:cNvSpPr txBox="1"/>
          <p:nvPr/>
        </p:nvSpPr>
        <p:spPr>
          <a:xfrm>
            <a:off x="2996953" y="179512"/>
            <a:ext cx="3861047" cy="461665"/>
          </a:xfrm>
          <a:prstGeom prst="rect">
            <a:avLst/>
          </a:prstGeom>
          <a:noFill/>
        </p:spPr>
        <p:txBody>
          <a:bodyPr wrap="square" rtlCol="0">
            <a:spAutoFit/>
          </a:bodyPr>
          <a:lstStyle/>
          <a:p>
            <a:r>
              <a:rPr lang="ru-RU" sz="1200" b="1" dirty="0" smtClean="0">
                <a:solidFill>
                  <a:srgbClr val="1E43A1"/>
                </a:solidFill>
                <a:latin typeface="Arial" panose="020B0604020202020204" pitchFamily="34" charset="0"/>
                <a:ea typeface="Meiryo" panose="020B0604030504040204" pitchFamily="34" charset="-128"/>
                <a:cs typeface="Arial" panose="020B0604020202020204" pitchFamily="34" charset="0"/>
              </a:rPr>
              <a:t>Расходы бюджета территориального фонда обязательного медицинского страхования</a:t>
            </a:r>
            <a:endParaRPr lang="ru-RU" sz="1200" b="1" dirty="0">
              <a:solidFill>
                <a:srgbClr val="1E43A1"/>
              </a:solidFill>
              <a:latin typeface="Arial" panose="020B0604020202020204" pitchFamily="34" charset="0"/>
              <a:ea typeface="Meiryo" panose="020B0604030504040204" pitchFamily="34" charset="-128"/>
              <a:cs typeface="Arial" panose="020B0604020202020204" pitchFamily="34"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500042" y="642910"/>
            <a:ext cx="6172200" cy="720080"/>
          </a:xfrm>
        </p:spPr>
        <p:txBody>
          <a:bodyPr>
            <a:noAutofit/>
          </a:bodyPr>
          <a:lstStyle/>
          <a:p>
            <a:pPr algn="ctr"/>
            <a:r>
              <a:rPr lang="ru-RU" sz="1600" b="1" dirty="0" smtClean="0">
                <a:solidFill>
                  <a:srgbClr val="F09958"/>
                </a:solidFill>
                <a:latin typeface="PT Astra Serif" pitchFamily="18" charset="-52"/>
                <a:ea typeface="PT Astra Serif" pitchFamily="18" charset="-52"/>
              </a:rPr>
              <a:t>Государственная программа </a:t>
            </a:r>
            <a:br>
              <a:rPr lang="ru-RU" sz="1600" b="1" dirty="0" smtClean="0">
                <a:solidFill>
                  <a:srgbClr val="F09958"/>
                </a:solidFill>
                <a:latin typeface="PT Astra Serif" pitchFamily="18" charset="-52"/>
                <a:ea typeface="PT Astra Serif" pitchFamily="18" charset="-52"/>
              </a:rPr>
            </a:br>
            <a:r>
              <a:rPr lang="ru-RU" sz="1600" b="1" dirty="0" smtClean="0">
                <a:solidFill>
                  <a:srgbClr val="F09958"/>
                </a:solidFill>
                <a:latin typeface="PT Astra Serif" pitchFamily="18" charset="-52"/>
                <a:ea typeface="PT Astra Serif" pitchFamily="18" charset="-52"/>
              </a:rPr>
              <a:t>«Социальная поддержка и защита населения </a:t>
            </a:r>
            <a:br>
              <a:rPr lang="ru-RU" sz="1600" b="1" dirty="0" smtClean="0">
                <a:solidFill>
                  <a:srgbClr val="F09958"/>
                </a:solidFill>
                <a:latin typeface="PT Astra Serif" pitchFamily="18" charset="-52"/>
                <a:ea typeface="PT Astra Serif" pitchFamily="18" charset="-52"/>
              </a:rPr>
            </a:br>
            <a:r>
              <a:rPr lang="ru-RU" sz="1600" b="1" dirty="0" smtClean="0">
                <a:solidFill>
                  <a:srgbClr val="F09958"/>
                </a:solidFill>
                <a:latin typeface="PT Astra Serif" pitchFamily="18" charset="-52"/>
                <a:ea typeface="PT Astra Serif" pitchFamily="18" charset="-52"/>
              </a:rPr>
              <a:t>Ульяновской области»</a:t>
            </a:r>
          </a:p>
        </p:txBody>
      </p:sp>
      <p:graphicFrame>
        <p:nvGraphicFramePr>
          <p:cNvPr id="18" name="Объект 17"/>
          <p:cNvGraphicFramePr>
            <a:graphicFrameLocks noGrp="1"/>
          </p:cNvGraphicFramePr>
          <p:nvPr>
            <p:ph sz="half" idx="2"/>
            <p:extLst>
              <p:ext uri="{D42A27DB-BD31-4B8C-83A1-F6EECF244321}">
                <p14:modId xmlns:p14="http://schemas.microsoft.com/office/powerpoint/2010/main" xmlns="" val="2410707679"/>
              </p:ext>
            </p:extLst>
          </p:nvPr>
        </p:nvGraphicFramePr>
        <p:xfrm>
          <a:off x="1844824" y="5004048"/>
          <a:ext cx="4675170" cy="3736715"/>
        </p:xfrm>
        <a:graphic>
          <a:graphicData uri="http://schemas.openxmlformats.org/drawingml/2006/table">
            <a:tbl>
              <a:tblPr firstRow="1" bandRow="1">
                <a:tableStyleId>{5C22544A-7EE6-4342-B048-85BDC9FD1C3A}</a:tableStyleId>
              </a:tblPr>
              <a:tblGrid>
                <a:gridCol w="2793272"/>
                <a:gridCol w="642942"/>
                <a:gridCol w="571504"/>
                <a:gridCol w="667452"/>
              </a:tblGrid>
              <a:tr h="0">
                <a:tc>
                  <a:txBody>
                    <a:bodyPr/>
                    <a:lstStyle/>
                    <a:p>
                      <a:pPr algn="ctr"/>
                      <a:r>
                        <a:rPr lang="ru-RU" sz="1000" dirty="0" smtClean="0">
                          <a:latin typeface="PT Astra Serif" pitchFamily="18" charset="-52"/>
                          <a:ea typeface="PT Astra Serif" pitchFamily="18" charset="-52"/>
                        </a:rPr>
                        <a:t>Целевой индикатор</a:t>
                      </a:r>
                      <a:endParaRPr lang="ru-RU" sz="1000" dirty="0">
                        <a:latin typeface="PT Astra Serif" pitchFamily="18" charset="-52"/>
                        <a:ea typeface="PT Astra Serif" pitchFamily="18" charset="-52"/>
                      </a:endParaRPr>
                    </a:p>
                  </a:txBody>
                  <a:tcPr/>
                </a:tc>
                <a:tc>
                  <a:txBody>
                    <a:bodyPr/>
                    <a:lstStyle/>
                    <a:p>
                      <a:pPr algn="ctr"/>
                      <a:r>
                        <a:rPr lang="ru-RU" sz="1000" dirty="0" smtClean="0">
                          <a:solidFill>
                            <a:schemeClr val="bg1"/>
                          </a:solidFill>
                          <a:latin typeface="PT Astra Serif" pitchFamily="18" charset="-52"/>
                          <a:ea typeface="PT Astra Serif" pitchFamily="18" charset="-52"/>
                        </a:rPr>
                        <a:t>2020</a:t>
                      </a:r>
                    </a:p>
                    <a:p>
                      <a:pPr algn="ctr"/>
                      <a:r>
                        <a:rPr lang="ru-RU" sz="1000" dirty="0" smtClean="0">
                          <a:solidFill>
                            <a:schemeClr val="bg1"/>
                          </a:solidFill>
                          <a:latin typeface="PT Astra Serif" pitchFamily="18" charset="-52"/>
                          <a:ea typeface="PT Astra Serif" pitchFamily="18" charset="-52"/>
                        </a:rPr>
                        <a:t>(план)</a:t>
                      </a:r>
                      <a:endParaRPr lang="ru-RU" sz="1000" dirty="0">
                        <a:solidFill>
                          <a:schemeClr val="bg1"/>
                        </a:solidFill>
                        <a:latin typeface="PT Astra Serif" pitchFamily="18" charset="-52"/>
                        <a:ea typeface="PT Astra Serif" pitchFamily="18" charset="-52"/>
                      </a:endParaRPr>
                    </a:p>
                  </a:txBody>
                  <a:tcPr/>
                </a:tc>
                <a:tc>
                  <a:txBody>
                    <a:bodyPr/>
                    <a:lstStyle/>
                    <a:p>
                      <a:pPr algn="ctr"/>
                      <a:r>
                        <a:rPr lang="ru-RU" sz="1000" dirty="0" smtClean="0">
                          <a:solidFill>
                            <a:schemeClr val="bg1"/>
                          </a:solidFill>
                          <a:latin typeface="PT Astra Serif" pitchFamily="18" charset="-52"/>
                          <a:ea typeface="PT Astra Serif" pitchFamily="18" charset="-52"/>
                        </a:rPr>
                        <a:t>2020</a:t>
                      </a:r>
                    </a:p>
                    <a:p>
                      <a:pPr algn="ctr"/>
                      <a:r>
                        <a:rPr lang="ru-RU" sz="1000" dirty="0" smtClean="0">
                          <a:solidFill>
                            <a:schemeClr val="bg1"/>
                          </a:solidFill>
                          <a:latin typeface="PT Astra Serif" pitchFamily="18" charset="-52"/>
                          <a:ea typeface="PT Astra Serif" pitchFamily="18" charset="-52"/>
                        </a:rPr>
                        <a:t>(факт)</a:t>
                      </a:r>
                      <a:endParaRPr lang="ru-RU" sz="1000" dirty="0">
                        <a:solidFill>
                          <a:schemeClr val="bg1"/>
                        </a:solidFill>
                        <a:latin typeface="PT Astra Serif" pitchFamily="18" charset="-52"/>
                        <a:ea typeface="PT Astra Serif" pitchFamily="18" charset="-52"/>
                      </a:endParaRPr>
                    </a:p>
                  </a:txBody>
                  <a:tcPr/>
                </a:tc>
                <a:tc>
                  <a:txBody>
                    <a:bodyPr/>
                    <a:lstStyle/>
                    <a:p>
                      <a:pPr algn="ctr"/>
                      <a:r>
                        <a:rPr lang="ru-RU" sz="1000" dirty="0" smtClean="0">
                          <a:solidFill>
                            <a:schemeClr val="bg1"/>
                          </a:solidFill>
                          <a:latin typeface="PT Astra Serif" pitchFamily="18" charset="-52"/>
                          <a:ea typeface="PT Astra Serif" pitchFamily="18" charset="-52"/>
                        </a:rPr>
                        <a:t>%</a:t>
                      </a:r>
                    </a:p>
                    <a:p>
                      <a:pPr algn="ctr"/>
                      <a:r>
                        <a:rPr lang="ru-RU" sz="1000" dirty="0" smtClean="0">
                          <a:solidFill>
                            <a:schemeClr val="bg1"/>
                          </a:solidFill>
                          <a:latin typeface="PT Astra Serif" pitchFamily="18" charset="-52"/>
                          <a:ea typeface="PT Astra Serif" pitchFamily="18" charset="-52"/>
                        </a:rPr>
                        <a:t>достижения</a:t>
                      </a:r>
                      <a:endParaRPr lang="ru-RU" sz="1000" dirty="0">
                        <a:solidFill>
                          <a:schemeClr val="bg1"/>
                        </a:solidFill>
                        <a:latin typeface="PT Astra Serif" pitchFamily="18" charset="-52"/>
                        <a:ea typeface="PT Astra Serif" pitchFamily="18" charset="-52"/>
                      </a:endParaRPr>
                    </a:p>
                  </a:txBody>
                  <a:tcPr/>
                </a:tc>
              </a:tr>
              <a:tr h="1438616">
                <a:tc>
                  <a:txBody>
                    <a:bodyPr/>
                    <a:lstStyle/>
                    <a:p>
                      <a:r>
                        <a:rPr lang="ru-RU" sz="1000" kern="1200" dirty="0" smtClean="0">
                          <a:solidFill>
                            <a:schemeClr val="tx1"/>
                          </a:solidFill>
                          <a:latin typeface="PT Astra Serif" pitchFamily="18" charset="-52"/>
                          <a:ea typeface="PT Astra Serif" pitchFamily="18" charset="-52"/>
                          <a:cs typeface="+mn-cs"/>
                        </a:rPr>
                        <a:t> Доля пожилых малоимущих граждан, имеющих доход ниже черты бедности, являющихся получателями государственной социальной помощи на основании социального контракта, в общей численности пожилых граждан, имеющих доход ниже черты бедности, обратившихся за государственной социальной помощью</a:t>
                      </a:r>
                      <a:endParaRPr lang="ru-RU" sz="1000" kern="1200" dirty="0">
                        <a:solidFill>
                          <a:schemeClr val="tx1"/>
                        </a:solidFill>
                        <a:latin typeface="PT Astra Serif" pitchFamily="18" charset="-52"/>
                        <a:ea typeface="PT Astra Serif" pitchFamily="18" charset="-52"/>
                        <a:cs typeface="+mn-cs"/>
                      </a:endParaRPr>
                    </a:p>
                  </a:txBody>
                  <a:tcPr/>
                </a:tc>
                <a:tc>
                  <a:txBody>
                    <a:bodyPr/>
                    <a:lstStyle/>
                    <a:p>
                      <a:pPr marL="0" algn="ctr" defTabSz="914400" rtl="0" eaLnBrk="1" fontAlgn="ctr" latinLnBrk="0" hangingPunct="1">
                        <a:spcAft>
                          <a:spcPts val="0"/>
                        </a:spcAft>
                      </a:pPr>
                      <a:r>
                        <a:rPr lang="ru-RU" sz="1100" kern="1200" dirty="0" smtClean="0">
                          <a:solidFill>
                            <a:schemeClr val="tx1"/>
                          </a:solidFill>
                          <a:latin typeface="PT Astra Serif" pitchFamily="18" charset="-52"/>
                          <a:ea typeface="PT Astra Serif" pitchFamily="18" charset="-52"/>
                          <a:cs typeface="+mn-cs"/>
                        </a:rPr>
                        <a:t>35</a:t>
                      </a:r>
                    </a:p>
                  </a:txBody>
                  <a:tcPr marL="9525" marR="9525" marT="9525" marB="0" anchor="ctr"/>
                </a:tc>
                <a:tc>
                  <a:txBody>
                    <a:bodyPr/>
                    <a:lstStyle/>
                    <a:p>
                      <a:pPr marL="0" algn="ctr" defTabSz="914400" rtl="0" eaLnBrk="1" fontAlgn="ctr" latinLnBrk="0" hangingPunct="1">
                        <a:spcAft>
                          <a:spcPts val="0"/>
                        </a:spcAft>
                      </a:pPr>
                      <a:r>
                        <a:rPr lang="ru-RU" sz="1100" kern="1200" dirty="0" smtClean="0">
                          <a:solidFill>
                            <a:schemeClr val="tx1"/>
                          </a:solidFill>
                          <a:latin typeface="PT Astra Serif" pitchFamily="18" charset="-52"/>
                          <a:ea typeface="PT Astra Serif" pitchFamily="18" charset="-52"/>
                          <a:cs typeface="+mn-cs"/>
                        </a:rPr>
                        <a:t>35</a:t>
                      </a:r>
                    </a:p>
                  </a:txBody>
                  <a:tcPr marL="9525" marR="9525" marT="9525" marB="0" anchor="ctr"/>
                </a:tc>
                <a:tc>
                  <a:txBody>
                    <a:bodyPr/>
                    <a:lstStyle/>
                    <a:p>
                      <a:pPr marL="0" algn="ctr" defTabSz="914400" rtl="0" eaLnBrk="1" fontAlgn="ctr" latinLnBrk="0" hangingPunct="1">
                        <a:spcAft>
                          <a:spcPts val="0"/>
                        </a:spcAft>
                      </a:pPr>
                      <a:r>
                        <a:rPr lang="ru-RU" sz="1100" kern="1200" dirty="0" smtClean="0">
                          <a:solidFill>
                            <a:schemeClr val="tx1"/>
                          </a:solidFill>
                          <a:latin typeface="PT Astra Serif" pitchFamily="18" charset="-52"/>
                          <a:ea typeface="PT Astra Serif" pitchFamily="18" charset="-52"/>
                          <a:cs typeface="+mn-cs"/>
                        </a:rPr>
                        <a:t>100</a:t>
                      </a:r>
                    </a:p>
                  </a:txBody>
                  <a:tcPr marL="9525" marR="9525" marT="9525" marB="0" anchor="ctr"/>
                </a:tc>
              </a:tr>
              <a:tr h="743619">
                <a:tc>
                  <a:txBody>
                    <a:bodyPr/>
                    <a:lstStyle/>
                    <a:p>
                      <a:r>
                        <a:rPr lang="ru-RU" sz="1000" kern="1200" dirty="0" smtClean="0">
                          <a:solidFill>
                            <a:schemeClr val="tx1"/>
                          </a:solidFill>
                          <a:latin typeface="PT Astra Serif" pitchFamily="18" charset="-52"/>
                          <a:ea typeface="PT Astra Serif" pitchFamily="18" charset="-52"/>
                          <a:cs typeface="+mn-cs"/>
                        </a:rPr>
                        <a:t>Доля доступных для граждан пожилого возраста и инвалидов организаций социального обслуживания в общем количестве организаций социального обслуживания</a:t>
                      </a:r>
                      <a:endParaRPr lang="ru-RU" sz="1000" kern="1200" dirty="0">
                        <a:solidFill>
                          <a:schemeClr val="tx1"/>
                        </a:solidFill>
                        <a:latin typeface="PT Astra Serif" pitchFamily="18" charset="-52"/>
                        <a:ea typeface="PT Astra Serif" pitchFamily="18" charset="-52"/>
                        <a:cs typeface="+mn-cs"/>
                      </a:endParaRPr>
                    </a:p>
                  </a:txBody>
                  <a:tcPr/>
                </a:tc>
                <a:tc>
                  <a:txBody>
                    <a:bodyPr/>
                    <a:lstStyle/>
                    <a:p>
                      <a:pPr marL="0" algn="ctr" defTabSz="914400" rtl="0" eaLnBrk="1" fontAlgn="ctr" latinLnBrk="0" hangingPunct="1">
                        <a:spcAft>
                          <a:spcPts val="0"/>
                        </a:spcAft>
                      </a:pPr>
                      <a:r>
                        <a:rPr lang="ru-RU" sz="1100" kern="1200" dirty="0" smtClean="0">
                          <a:solidFill>
                            <a:schemeClr val="tx1"/>
                          </a:solidFill>
                          <a:latin typeface="PT Astra Serif" pitchFamily="18" charset="-52"/>
                          <a:ea typeface="PT Astra Serif" pitchFamily="18" charset="-52"/>
                          <a:cs typeface="+mn-cs"/>
                        </a:rPr>
                        <a:t>100</a:t>
                      </a:r>
                    </a:p>
                  </a:txBody>
                  <a:tcPr marL="9525" marR="9525" marT="9525" marB="0" anchor="ctr"/>
                </a:tc>
                <a:tc>
                  <a:txBody>
                    <a:bodyPr/>
                    <a:lstStyle/>
                    <a:p>
                      <a:pPr marL="0" algn="ctr" defTabSz="914400" rtl="0" eaLnBrk="1" fontAlgn="ctr" latinLnBrk="0" hangingPunct="1">
                        <a:spcAft>
                          <a:spcPts val="0"/>
                        </a:spcAft>
                      </a:pPr>
                      <a:r>
                        <a:rPr lang="ru-RU" sz="1100" kern="1200" dirty="0" smtClean="0">
                          <a:solidFill>
                            <a:schemeClr val="tx1"/>
                          </a:solidFill>
                          <a:latin typeface="PT Astra Serif" pitchFamily="18" charset="-52"/>
                          <a:ea typeface="PT Astra Serif" pitchFamily="18" charset="-52"/>
                          <a:cs typeface="+mn-cs"/>
                        </a:rPr>
                        <a:t>100</a:t>
                      </a:r>
                    </a:p>
                  </a:txBody>
                  <a:tcPr marL="9525" marR="9525" marT="9525" marB="0" anchor="ctr"/>
                </a:tc>
                <a:tc>
                  <a:txBody>
                    <a:bodyPr/>
                    <a:lstStyle/>
                    <a:p>
                      <a:pPr marL="0" algn="ctr" defTabSz="914400" rtl="0" eaLnBrk="1" fontAlgn="ctr" latinLnBrk="0" hangingPunct="1">
                        <a:spcAft>
                          <a:spcPts val="0"/>
                        </a:spcAft>
                      </a:pPr>
                      <a:r>
                        <a:rPr lang="ru-RU" sz="1100" kern="1200" dirty="0" smtClean="0">
                          <a:solidFill>
                            <a:schemeClr val="tx1"/>
                          </a:solidFill>
                          <a:latin typeface="PT Astra Serif" pitchFamily="18" charset="-52"/>
                          <a:ea typeface="PT Astra Serif" pitchFamily="18" charset="-52"/>
                          <a:cs typeface="+mn-cs"/>
                        </a:rPr>
                        <a:t>100</a:t>
                      </a:r>
                    </a:p>
                  </a:txBody>
                  <a:tcPr marL="9525" marR="9525" marT="9525" marB="0" anchor="ctr"/>
                </a:tc>
              </a:tr>
              <a:tr h="743619">
                <a:tc>
                  <a:txBody>
                    <a:bodyPr/>
                    <a:lstStyle/>
                    <a:p>
                      <a:r>
                        <a:rPr lang="ru-RU" sz="1000" kern="1200" dirty="0" smtClean="0">
                          <a:solidFill>
                            <a:schemeClr val="tx1"/>
                          </a:solidFill>
                          <a:latin typeface="PT Astra Serif" pitchFamily="18" charset="-52"/>
                          <a:ea typeface="PT Astra Serif" pitchFamily="18" charset="-52"/>
                          <a:cs typeface="+mn-cs"/>
                        </a:rPr>
                        <a:t>Доля семей, проживающих на территории Ульяновской области, включенных в программы ранней помощи, удовлетворенных качеством услуг ранней помощи, в общем количестве семей, включенных в программу ранней помощи</a:t>
                      </a:r>
                      <a:endParaRPr lang="ru-RU" sz="1000" kern="1200" dirty="0">
                        <a:solidFill>
                          <a:schemeClr val="tx1"/>
                        </a:solidFill>
                        <a:latin typeface="PT Astra Serif" pitchFamily="18" charset="-52"/>
                        <a:ea typeface="PT Astra Serif" pitchFamily="18" charset="-52"/>
                        <a:cs typeface="+mn-cs"/>
                      </a:endParaRPr>
                    </a:p>
                  </a:txBody>
                  <a:tcPr/>
                </a:tc>
                <a:tc>
                  <a:txBody>
                    <a:bodyPr/>
                    <a:lstStyle/>
                    <a:p>
                      <a:pPr marL="0" algn="ctr" defTabSz="914400" rtl="0" eaLnBrk="1" fontAlgn="ctr" latinLnBrk="0" hangingPunct="1">
                        <a:spcAft>
                          <a:spcPts val="0"/>
                        </a:spcAft>
                      </a:pPr>
                      <a:r>
                        <a:rPr lang="ru-RU" sz="1100" kern="1200" dirty="0" smtClean="0">
                          <a:solidFill>
                            <a:schemeClr val="tx1"/>
                          </a:solidFill>
                          <a:latin typeface="PT Astra Serif" pitchFamily="18" charset="-52"/>
                          <a:ea typeface="PT Astra Serif" pitchFamily="18" charset="-52"/>
                          <a:cs typeface="+mn-cs"/>
                        </a:rPr>
                        <a:t>85</a:t>
                      </a:r>
                    </a:p>
                  </a:txBody>
                  <a:tcPr marL="9525" marR="9525" marT="9525" marB="0" anchor="ctr"/>
                </a:tc>
                <a:tc>
                  <a:txBody>
                    <a:bodyPr/>
                    <a:lstStyle/>
                    <a:p>
                      <a:pPr marL="0" algn="ctr" defTabSz="914400" rtl="0" eaLnBrk="1" fontAlgn="ctr" latinLnBrk="0" hangingPunct="1">
                        <a:spcAft>
                          <a:spcPts val="0"/>
                        </a:spcAft>
                      </a:pPr>
                      <a:r>
                        <a:rPr lang="ru-RU" sz="1100" kern="1200" dirty="0" smtClean="0">
                          <a:solidFill>
                            <a:schemeClr val="tx1"/>
                          </a:solidFill>
                          <a:latin typeface="PT Astra Serif" pitchFamily="18" charset="-52"/>
                          <a:ea typeface="PT Astra Serif" pitchFamily="18" charset="-52"/>
                          <a:cs typeface="+mn-cs"/>
                        </a:rPr>
                        <a:t>85</a:t>
                      </a:r>
                    </a:p>
                  </a:txBody>
                  <a:tcPr marL="9525" marR="9525" marT="9525" marB="0" anchor="ctr"/>
                </a:tc>
                <a:tc>
                  <a:txBody>
                    <a:bodyPr/>
                    <a:lstStyle/>
                    <a:p>
                      <a:pPr marL="0" algn="ctr" defTabSz="914400" rtl="0" eaLnBrk="1" fontAlgn="ctr" latinLnBrk="0" hangingPunct="1">
                        <a:spcAft>
                          <a:spcPts val="0"/>
                        </a:spcAft>
                      </a:pPr>
                      <a:r>
                        <a:rPr lang="ru-RU" sz="1100" kern="1200" dirty="0" smtClean="0">
                          <a:solidFill>
                            <a:schemeClr val="tx1"/>
                          </a:solidFill>
                          <a:latin typeface="PT Astra Serif" pitchFamily="18" charset="-52"/>
                          <a:ea typeface="PT Astra Serif" pitchFamily="18" charset="-52"/>
                          <a:cs typeface="+mn-cs"/>
                        </a:rPr>
                        <a:t>100</a:t>
                      </a:r>
                    </a:p>
                  </a:txBody>
                  <a:tcPr marL="9525" marR="9525" marT="9525" marB="0" anchor="ctr"/>
                </a:tc>
              </a:tr>
            </a:tbl>
          </a:graphicData>
        </a:graphic>
      </p:graphicFrame>
      <p:sp>
        <p:nvSpPr>
          <p:cNvPr id="12" name="TextBox 11"/>
          <p:cNvSpPr txBox="1"/>
          <p:nvPr/>
        </p:nvSpPr>
        <p:spPr>
          <a:xfrm>
            <a:off x="764704" y="1749879"/>
            <a:ext cx="1152128" cy="3970318"/>
          </a:xfrm>
          <a:prstGeom prst="rect">
            <a:avLst/>
          </a:prstGeom>
          <a:noFill/>
        </p:spPr>
        <p:txBody>
          <a:bodyPr wrap="square" rtlCol="0">
            <a:spAutoFit/>
          </a:bodyPr>
          <a:lstStyle/>
          <a:p>
            <a:r>
              <a:rPr lang="ru-RU" sz="1050" dirty="0" smtClean="0">
                <a:latin typeface="PT Astra Serif" pitchFamily="18" charset="-52"/>
                <a:ea typeface="PT Astra Serif" pitchFamily="18" charset="-52"/>
              </a:rPr>
              <a:t>Реализация Национального проекта «Демография»</a:t>
            </a:r>
          </a:p>
          <a:p>
            <a:endParaRPr lang="ru-RU" sz="1050" dirty="0" smtClean="0">
              <a:latin typeface="PT Astra Serif" pitchFamily="18" charset="-52"/>
              <a:ea typeface="PT Astra Serif" pitchFamily="18" charset="-52"/>
            </a:endParaRPr>
          </a:p>
          <a:p>
            <a:r>
              <a:rPr lang="ru-RU" sz="1050" dirty="0" smtClean="0">
                <a:latin typeface="PT Astra Serif" pitchFamily="18" charset="-52"/>
                <a:ea typeface="PT Astra Serif" pitchFamily="18" charset="-52"/>
              </a:rPr>
              <a:t>Предоставление мер социальной поддержки гражданам, в том числе опека</a:t>
            </a:r>
          </a:p>
          <a:p>
            <a:endParaRPr lang="ru-RU" sz="1050" dirty="0" smtClean="0">
              <a:latin typeface="PT Astra Serif" pitchFamily="18" charset="-52"/>
              <a:ea typeface="PT Astra Serif" pitchFamily="18" charset="-52"/>
            </a:endParaRPr>
          </a:p>
          <a:p>
            <a:r>
              <a:rPr lang="ru-RU" sz="1050" dirty="0" smtClean="0">
                <a:latin typeface="PT Astra Serif" pitchFamily="18" charset="-52"/>
                <a:ea typeface="PT Astra Serif" pitchFamily="18" charset="-52"/>
              </a:rPr>
              <a:t>Обеспечение деятельности исполнителей государственной программы</a:t>
            </a:r>
          </a:p>
          <a:p>
            <a:endParaRPr lang="ru-RU" sz="1050" dirty="0">
              <a:latin typeface="PT Astra Serif" pitchFamily="18" charset="-52"/>
              <a:ea typeface="PT Astra Serif" pitchFamily="18" charset="-52"/>
            </a:endParaRPr>
          </a:p>
          <a:p>
            <a:endParaRPr lang="ru-RU" sz="1050" dirty="0" smtClean="0">
              <a:latin typeface="PT Astra Serif" pitchFamily="18" charset="-52"/>
              <a:ea typeface="PT Astra Serif" pitchFamily="18" charset="-52"/>
            </a:endParaRPr>
          </a:p>
          <a:p>
            <a:r>
              <a:rPr lang="ru-RU" sz="1050" dirty="0" smtClean="0">
                <a:latin typeface="PT Astra Serif" pitchFamily="18" charset="-52"/>
                <a:ea typeface="PT Astra Serif" pitchFamily="18" charset="-52"/>
              </a:rPr>
              <a:t>Программы «Доступная среда» и «Реабилитация, </a:t>
            </a:r>
            <a:r>
              <a:rPr lang="ru-RU" sz="1050" dirty="0" err="1" smtClean="0">
                <a:latin typeface="PT Astra Serif" pitchFamily="18" charset="-52"/>
                <a:ea typeface="PT Astra Serif" pitchFamily="18" charset="-52"/>
              </a:rPr>
              <a:t>абилитация</a:t>
            </a:r>
            <a:r>
              <a:rPr lang="ru-RU" sz="1050" dirty="0" smtClean="0">
                <a:latin typeface="PT Astra Serif" pitchFamily="18" charset="-52"/>
                <a:ea typeface="PT Astra Serif" pitchFamily="18" charset="-52"/>
              </a:rPr>
              <a:t> инвалидов»</a:t>
            </a:r>
            <a:endParaRPr lang="ru-RU" sz="1050" dirty="0"/>
          </a:p>
        </p:txBody>
      </p:sp>
      <p:sp>
        <p:nvSpPr>
          <p:cNvPr id="17" name="TextBox 16"/>
          <p:cNvSpPr txBox="1"/>
          <p:nvPr/>
        </p:nvSpPr>
        <p:spPr>
          <a:xfrm>
            <a:off x="2132856" y="1619672"/>
            <a:ext cx="4464496" cy="3046988"/>
          </a:xfrm>
          <a:prstGeom prst="rect">
            <a:avLst/>
          </a:prstGeom>
          <a:noFill/>
        </p:spPr>
        <p:txBody>
          <a:bodyPr wrap="square" rtlCol="0">
            <a:spAutoFit/>
          </a:bodyPr>
          <a:lstStyle/>
          <a:p>
            <a:r>
              <a:rPr lang="ru-RU" sz="1200" b="1" dirty="0" smtClean="0">
                <a:latin typeface="PT Astra Serif" pitchFamily="18" charset="-52"/>
                <a:ea typeface="PT Astra Serif" pitchFamily="18" charset="-52"/>
              </a:rPr>
              <a:t>Цели государственной программы:</a:t>
            </a:r>
          </a:p>
          <a:p>
            <a:pPr marL="285750" indent="-285750">
              <a:buFont typeface="Wingdings" panose="05000000000000000000" pitchFamily="2" charset="2"/>
              <a:buChar char="§"/>
            </a:pPr>
            <a:r>
              <a:rPr lang="ru-RU" sz="1200" dirty="0" smtClean="0">
                <a:latin typeface="PT Astra Serif" pitchFamily="18" charset="-52"/>
                <a:ea typeface="PT Astra Serif" pitchFamily="18" charset="-52"/>
              </a:rPr>
              <a:t>повышение качества жизни населения Ульяновской области;</a:t>
            </a:r>
          </a:p>
          <a:p>
            <a:pPr marL="285750" indent="-285750">
              <a:buFont typeface="Wingdings" panose="05000000000000000000" pitchFamily="2" charset="2"/>
              <a:buChar char="§"/>
            </a:pPr>
            <a:r>
              <a:rPr lang="ru-RU" sz="1200" dirty="0" smtClean="0">
                <a:latin typeface="PT Astra Serif" pitchFamily="18" charset="-52"/>
                <a:ea typeface="PT Astra Serif" pitchFamily="18" charset="-52"/>
              </a:rPr>
              <a:t>повышение качества жизни населения Ульяновской области;</a:t>
            </a:r>
          </a:p>
          <a:p>
            <a:pPr marL="285750" indent="-285750">
              <a:buFont typeface="Wingdings" panose="05000000000000000000" pitchFamily="2" charset="2"/>
              <a:buChar char="§"/>
            </a:pPr>
            <a:r>
              <a:rPr lang="ru-RU" sz="1200" dirty="0" smtClean="0">
                <a:latin typeface="PT Astra Serif" pitchFamily="18" charset="-52"/>
                <a:ea typeface="PT Astra Serif" pitchFamily="18" charset="-52"/>
              </a:rPr>
              <a:t>создание условий для роста благосостояния граждан, увеличение периода активного долголетия.</a:t>
            </a:r>
          </a:p>
          <a:p>
            <a:r>
              <a:rPr lang="ru-RU" sz="1200" b="1" dirty="0" smtClean="0">
                <a:latin typeface="PT Astra Serif" pitchFamily="18" charset="-52"/>
                <a:ea typeface="PT Astra Serif" pitchFamily="18" charset="-52"/>
              </a:rPr>
              <a:t>Задачи государственной программы:</a:t>
            </a:r>
          </a:p>
          <a:p>
            <a:pPr marL="285750" indent="-285750">
              <a:buFont typeface="Wingdings" panose="05000000000000000000" pitchFamily="2" charset="2"/>
              <a:buChar char="§"/>
            </a:pPr>
            <a:r>
              <a:rPr lang="ru-RU" sz="1200" dirty="0" smtClean="0">
                <a:latin typeface="PT Astra Serif" pitchFamily="18" charset="-52"/>
                <a:ea typeface="PT Astra Serif" pitchFamily="18" charset="-52"/>
              </a:rPr>
              <a:t>сокращение бедности среди населения Ульяновской области;</a:t>
            </a:r>
          </a:p>
          <a:p>
            <a:pPr marL="285750" indent="-285750">
              <a:buFont typeface="Wingdings" panose="05000000000000000000" pitchFamily="2" charset="2"/>
              <a:buChar char="§"/>
            </a:pPr>
            <a:r>
              <a:rPr lang="ru-RU" sz="1200" dirty="0" smtClean="0">
                <a:latin typeface="PT Astra Serif" pitchFamily="18" charset="-52"/>
                <a:ea typeface="PT Astra Serif" pitchFamily="18" charset="-52"/>
              </a:rPr>
              <a:t>соблюдение принципа </a:t>
            </a:r>
            <a:r>
              <a:rPr lang="ru-RU" sz="1200" dirty="0" err="1" smtClean="0">
                <a:latin typeface="PT Astra Serif" pitchFamily="18" charset="-52"/>
                <a:ea typeface="PT Astra Serif" pitchFamily="18" charset="-52"/>
              </a:rPr>
              <a:t>адресности</a:t>
            </a:r>
            <a:r>
              <a:rPr lang="ru-RU" sz="1200" dirty="0" smtClean="0">
                <a:latin typeface="PT Astra Serif" pitchFamily="18" charset="-52"/>
                <a:ea typeface="PT Astra Serif" pitchFamily="18" charset="-52"/>
              </a:rPr>
              <a:t> при предоставлении мер социальной поддержки;</a:t>
            </a:r>
          </a:p>
          <a:p>
            <a:pPr marL="285750" indent="-285750">
              <a:buFont typeface="Wingdings" panose="05000000000000000000" pitchFamily="2" charset="2"/>
              <a:buChar char="§"/>
            </a:pPr>
            <a:r>
              <a:rPr lang="ru-RU" sz="1200" dirty="0" smtClean="0">
                <a:latin typeface="PT Astra Serif" pitchFamily="18" charset="-52"/>
                <a:ea typeface="PT Astra Serif" pitchFamily="18" charset="-52"/>
              </a:rPr>
              <a:t>улучшение положения семей и детей, находящихся в трудной жизненной ситуации;</a:t>
            </a:r>
          </a:p>
          <a:p>
            <a:pPr marL="285750" indent="-285750">
              <a:buFont typeface="Wingdings" panose="05000000000000000000" pitchFamily="2" charset="2"/>
              <a:buChar char="§"/>
            </a:pPr>
            <a:r>
              <a:rPr lang="ru-RU" sz="1200" dirty="0" smtClean="0">
                <a:latin typeface="PT Astra Serif" pitchFamily="18" charset="-52"/>
                <a:ea typeface="PT Astra Serif" pitchFamily="18" charset="-52"/>
              </a:rPr>
              <a:t>внедрение механизма финансовой поддержки семей при рождении детей;</a:t>
            </a:r>
          </a:p>
          <a:p>
            <a:pPr marL="285750" indent="-285750">
              <a:buFont typeface="Wingdings" panose="05000000000000000000" pitchFamily="2" charset="2"/>
              <a:buChar char="§"/>
            </a:pPr>
            <a:r>
              <a:rPr lang="ru-RU" sz="1200" dirty="0" smtClean="0">
                <a:latin typeface="PT Astra Serif" pitchFamily="18" charset="-52"/>
                <a:ea typeface="PT Astra Serif" pitchFamily="18" charset="-52"/>
              </a:rPr>
              <a:t>повышение роли сектора негосударственных некоммерческих организаций в предоставлении социальных услуг</a:t>
            </a:r>
            <a:endParaRPr lang="ru-RU" sz="1200" dirty="0">
              <a:latin typeface="PT Astra Serif" pitchFamily="18" charset="-52"/>
              <a:ea typeface="PT Astra Serif" pitchFamily="18" charset="-52"/>
            </a:endParaRPr>
          </a:p>
        </p:txBody>
      </p:sp>
      <p:sp>
        <p:nvSpPr>
          <p:cNvPr id="22" name="TextBox 21"/>
          <p:cNvSpPr txBox="1"/>
          <p:nvPr/>
        </p:nvSpPr>
        <p:spPr>
          <a:xfrm>
            <a:off x="4437112" y="116034"/>
            <a:ext cx="2309863" cy="276999"/>
          </a:xfrm>
          <a:prstGeom prst="rect">
            <a:avLst/>
          </a:prstGeom>
          <a:noFill/>
        </p:spPr>
        <p:txBody>
          <a:bodyPr wrap="none" rtlCol="0">
            <a:spAutoFit/>
          </a:bodyPr>
          <a:lstStyle/>
          <a:p>
            <a:r>
              <a:rPr lang="ru-RU" sz="1200" dirty="0" smtClean="0">
                <a:solidFill>
                  <a:schemeClr val="bg1"/>
                </a:solidFill>
              </a:rPr>
              <a:t>Расходы областного бюджета</a:t>
            </a:r>
            <a:endParaRPr lang="ru-RU" sz="1200" dirty="0">
              <a:solidFill>
                <a:schemeClr val="bg1"/>
              </a:solidFill>
            </a:endParaRPr>
          </a:p>
        </p:txBody>
      </p:sp>
      <p:sp>
        <p:nvSpPr>
          <p:cNvPr id="2" name="TextBox 1"/>
          <p:cNvSpPr txBox="1"/>
          <p:nvPr/>
        </p:nvSpPr>
        <p:spPr>
          <a:xfrm>
            <a:off x="116632" y="8316416"/>
            <a:ext cx="1728192" cy="584775"/>
          </a:xfrm>
          <a:prstGeom prst="rect">
            <a:avLst/>
          </a:prstGeom>
          <a:noFill/>
        </p:spPr>
        <p:txBody>
          <a:bodyPr wrap="square" rtlCol="0">
            <a:spAutoFit/>
          </a:bodyPr>
          <a:lstStyle/>
          <a:p>
            <a:r>
              <a:rPr lang="ru-RU" sz="800" i="1" dirty="0" smtClean="0"/>
              <a:t>Средства на реализацию государственной программы в 2020 году</a:t>
            </a:r>
            <a:br>
              <a:rPr lang="ru-RU" sz="800" i="1" dirty="0" smtClean="0"/>
            </a:br>
            <a:r>
              <a:rPr lang="ru-RU" sz="800" i="1" dirty="0" smtClean="0"/>
              <a:t>факт</a:t>
            </a:r>
            <a:r>
              <a:rPr lang="ru-RU" sz="800" b="1" i="1" dirty="0" smtClean="0"/>
              <a:t> – 15149,1 млн. руб.</a:t>
            </a:r>
            <a:endParaRPr lang="ru-RU" sz="800" b="1" i="1" dirty="0"/>
          </a:p>
        </p:txBody>
      </p:sp>
      <p:sp>
        <p:nvSpPr>
          <p:cNvPr id="3" name="TextBox 2"/>
          <p:cNvSpPr txBox="1"/>
          <p:nvPr/>
        </p:nvSpPr>
        <p:spPr>
          <a:xfrm>
            <a:off x="1988840" y="4572000"/>
            <a:ext cx="3744416" cy="276999"/>
          </a:xfrm>
          <a:prstGeom prst="rect">
            <a:avLst/>
          </a:prstGeom>
          <a:noFill/>
        </p:spPr>
        <p:txBody>
          <a:bodyPr wrap="square" rtlCol="0">
            <a:spAutoFit/>
          </a:bodyPr>
          <a:lstStyle/>
          <a:p>
            <a:r>
              <a:rPr lang="ru-RU" sz="1000" b="1" dirty="0" smtClean="0">
                <a:latin typeface="PT Astra Serif" pitchFamily="18" charset="-52"/>
                <a:ea typeface="PT Astra Serif" pitchFamily="18" charset="-52"/>
              </a:rPr>
              <a:t>Результаты</a:t>
            </a:r>
            <a:r>
              <a:rPr lang="ru-RU" sz="1200" b="1" dirty="0" smtClean="0">
                <a:latin typeface="PT Astra Serif" pitchFamily="18" charset="-52"/>
                <a:ea typeface="PT Astra Serif" pitchFamily="18" charset="-52"/>
              </a:rPr>
              <a:t>:</a:t>
            </a:r>
            <a:endParaRPr lang="ru-RU" sz="1200" b="1" dirty="0">
              <a:latin typeface="PT Astra Serif" pitchFamily="18" charset="-52"/>
              <a:ea typeface="PT Astra Serif" pitchFamily="18" charset="-52"/>
            </a:endParaRPr>
          </a:p>
        </p:txBody>
      </p:sp>
      <p:graphicFrame>
        <p:nvGraphicFramePr>
          <p:cNvPr id="6" name="Таблица 5"/>
          <p:cNvGraphicFramePr>
            <a:graphicFrameLocks noGrp="1"/>
          </p:cNvGraphicFramePr>
          <p:nvPr>
            <p:extLst>
              <p:ext uri="{D42A27DB-BD31-4B8C-83A1-F6EECF244321}">
                <p14:modId xmlns:p14="http://schemas.microsoft.com/office/powerpoint/2010/main" xmlns="" val="457470477"/>
              </p:ext>
            </p:extLst>
          </p:nvPr>
        </p:nvGraphicFramePr>
        <p:xfrm>
          <a:off x="116632" y="1691680"/>
          <a:ext cx="648072" cy="3979941"/>
        </p:xfrm>
        <a:graphic>
          <a:graphicData uri="http://schemas.openxmlformats.org/drawingml/2006/table">
            <a:tbl>
              <a:tblPr firstRow="1" bandRow="1">
                <a:tableStyleId>{5C22544A-7EE6-4342-B048-85BDC9FD1C3A}</a:tableStyleId>
              </a:tblPr>
              <a:tblGrid>
                <a:gridCol w="648072"/>
              </a:tblGrid>
              <a:tr h="864096">
                <a:tc>
                  <a:txBody>
                    <a:bodyPr/>
                    <a:lstStyle/>
                    <a:p>
                      <a:endParaRPr lang="ru-RU" sz="1000" b="0" kern="1200" spc="0" baseline="0" dirty="0" smtClean="0">
                        <a:solidFill>
                          <a:schemeClr val="dk1"/>
                        </a:solidFill>
                        <a:latin typeface="PT Astra Serif" pitchFamily="18" charset="-52"/>
                        <a:ea typeface="PT Astra Serif" pitchFamily="18" charset="-52"/>
                        <a:cs typeface="+mn-cs"/>
                      </a:endParaRPr>
                    </a:p>
                    <a:p>
                      <a:endParaRPr lang="ru-RU" sz="1000" b="0" kern="1200" spc="0" baseline="0" dirty="0" smtClean="0">
                        <a:solidFill>
                          <a:schemeClr val="dk1"/>
                        </a:solidFill>
                        <a:latin typeface="PT Astra Serif" pitchFamily="18" charset="-52"/>
                        <a:ea typeface="PT Astra Serif" pitchFamily="18" charset="-52"/>
                        <a:cs typeface="+mn-cs"/>
                      </a:endParaRPr>
                    </a:p>
                    <a:p>
                      <a:r>
                        <a:rPr lang="ru-RU" sz="1000" b="0" kern="1200" spc="0" baseline="0" dirty="0" smtClean="0">
                          <a:solidFill>
                            <a:schemeClr val="dk1"/>
                          </a:solidFill>
                          <a:latin typeface="PT Astra Serif" pitchFamily="18" charset="-52"/>
                          <a:ea typeface="PT Astra Serif" pitchFamily="18" charset="-52"/>
                          <a:cs typeface="+mn-cs"/>
                        </a:rPr>
                        <a:t>1760,3</a:t>
                      </a:r>
                      <a:endParaRPr lang="ru-RU" sz="1000" b="0" kern="1200" spc="0" baseline="0" dirty="0">
                        <a:solidFill>
                          <a:schemeClr val="dk1"/>
                        </a:solidFill>
                        <a:latin typeface="PT Astra Serif" pitchFamily="18" charset="-52"/>
                        <a:ea typeface="PT Astra Serif" pitchFamily="18" charset="-52"/>
                        <a:cs typeface="+mn-cs"/>
                      </a:endParaRPr>
                    </a:p>
                  </a:txBody>
                  <a:tcPr>
                    <a:solidFill>
                      <a:srgbClr val="92D050"/>
                    </a:solidFill>
                  </a:tcPr>
                </a:tc>
              </a:tr>
              <a:tr h="864096">
                <a:tc>
                  <a:txBody>
                    <a:bodyPr/>
                    <a:lstStyle/>
                    <a:p>
                      <a:endParaRPr lang="ru-RU" sz="1000" spc="0" baseline="0" dirty="0" smtClean="0">
                        <a:latin typeface="PT Astra Serif" pitchFamily="18" charset="-52"/>
                        <a:ea typeface="PT Astra Serif" pitchFamily="18" charset="-52"/>
                      </a:endParaRPr>
                    </a:p>
                    <a:p>
                      <a:endParaRPr lang="ru-RU" sz="1000" spc="0" baseline="0" dirty="0" smtClean="0">
                        <a:latin typeface="PT Astra Serif" pitchFamily="18" charset="-52"/>
                        <a:ea typeface="PT Astra Serif" pitchFamily="18" charset="-52"/>
                      </a:endParaRPr>
                    </a:p>
                    <a:p>
                      <a:r>
                        <a:rPr lang="ru-RU" sz="1000" spc="0" baseline="0" dirty="0" smtClean="0">
                          <a:latin typeface="PT Astra Serif" pitchFamily="18" charset="-52"/>
                          <a:ea typeface="PT Astra Serif" pitchFamily="18" charset="-52"/>
                        </a:rPr>
                        <a:t>10660,9</a:t>
                      </a:r>
                      <a:endParaRPr lang="ru-RU" sz="1000" spc="0" baseline="0" dirty="0">
                        <a:latin typeface="PT Astra Serif" pitchFamily="18" charset="-52"/>
                        <a:ea typeface="PT Astra Serif" pitchFamily="18" charset="-52"/>
                      </a:endParaRPr>
                    </a:p>
                  </a:txBody>
                  <a:tcPr>
                    <a:solidFill>
                      <a:schemeClr val="accent2">
                        <a:lumMod val="40000"/>
                        <a:lumOff val="60000"/>
                      </a:schemeClr>
                    </a:solidFill>
                  </a:tcPr>
                </a:tc>
              </a:tr>
              <a:tr h="1224136">
                <a:tc>
                  <a:txBody>
                    <a:bodyPr/>
                    <a:lstStyle/>
                    <a:p>
                      <a:endParaRPr lang="ru-RU" sz="1000" spc="0" baseline="0" dirty="0" smtClean="0">
                        <a:latin typeface="PT Astra Serif" pitchFamily="18" charset="-52"/>
                        <a:ea typeface="PT Astra Serif" pitchFamily="18" charset="-52"/>
                      </a:endParaRPr>
                    </a:p>
                    <a:p>
                      <a:endParaRPr lang="ru-RU" sz="1000" spc="0" baseline="0" dirty="0" smtClean="0">
                        <a:latin typeface="PT Astra Serif" pitchFamily="18" charset="-52"/>
                        <a:ea typeface="PT Astra Serif" pitchFamily="18" charset="-52"/>
                      </a:endParaRPr>
                    </a:p>
                    <a:p>
                      <a:endParaRPr lang="ru-RU" sz="1000" spc="0" baseline="0" dirty="0" smtClean="0">
                        <a:latin typeface="PT Astra Serif" pitchFamily="18" charset="-52"/>
                        <a:ea typeface="PT Astra Serif" pitchFamily="18" charset="-52"/>
                      </a:endParaRPr>
                    </a:p>
                    <a:p>
                      <a:r>
                        <a:rPr lang="ru-RU" sz="1000" spc="0" baseline="0" dirty="0" smtClean="0">
                          <a:latin typeface="PT Astra Serif" pitchFamily="18" charset="-52"/>
                          <a:ea typeface="PT Astra Serif" pitchFamily="18" charset="-52"/>
                        </a:rPr>
                        <a:t>2703,2</a:t>
                      </a:r>
                      <a:endParaRPr lang="ru-RU" sz="1000" spc="0" baseline="0" dirty="0">
                        <a:latin typeface="PT Astra Serif" pitchFamily="18" charset="-52"/>
                        <a:ea typeface="PT Astra Serif" pitchFamily="18" charset="-52"/>
                      </a:endParaRPr>
                    </a:p>
                  </a:txBody>
                  <a:tcPr>
                    <a:solidFill>
                      <a:srgbClr val="00B0F0"/>
                    </a:solidFill>
                  </a:tcPr>
                </a:tc>
              </a:tr>
              <a:tr h="1027613">
                <a:tc>
                  <a:txBody>
                    <a:bodyPr/>
                    <a:lstStyle/>
                    <a:p>
                      <a:endParaRPr lang="ru-RU" sz="1000" spc="0" baseline="0" dirty="0" smtClean="0">
                        <a:latin typeface="PT Astra Serif" pitchFamily="18" charset="-52"/>
                        <a:ea typeface="PT Astra Serif" pitchFamily="18" charset="-52"/>
                      </a:endParaRPr>
                    </a:p>
                    <a:p>
                      <a:endParaRPr lang="ru-RU" sz="1000" spc="0" baseline="0" dirty="0" smtClean="0">
                        <a:latin typeface="PT Astra Serif" pitchFamily="18" charset="-52"/>
                        <a:ea typeface="PT Astra Serif" pitchFamily="18" charset="-52"/>
                      </a:endParaRPr>
                    </a:p>
                    <a:p>
                      <a:r>
                        <a:rPr lang="ru-RU" sz="1000" spc="0" baseline="0" dirty="0" smtClean="0">
                          <a:latin typeface="PT Astra Serif" pitchFamily="18" charset="-52"/>
                          <a:ea typeface="PT Astra Serif" pitchFamily="18" charset="-52"/>
                        </a:rPr>
                        <a:t>24,7</a:t>
                      </a:r>
                      <a:endParaRPr lang="ru-RU" sz="1000" spc="0" baseline="0" dirty="0">
                        <a:latin typeface="PT Astra Serif" pitchFamily="18" charset="-52"/>
                        <a:ea typeface="PT Astra Serif" pitchFamily="18" charset="-52"/>
                      </a:endParaRPr>
                    </a:p>
                  </a:txBody>
                  <a:tcPr>
                    <a:solidFill>
                      <a:schemeClr val="accent5">
                        <a:lumMod val="40000"/>
                        <a:lumOff val="60000"/>
                      </a:schemeClr>
                    </a:solidFill>
                  </a:tcPr>
                </a:tc>
              </a:tr>
            </a:tbl>
          </a:graphicData>
        </a:graphic>
      </p:graphicFrame>
      <p:pic>
        <p:nvPicPr>
          <p:cNvPr id="13" name="Picture 4" descr="http://xvatit.com/uploads/posts/2015-11/1447852722_20121220135618.jpeg"/>
          <p:cNvPicPr>
            <a:picLocks noChangeAspect="1" noChangeArrowheads="1"/>
          </p:cNvPicPr>
          <p:nvPr/>
        </p:nvPicPr>
        <p:blipFill>
          <a:blip r:embed="rId3" cstate="print"/>
          <a:srcRect/>
          <a:stretch>
            <a:fillRect/>
          </a:stretch>
        </p:blipFill>
        <p:spPr bwMode="auto">
          <a:xfrm>
            <a:off x="116632" y="6876256"/>
            <a:ext cx="1628861" cy="1080120"/>
          </a:xfrm>
          <a:prstGeom prst="rect">
            <a:avLst/>
          </a:prstGeom>
          <a:ln>
            <a:noFill/>
          </a:ln>
          <a:effectLst>
            <a:softEdge rad="112500"/>
          </a:effectLst>
        </p:spPr>
      </p:pic>
      <p:pic>
        <p:nvPicPr>
          <p:cNvPr id="14" name="Рисунок 13"/>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88640" y="179512"/>
            <a:ext cx="2713952" cy="529522"/>
          </a:xfrm>
          <a:prstGeom prst="rect">
            <a:avLst/>
          </a:prstGeom>
        </p:spPr>
      </p:pic>
      <p:sp>
        <p:nvSpPr>
          <p:cNvPr id="15" name="TextBox 14"/>
          <p:cNvSpPr txBox="1"/>
          <p:nvPr/>
        </p:nvSpPr>
        <p:spPr>
          <a:xfrm>
            <a:off x="2996953" y="179512"/>
            <a:ext cx="3861047" cy="523220"/>
          </a:xfrm>
          <a:prstGeom prst="rect">
            <a:avLst/>
          </a:prstGeom>
          <a:noFill/>
        </p:spPr>
        <p:txBody>
          <a:bodyPr wrap="square" rtlCol="0">
            <a:spAutoFit/>
          </a:bodyPr>
          <a:lstStyle/>
          <a:p>
            <a:r>
              <a:rPr lang="ru-RU" sz="1400" b="1" dirty="0" smtClean="0">
                <a:solidFill>
                  <a:srgbClr val="1E43A1"/>
                </a:solidFill>
                <a:latin typeface="Arial" panose="020B0604020202020204" pitchFamily="34" charset="0"/>
                <a:ea typeface="Meiryo" panose="020B0604030504040204" pitchFamily="34" charset="-128"/>
                <a:cs typeface="Arial" panose="020B0604020202020204" pitchFamily="34" charset="0"/>
              </a:rPr>
              <a:t>Расходы областного бюджета Ульяновской области</a:t>
            </a:r>
            <a:endParaRPr lang="ru-RU" sz="1400" b="1" dirty="0">
              <a:solidFill>
                <a:srgbClr val="1E43A1"/>
              </a:solidFill>
              <a:latin typeface="Arial" panose="020B0604020202020204" pitchFamily="34" charset="0"/>
              <a:ea typeface="Meiryo" panose="020B0604030504040204" pitchFamily="34" charset="-128"/>
              <a:cs typeface="Arial" panose="020B0604020202020204" pitchFamily="34" charset="0"/>
            </a:endParaRPr>
          </a:p>
        </p:txBody>
      </p:sp>
    </p:spTree>
    <p:extLst>
      <p:ext uri="{BB962C8B-B14F-4D97-AF65-F5344CB8AC3E}">
        <p14:creationId xmlns:p14="http://schemas.microsoft.com/office/powerpoint/2010/main" xmlns="" val="222296313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500042" y="642910"/>
            <a:ext cx="6172200" cy="720080"/>
          </a:xfrm>
        </p:spPr>
        <p:txBody>
          <a:bodyPr>
            <a:noAutofit/>
          </a:bodyPr>
          <a:lstStyle/>
          <a:p>
            <a:pPr algn="ctr"/>
            <a:r>
              <a:rPr lang="ru-RU" sz="1600" b="1" dirty="0" smtClean="0">
                <a:solidFill>
                  <a:srgbClr val="F09958"/>
                </a:solidFill>
                <a:latin typeface="PT Astra Serif" pitchFamily="18" charset="-52"/>
                <a:ea typeface="PT Astra Serif" pitchFamily="18" charset="-52"/>
              </a:rPr>
              <a:t>Государственная программа </a:t>
            </a:r>
            <a:br>
              <a:rPr lang="ru-RU" sz="1600" b="1" dirty="0" smtClean="0">
                <a:solidFill>
                  <a:srgbClr val="F09958"/>
                </a:solidFill>
                <a:latin typeface="PT Astra Serif" pitchFamily="18" charset="-52"/>
                <a:ea typeface="PT Astra Serif" pitchFamily="18" charset="-52"/>
              </a:rPr>
            </a:br>
            <a:r>
              <a:rPr lang="ru-RU" sz="1600" b="1" dirty="0" smtClean="0">
                <a:solidFill>
                  <a:srgbClr val="F09958"/>
                </a:solidFill>
                <a:latin typeface="PT Astra Serif" pitchFamily="18" charset="-52"/>
                <a:ea typeface="PT Astra Serif" pitchFamily="18" charset="-52"/>
              </a:rPr>
              <a:t>«Содействие занятости и развитие трудовых ресурсов </a:t>
            </a:r>
            <a:br>
              <a:rPr lang="ru-RU" sz="1600" b="1" dirty="0" smtClean="0">
                <a:solidFill>
                  <a:srgbClr val="F09958"/>
                </a:solidFill>
                <a:latin typeface="PT Astra Serif" pitchFamily="18" charset="-52"/>
                <a:ea typeface="PT Astra Serif" pitchFamily="18" charset="-52"/>
              </a:rPr>
            </a:br>
            <a:r>
              <a:rPr lang="ru-RU" sz="1600" b="1" dirty="0" smtClean="0">
                <a:solidFill>
                  <a:srgbClr val="F09958"/>
                </a:solidFill>
                <a:latin typeface="PT Astra Serif" pitchFamily="18" charset="-52"/>
                <a:ea typeface="PT Astra Serif" pitchFamily="18" charset="-52"/>
              </a:rPr>
              <a:t>в Ульяновской области»</a:t>
            </a:r>
          </a:p>
        </p:txBody>
      </p:sp>
      <p:graphicFrame>
        <p:nvGraphicFramePr>
          <p:cNvPr id="18" name="Объект 17"/>
          <p:cNvGraphicFramePr>
            <a:graphicFrameLocks noGrp="1"/>
          </p:cNvGraphicFramePr>
          <p:nvPr>
            <p:ph sz="half" idx="2"/>
            <p:extLst>
              <p:ext uri="{D42A27DB-BD31-4B8C-83A1-F6EECF244321}">
                <p14:modId xmlns:p14="http://schemas.microsoft.com/office/powerpoint/2010/main" xmlns="" val="2410707679"/>
              </p:ext>
            </p:extLst>
          </p:nvPr>
        </p:nvGraphicFramePr>
        <p:xfrm>
          <a:off x="2348880" y="4860032"/>
          <a:ext cx="4320479" cy="4028677"/>
        </p:xfrm>
        <a:graphic>
          <a:graphicData uri="http://schemas.openxmlformats.org/drawingml/2006/table">
            <a:tbl>
              <a:tblPr firstRow="1" bandRow="1">
                <a:tableStyleId>{5C22544A-7EE6-4342-B048-85BDC9FD1C3A}</a:tableStyleId>
              </a:tblPr>
              <a:tblGrid>
                <a:gridCol w="2566228"/>
                <a:gridCol w="586566"/>
                <a:gridCol w="586566"/>
                <a:gridCol w="581119"/>
              </a:tblGrid>
              <a:tr h="438527">
                <a:tc>
                  <a:txBody>
                    <a:bodyPr/>
                    <a:lstStyle/>
                    <a:p>
                      <a:pPr algn="ctr"/>
                      <a:r>
                        <a:rPr lang="ru-RU" sz="1000" dirty="0" smtClean="0">
                          <a:latin typeface="PT Astra Serif" pitchFamily="18" charset="-52"/>
                          <a:ea typeface="PT Astra Serif" pitchFamily="18" charset="-52"/>
                        </a:rPr>
                        <a:t>Целевой индикатор</a:t>
                      </a:r>
                      <a:endParaRPr lang="ru-RU" sz="1000" dirty="0">
                        <a:latin typeface="PT Astra Serif" pitchFamily="18" charset="-52"/>
                        <a:ea typeface="PT Astra Serif" pitchFamily="18" charset="-52"/>
                      </a:endParaRPr>
                    </a:p>
                  </a:txBody>
                  <a:tcPr/>
                </a:tc>
                <a:tc>
                  <a:txBody>
                    <a:bodyPr/>
                    <a:lstStyle/>
                    <a:p>
                      <a:pPr algn="ctr"/>
                      <a:r>
                        <a:rPr lang="ru-RU" sz="1000" dirty="0" smtClean="0">
                          <a:solidFill>
                            <a:schemeClr val="bg1"/>
                          </a:solidFill>
                          <a:latin typeface="PT Astra Serif" pitchFamily="18" charset="-52"/>
                          <a:ea typeface="PT Astra Serif" pitchFamily="18" charset="-52"/>
                        </a:rPr>
                        <a:t>2020</a:t>
                      </a:r>
                    </a:p>
                    <a:p>
                      <a:pPr algn="ctr"/>
                      <a:r>
                        <a:rPr lang="ru-RU" sz="1000" dirty="0" smtClean="0">
                          <a:solidFill>
                            <a:schemeClr val="bg1"/>
                          </a:solidFill>
                          <a:latin typeface="PT Astra Serif" pitchFamily="18" charset="-52"/>
                          <a:ea typeface="PT Astra Serif" pitchFamily="18" charset="-52"/>
                        </a:rPr>
                        <a:t>(план)</a:t>
                      </a:r>
                      <a:endParaRPr lang="ru-RU" sz="1000" dirty="0">
                        <a:solidFill>
                          <a:schemeClr val="bg1"/>
                        </a:solidFill>
                        <a:latin typeface="PT Astra Serif" pitchFamily="18" charset="-52"/>
                        <a:ea typeface="PT Astra Serif" pitchFamily="18" charset="-52"/>
                      </a:endParaRPr>
                    </a:p>
                  </a:txBody>
                  <a:tcPr/>
                </a:tc>
                <a:tc>
                  <a:txBody>
                    <a:bodyPr/>
                    <a:lstStyle/>
                    <a:p>
                      <a:pPr algn="ctr"/>
                      <a:r>
                        <a:rPr lang="ru-RU" sz="1000" dirty="0" smtClean="0">
                          <a:solidFill>
                            <a:schemeClr val="bg1"/>
                          </a:solidFill>
                          <a:latin typeface="PT Astra Serif" pitchFamily="18" charset="-52"/>
                          <a:ea typeface="PT Astra Serif" pitchFamily="18" charset="-52"/>
                        </a:rPr>
                        <a:t>2020</a:t>
                      </a:r>
                    </a:p>
                    <a:p>
                      <a:pPr algn="ctr"/>
                      <a:r>
                        <a:rPr lang="ru-RU" sz="1000" dirty="0" smtClean="0">
                          <a:solidFill>
                            <a:schemeClr val="bg1"/>
                          </a:solidFill>
                          <a:latin typeface="PT Astra Serif" pitchFamily="18" charset="-52"/>
                          <a:ea typeface="PT Astra Serif" pitchFamily="18" charset="-52"/>
                        </a:rPr>
                        <a:t>(факт)</a:t>
                      </a:r>
                      <a:endParaRPr lang="ru-RU" sz="1000" dirty="0">
                        <a:solidFill>
                          <a:schemeClr val="bg1"/>
                        </a:solidFill>
                        <a:latin typeface="PT Astra Serif" pitchFamily="18" charset="-52"/>
                        <a:ea typeface="PT Astra Serif" pitchFamily="18" charset="-52"/>
                      </a:endParaRPr>
                    </a:p>
                  </a:txBody>
                  <a:tcPr/>
                </a:tc>
                <a:tc>
                  <a:txBody>
                    <a:bodyPr/>
                    <a:lstStyle/>
                    <a:p>
                      <a:pPr algn="ctr"/>
                      <a:r>
                        <a:rPr lang="ru-RU" sz="1000" dirty="0" smtClean="0">
                          <a:solidFill>
                            <a:schemeClr val="bg1"/>
                          </a:solidFill>
                          <a:latin typeface="PT Astra Serif" pitchFamily="18" charset="-52"/>
                          <a:ea typeface="PT Astra Serif" pitchFamily="18" charset="-52"/>
                        </a:rPr>
                        <a:t>%</a:t>
                      </a:r>
                    </a:p>
                    <a:p>
                      <a:pPr algn="ctr"/>
                      <a:r>
                        <a:rPr lang="ru-RU" sz="1000" dirty="0" smtClean="0">
                          <a:solidFill>
                            <a:schemeClr val="bg1"/>
                          </a:solidFill>
                          <a:latin typeface="PT Astra Serif" pitchFamily="18" charset="-52"/>
                          <a:ea typeface="PT Astra Serif" pitchFamily="18" charset="-52"/>
                        </a:rPr>
                        <a:t>достижения</a:t>
                      </a:r>
                      <a:endParaRPr lang="ru-RU" sz="1000" dirty="0">
                        <a:solidFill>
                          <a:schemeClr val="bg1"/>
                        </a:solidFill>
                        <a:latin typeface="PT Astra Serif" pitchFamily="18" charset="-52"/>
                        <a:ea typeface="PT Astra Serif" pitchFamily="18" charset="-52"/>
                      </a:endParaRPr>
                    </a:p>
                  </a:txBody>
                  <a:tcPr/>
                </a:tc>
              </a:tr>
              <a:tr h="1001632">
                <a:tc>
                  <a:txBody>
                    <a:bodyPr/>
                    <a:lstStyle/>
                    <a:p>
                      <a:pPr algn="l" fontAlgn="ctr"/>
                      <a:r>
                        <a:rPr lang="ru-RU" sz="1200" b="0" i="0" u="none" strike="noStrike" dirty="0" smtClean="0">
                          <a:solidFill>
                            <a:srgbClr val="000000"/>
                          </a:solidFill>
                          <a:latin typeface="PT Astra Serif" pitchFamily="18" charset="-52"/>
                          <a:ea typeface="PT Astra Serif" pitchFamily="18" charset="-52"/>
                        </a:rPr>
                        <a:t>Численность </a:t>
                      </a:r>
                      <a:r>
                        <a:rPr lang="ru-RU" sz="1200" b="0" i="0" u="none" strike="noStrike" dirty="0">
                          <a:solidFill>
                            <a:srgbClr val="000000"/>
                          </a:solidFill>
                          <a:latin typeface="PT Astra Serif" pitchFamily="18" charset="-52"/>
                          <a:ea typeface="PT Astra Serif" pitchFamily="18" charset="-52"/>
                        </a:rPr>
                        <a:t>получателей государственных услуг в сфере содействия занятости </a:t>
                      </a:r>
                      <a:r>
                        <a:rPr lang="ru-RU" sz="1200" b="0" i="0" u="none" strike="noStrike" dirty="0" smtClean="0">
                          <a:solidFill>
                            <a:srgbClr val="000000"/>
                          </a:solidFill>
                          <a:latin typeface="PT Astra Serif" pitchFamily="18" charset="-52"/>
                          <a:ea typeface="PT Astra Serif" pitchFamily="18" charset="-52"/>
                        </a:rPr>
                        <a:t>населения, человек</a:t>
                      </a:r>
                      <a:r>
                        <a:rPr lang="ru-RU" sz="1200" b="0" i="0" u="none" strike="noStrike" dirty="0">
                          <a:solidFill>
                            <a:srgbClr val="000000"/>
                          </a:solidFill>
                          <a:latin typeface="PT Astra Serif" pitchFamily="18" charset="-52"/>
                          <a:ea typeface="PT Astra Serif" pitchFamily="18" charset="-52"/>
                        </a:rPr>
                        <a:t/>
                      </a:r>
                      <a:br>
                        <a:rPr lang="ru-RU" sz="1200" b="0" i="0" u="none" strike="noStrike" dirty="0">
                          <a:solidFill>
                            <a:srgbClr val="000000"/>
                          </a:solidFill>
                          <a:latin typeface="PT Astra Serif" pitchFamily="18" charset="-52"/>
                          <a:ea typeface="PT Astra Serif" pitchFamily="18" charset="-52"/>
                        </a:rPr>
                      </a:br>
                      <a:endParaRPr lang="ru-RU" sz="1200" b="0" i="0" u="none" strike="noStrike" dirty="0">
                        <a:solidFill>
                          <a:srgbClr val="000000"/>
                        </a:solidFill>
                        <a:latin typeface="PT Astra Serif" pitchFamily="18" charset="-52"/>
                        <a:ea typeface="PT Astra Serif" pitchFamily="18" charset="-52"/>
                      </a:endParaRPr>
                    </a:p>
                  </a:txBody>
                  <a:tcPr marL="9525" marR="9525" marT="9525" marB="0" anchor="ctr"/>
                </a:tc>
                <a:tc>
                  <a:txBody>
                    <a:bodyPr/>
                    <a:lstStyle/>
                    <a:p>
                      <a:pPr algn="ctr" fontAlgn="ctr"/>
                      <a:r>
                        <a:rPr lang="ru-RU" sz="1200" b="0" i="0" u="none" strike="noStrike" dirty="0">
                          <a:solidFill>
                            <a:srgbClr val="000000"/>
                          </a:solidFill>
                          <a:latin typeface="PT Astra Serif" pitchFamily="18" charset="-52"/>
                          <a:ea typeface="PT Astra Serif" pitchFamily="18" charset="-52"/>
                        </a:rPr>
                        <a:t>85000</a:t>
                      </a:r>
                    </a:p>
                  </a:txBody>
                  <a:tcPr marL="9525" marR="9525" marT="9525" marB="0" anchor="ctr"/>
                </a:tc>
                <a:tc>
                  <a:txBody>
                    <a:bodyPr/>
                    <a:lstStyle/>
                    <a:p>
                      <a:pPr algn="ctr" fontAlgn="ctr"/>
                      <a:r>
                        <a:rPr lang="ru-RU" sz="1200" b="0" i="0" u="none" strike="noStrike" dirty="0">
                          <a:solidFill>
                            <a:srgbClr val="000000"/>
                          </a:solidFill>
                          <a:latin typeface="PT Astra Serif" pitchFamily="18" charset="-52"/>
                          <a:ea typeface="PT Astra Serif" pitchFamily="18" charset="-52"/>
                        </a:rPr>
                        <a:t>90351</a:t>
                      </a:r>
                    </a:p>
                  </a:txBody>
                  <a:tcPr marL="9525" marR="9525" marT="9525" marB="0" anchor="ctr"/>
                </a:tc>
                <a:tc>
                  <a:txBody>
                    <a:bodyPr/>
                    <a:lstStyle/>
                    <a:p>
                      <a:r>
                        <a:rPr lang="ru-RU" sz="1200" b="0" dirty="0" smtClean="0">
                          <a:latin typeface="PT Astra Serif" pitchFamily="18" charset="-52"/>
                          <a:ea typeface="PT Astra Serif" pitchFamily="18" charset="-52"/>
                        </a:rPr>
                        <a:t>106,3</a:t>
                      </a:r>
                      <a:endParaRPr lang="ru-RU" sz="1200" b="0" dirty="0">
                        <a:latin typeface="PT Astra Serif" pitchFamily="18" charset="-52"/>
                        <a:ea typeface="PT Astra Serif" pitchFamily="18" charset="-52"/>
                      </a:endParaRPr>
                    </a:p>
                  </a:txBody>
                  <a:tcPr marL="9525" marR="9525" marT="9525" marB="0" anchor="ctr"/>
                </a:tc>
              </a:tr>
              <a:tr h="923209">
                <a:tc>
                  <a:txBody>
                    <a:bodyPr/>
                    <a:lstStyle/>
                    <a:p>
                      <a:pPr algn="l" fontAlgn="ctr"/>
                      <a:r>
                        <a:rPr lang="ru-RU" sz="1200" b="0" i="0" u="none" strike="noStrike" dirty="0" smtClean="0">
                          <a:solidFill>
                            <a:srgbClr val="000000"/>
                          </a:solidFill>
                          <a:latin typeface="PT Astra Serif" pitchFamily="18" charset="-52"/>
                          <a:ea typeface="PT Astra Serif" pitchFamily="18" charset="-52"/>
                        </a:rPr>
                        <a:t>Доля </a:t>
                      </a:r>
                      <a:r>
                        <a:rPr lang="ru-RU" sz="1200" b="0" i="0" u="none" strike="noStrike" dirty="0">
                          <a:solidFill>
                            <a:srgbClr val="000000"/>
                          </a:solidFill>
                          <a:latin typeface="PT Astra Serif" pitchFamily="18" charset="-52"/>
                          <a:ea typeface="PT Astra Serif" pitchFamily="18" charset="-52"/>
                        </a:rPr>
                        <a:t>занятых в численности лиц в возрасте 50-ти лет и старше, а также лиц </a:t>
                      </a:r>
                      <a:r>
                        <a:rPr lang="ru-RU" sz="1200" b="0" i="0" u="none" strike="noStrike" dirty="0" err="1">
                          <a:solidFill>
                            <a:srgbClr val="000000"/>
                          </a:solidFill>
                          <a:latin typeface="PT Astra Serif" pitchFamily="18" charset="-52"/>
                          <a:ea typeface="PT Astra Serif" pitchFamily="18" charset="-52"/>
                        </a:rPr>
                        <a:t>предпенсионного</a:t>
                      </a:r>
                      <a:r>
                        <a:rPr lang="ru-RU" sz="1200" b="0" i="0" u="none" strike="noStrike" dirty="0">
                          <a:solidFill>
                            <a:srgbClr val="000000"/>
                          </a:solidFill>
                          <a:latin typeface="PT Astra Serif" pitchFamily="18" charset="-52"/>
                          <a:ea typeface="PT Astra Serif" pitchFamily="18" charset="-52"/>
                        </a:rPr>
                        <a:t> возраста, прошедших профессиональное обучение или получивших дополнительное профессиональное </a:t>
                      </a:r>
                      <a:r>
                        <a:rPr lang="ru-RU" sz="1200" b="0" i="0" u="none" strike="noStrike" dirty="0" smtClean="0">
                          <a:solidFill>
                            <a:srgbClr val="000000"/>
                          </a:solidFill>
                          <a:latin typeface="PT Astra Serif" pitchFamily="18" charset="-52"/>
                          <a:ea typeface="PT Astra Serif" pitchFamily="18" charset="-52"/>
                        </a:rPr>
                        <a:t>образование, %</a:t>
                      </a:r>
                      <a:endParaRPr lang="ru-RU" sz="1200" b="0" i="0" u="none" strike="noStrike" dirty="0">
                        <a:solidFill>
                          <a:srgbClr val="000000"/>
                        </a:solidFill>
                        <a:latin typeface="PT Astra Serif" pitchFamily="18" charset="-52"/>
                        <a:ea typeface="PT Astra Serif" pitchFamily="18" charset="-52"/>
                      </a:endParaRPr>
                    </a:p>
                  </a:txBody>
                  <a:tcPr marL="9525" marR="9525" marT="9525" marB="0" anchor="ctr"/>
                </a:tc>
                <a:tc>
                  <a:txBody>
                    <a:bodyPr/>
                    <a:lstStyle/>
                    <a:p>
                      <a:pPr algn="ctr" fontAlgn="ctr"/>
                      <a:r>
                        <a:rPr lang="ru-RU" sz="1200" b="0" i="0" u="none" strike="noStrike" dirty="0">
                          <a:solidFill>
                            <a:srgbClr val="000000"/>
                          </a:solidFill>
                          <a:latin typeface="PT Astra Serif" pitchFamily="18" charset="-52"/>
                          <a:ea typeface="PT Astra Serif" pitchFamily="18" charset="-52"/>
                        </a:rPr>
                        <a:t>85</a:t>
                      </a:r>
                    </a:p>
                  </a:txBody>
                  <a:tcPr marL="9525" marR="9525" marT="9525" marB="0" anchor="ctr"/>
                </a:tc>
                <a:tc>
                  <a:txBody>
                    <a:bodyPr/>
                    <a:lstStyle/>
                    <a:p>
                      <a:pPr algn="ctr" fontAlgn="ctr"/>
                      <a:r>
                        <a:rPr lang="ru-RU" sz="1200" b="0" i="0" u="none" strike="noStrike" dirty="0">
                          <a:solidFill>
                            <a:srgbClr val="000000"/>
                          </a:solidFill>
                          <a:latin typeface="PT Astra Serif" pitchFamily="18" charset="-52"/>
                          <a:ea typeface="PT Astra Serif" pitchFamily="18" charset="-52"/>
                        </a:rPr>
                        <a:t>88,95</a:t>
                      </a:r>
                    </a:p>
                  </a:txBody>
                  <a:tcPr marL="9525" marR="9525" marT="9525" marB="0" anchor="ctr"/>
                </a:tc>
                <a:tc>
                  <a:txBody>
                    <a:bodyPr/>
                    <a:lstStyle/>
                    <a:p>
                      <a:r>
                        <a:rPr lang="ru-RU" sz="1200" b="0" dirty="0" smtClean="0">
                          <a:latin typeface="PT Astra Serif" pitchFamily="18" charset="-52"/>
                          <a:ea typeface="PT Astra Serif" pitchFamily="18" charset="-52"/>
                        </a:rPr>
                        <a:t> 104,6</a:t>
                      </a:r>
                      <a:endParaRPr lang="ru-RU" sz="1200" b="0" dirty="0">
                        <a:latin typeface="PT Astra Serif" pitchFamily="18" charset="-52"/>
                        <a:ea typeface="PT Astra Serif" pitchFamily="18" charset="-52"/>
                      </a:endParaRPr>
                    </a:p>
                  </a:txBody>
                  <a:tcPr marL="9525" marR="9525" marT="9525" marB="0" anchor="ctr"/>
                </a:tc>
              </a:tr>
              <a:tr h="1088068">
                <a:tc>
                  <a:txBody>
                    <a:bodyPr/>
                    <a:lstStyle/>
                    <a:p>
                      <a:r>
                        <a:rPr lang="ru-RU" sz="1200" b="0" kern="1200" dirty="0" smtClean="0">
                          <a:solidFill>
                            <a:schemeClr val="tx1"/>
                          </a:solidFill>
                          <a:latin typeface="PT Astra Serif" pitchFamily="18" charset="-52"/>
                          <a:ea typeface="PT Astra Serif" pitchFamily="18" charset="-52"/>
                          <a:cs typeface="+mn-cs"/>
                        </a:rPr>
                        <a:t>Доля занятых участников Госпрограммы переселения и членов их семей трудоспособного возраста, в общей численности участников Госпрограммы переселения и членов их семей,  %</a:t>
                      </a:r>
                      <a:endParaRPr lang="ru-RU" sz="1200" b="0" kern="1200" dirty="0">
                        <a:solidFill>
                          <a:schemeClr val="tx1"/>
                        </a:solidFill>
                        <a:latin typeface="PT Astra Serif" pitchFamily="18" charset="-52"/>
                        <a:ea typeface="PT Astra Serif" pitchFamily="18" charset="-52"/>
                        <a:cs typeface="+mn-cs"/>
                      </a:endParaRPr>
                    </a:p>
                  </a:txBody>
                  <a:tcPr/>
                </a:tc>
                <a:tc>
                  <a:txBody>
                    <a:bodyPr/>
                    <a:lstStyle/>
                    <a:p>
                      <a:pPr algn="ctr" fontAlgn="ctr"/>
                      <a:r>
                        <a:rPr lang="ru-RU" sz="1200" b="0" i="0" u="none" strike="noStrike" dirty="0">
                          <a:solidFill>
                            <a:srgbClr val="000000"/>
                          </a:solidFill>
                          <a:latin typeface="PT Astra Serif" pitchFamily="18" charset="-52"/>
                          <a:ea typeface="PT Astra Serif" pitchFamily="18" charset="-52"/>
                        </a:rPr>
                        <a:t>50</a:t>
                      </a:r>
                    </a:p>
                  </a:txBody>
                  <a:tcPr marL="9525" marR="9525" marT="9525" marB="0" anchor="ctr"/>
                </a:tc>
                <a:tc>
                  <a:txBody>
                    <a:bodyPr/>
                    <a:lstStyle/>
                    <a:p>
                      <a:pPr algn="ctr" fontAlgn="ctr"/>
                      <a:r>
                        <a:rPr lang="ru-RU" sz="1200" b="0" i="0" u="none" strike="noStrike" dirty="0">
                          <a:solidFill>
                            <a:srgbClr val="000000"/>
                          </a:solidFill>
                          <a:latin typeface="PT Astra Serif" pitchFamily="18" charset="-52"/>
                          <a:ea typeface="PT Astra Serif" pitchFamily="18" charset="-52"/>
                        </a:rPr>
                        <a:t>51,4</a:t>
                      </a:r>
                    </a:p>
                  </a:txBody>
                  <a:tcPr marL="9525" marR="9525" marT="9525" marB="0" anchor="ctr"/>
                </a:tc>
                <a:tc>
                  <a:txBody>
                    <a:bodyPr/>
                    <a:lstStyle/>
                    <a:p>
                      <a:pPr algn="ctr" fontAlgn="ctr"/>
                      <a:r>
                        <a:rPr lang="ru-RU" sz="1200" b="0" i="0" u="none" strike="noStrike" dirty="0">
                          <a:solidFill>
                            <a:srgbClr val="000000"/>
                          </a:solidFill>
                          <a:latin typeface="PT Astra Serif" pitchFamily="18" charset="-52"/>
                          <a:ea typeface="PT Astra Serif" pitchFamily="18" charset="-52"/>
                        </a:rPr>
                        <a:t>102,8</a:t>
                      </a:r>
                    </a:p>
                  </a:txBody>
                  <a:tcPr marL="9525" marR="9525" marT="9525" marB="0" anchor="ctr"/>
                </a:tc>
              </a:tr>
            </a:tbl>
          </a:graphicData>
        </a:graphic>
      </p:graphicFrame>
      <p:sp>
        <p:nvSpPr>
          <p:cNvPr id="17" name="TextBox 16"/>
          <p:cNvSpPr txBox="1"/>
          <p:nvPr/>
        </p:nvSpPr>
        <p:spPr>
          <a:xfrm>
            <a:off x="2348880" y="1547664"/>
            <a:ext cx="4248472" cy="2862322"/>
          </a:xfrm>
          <a:prstGeom prst="rect">
            <a:avLst/>
          </a:prstGeom>
          <a:noFill/>
        </p:spPr>
        <p:txBody>
          <a:bodyPr wrap="square" rtlCol="0">
            <a:spAutoFit/>
          </a:bodyPr>
          <a:lstStyle/>
          <a:p>
            <a:r>
              <a:rPr lang="ru-RU" sz="1000" b="1" dirty="0" smtClean="0">
                <a:latin typeface="PT Astra Serif" pitchFamily="18" charset="-52"/>
                <a:ea typeface="PT Astra Serif" pitchFamily="18" charset="-52"/>
              </a:rPr>
              <a:t>Цели государственной программы:</a:t>
            </a:r>
          </a:p>
          <a:p>
            <a:pPr marL="285750" indent="-285750" algn="just">
              <a:buFont typeface="Wingdings" panose="05000000000000000000" pitchFamily="2" charset="2"/>
              <a:buChar char="§"/>
            </a:pPr>
            <a:r>
              <a:rPr lang="ru-RU" sz="1000" dirty="0" smtClean="0">
                <a:latin typeface="PT Astra Serif" pitchFamily="18" charset="-52"/>
                <a:ea typeface="PT Astra Serif" pitchFamily="18" charset="-52"/>
              </a:rPr>
              <a:t>обеспечение эффективной занятости населения;</a:t>
            </a:r>
          </a:p>
          <a:p>
            <a:pPr marL="285750" indent="-285750" algn="just">
              <a:buFont typeface="Wingdings" panose="05000000000000000000" pitchFamily="2" charset="2"/>
              <a:buChar char="§"/>
            </a:pPr>
            <a:r>
              <a:rPr lang="ru-RU" sz="1000" dirty="0" smtClean="0">
                <a:latin typeface="PT Astra Serif" pitchFamily="18" charset="-52"/>
                <a:ea typeface="PT Astra Serif" pitchFamily="18" charset="-52"/>
              </a:rPr>
              <a:t>обеспечение реализации Государственной программы по оказанию содействия добровольному переселению в Российскую Федерацию соотечественников, проживающих за рубежом</a:t>
            </a:r>
          </a:p>
          <a:p>
            <a:pPr algn="just"/>
            <a:r>
              <a:rPr lang="ru-RU" sz="1000" b="1" dirty="0" smtClean="0">
                <a:latin typeface="PT Astra Serif" pitchFamily="18" charset="-52"/>
                <a:ea typeface="PT Astra Serif" pitchFamily="18" charset="-52"/>
              </a:rPr>
              <a:t>Задачи государственной программы:</a:t>
            </a:r>
          </a:p>
          <a:p>
            <a:pPr marL="285750" indent="-285750" algn="just">
              <a:buFont typeface="Wingdings" panose="05000000000000000000" pitchFamily="2" charset="2"/>
              <a:buChar char="§"/>
            </a:pPr>
            <a:r>
              <a:rPr lang="ru-RU" sz="1000" dirty="0" smtClean="0">
                <a:latin typeface="PT Astra Serif" pitchFamily="18" charset="-52"/>
                <a:ea typeface="PT Astra Serif" pitchFamily="18" charset="-52"/>
              </a:rPr>
              <a:t>предотвращение роста напряженности на рынке труда и обеспечение социальной поддержки безработных граждан;</a:t>
            </a:r>
          </a:p>
          <a:p>
            <a:pPr marL="285750" indent="-285750" algn="just">
              <a:buFont typeface="Wingdings" panose="05000000000000000000" pitchFamily="2" charset="2"/>
              <a:buChar char="§"/>
            </a:pPr>
            <a:r>
              <a:rPr lang="ru-RU" sz="1000" dirty="0" smtClean="0">
                <a:latin typeface="PT Astra Serif" pitchFamily="18" charset="-52"/>
                <a:ea typeface="PT Astra Serif" pitchFamily="18" charset="-52"/>
              </a:rPr>
              <a:t>создание правовых, информационных условий, способствующих адаптации и интеграции и закреплению на территории Ульяновской области переселившихся соотечественников, оказание мер социальной поддержки;</a:t>
            </a:r>
          </a:p>
          <a:p>
            <a:pPr marL="285750" indent="-285750" algn="just">
              <a:buFont typeface="Wingdings" panose="05000000000000000000" pitchFamily="2" charset="2"/>
              <a:buChar char="§"/>
            </a:pPr>
            <a:r>
              <a:rPr lang="ru-RU" sz="1000" dirty="0" smtClean="0">
                <a:latin typeface="PT Astra Serif" pitchFamily="18" charset="-52"/>
                <a:ea typeface="PT Astra Serif" pitchFamily="18" charset="-52"/>
              </a:rPr>
              <a:t>содействие обеспечению потребности экономики Ульяновской области в квалифицированных кадрах;</a:t>
            </a:r>
          </a:p>
          <a:p>
            <a:pPr marL="285750" indent="-285750" algn="just">
              <a:buFont typeface="Wingdings" panose="05000000000000000000" pitchFamily="2" charset="2"/>
              <a:buChar char="§"/>
            </a:pPr>
            <a:r>
              <a:rPr lang="ru-RU" sz="1000" dirty="0" smtClean="0">
                <a:latin typeface="PT Astra Serif" pitchFamily="18" charset="-52"/>
                <a:ea typeface="PT Astra Serif" pitchFamily="18" charset="-52"/>
              </a:rPr>
              <a:t>увеличение численности молодежи - участников Госпрограммы переселения, в том числе получающей образование в профессиональных образовательных организациях и образовательных организациях высшего образования</a:t>
            </a:r>
            <a:endParaRPr lang="ru-RU" sz="1000" dirty="0">
              <a:latin typeface="PT Astra Serif" pitchFamily="18" charset="-52"/>
              <a:ea typeface="PT Astra Serif" pitchFamily="18" charset="-52"/>
            </a:endParaRPr>
          </a:p>
        </p:txBody>
      </p:sp>
      <p:sp>
        <p:nvSpPr>
          <p:cNvPr id="22" name="TextBox 21"/>
          <p:cNvSpPr txBox="1"/>
          <p:nvPr/>
        </p:nvSpPr>
        <p:spPr>
          <a:xfrm>
            <a:off x="4437112" y="116034"/>
            <a:ext cx="2309863" cy="276999"/>
          </a:xfrm>
          <a:prstGeom prst="rect">
            <a:avLst/>
          </a:prstGeom>
          <a:noFill/>
        </p:spPr>
        <p:txBody>
          <a:bodyPr wrap="none" rtlCol="0">
            <a:spAutoFit/>
          </a:bodyPr>
          <a:lstStyle/>
          <a:p>
            <a:r>
              <a:rPr lang="ru-RU" sz="1200" dirty="0" smtClean="0">
                <a:solidFill>
                  <a:schemeClr val="bg1"/>
                </a:solidFill>
              </a:rPr>
              <a:t>Расходы областного бюджета</a:t>
            </a:r>
            <a:endParaRPr lang="ru-RU" sz="1200" dirty="0">
              <a:solidFill>
                <a:schemeClr val="bg1"/>
              </a:solidFill>
            </a:endParaRPr>
          </a:p>
        </p:txBody>
      </p:sp>
      <p:sp>
        <p:nvSpPr>
          <p:cNvPr id="2" name="TextBox 1"/>
          <p:cNvSpPr txBox="1"/>
          <p:nvPr/>
        </p:nvSpPr>
        <p:spPr>
          <a:xfrm>
            <a:off x="116632" y="8316416"/>
            <a:ext cx="1728192" cy="584775"/>
          </a:xfrm>
          <a:prstGeom prst="rect">
            <a:avLst/>
          </a:prstGeom>
          <a:noFill/>
        </p:spPr>
        <p:txBody>
          <a:bodyPr wrap="square" rtlCol="0">
            <a:spAutoFit/>
          </a:bodyPr>
          <a:lstStyle/>
          <a:p>
            <a:r>
              <a:rPr lang="ru-RU" sz="800" i="1" dirty="0" smtClean="0"/>
              <a:t>Средства на реализацию государственной программы в 2020 году</a:t>
            </a:r>
            <a:br>
              <a:rPr lang="ru-RU" sz="800" i="1" dirty="0" smtClean="0"/>
            </a:br>
            <a:r>
              <a:rPr lang="ru-RU" sz="800" i="1" dirty="0" smtClean="0"/>
              <a:t>факт</a:t>
            </a:r>
            <a:r>
              <a:rPr lang="ru-RU" sz="800" b="1" i="1" dirty="0" smtClean="0"/>
              <a:t> – 543,5 млн. руб.</a:t>
            </a:r>
            <a:endParaRPr lang="ru-RU" sz="800" b="1" i="1" dirty="0"/>
          </a:p>
        </p:txBody>
      </p:sp>
      <p:sp>
        <p:nvSpPr>
          <p:cNvPr id="3" name="TextBox 2"/>
          <p:cNvSpPr txBox="1"/>
          <p:nvPr/>
        </p:nvSpPr>
        <p:spPr>
          <a:xfrm>
            <a:off x="2459108" y="4427984"/>
            <a:ext cx="3994228" cy="276999"/>
          </a:xfrm>
          <a:prstGeom prst="rect">
            <a:avLst/>
          </a:prstGeom>
          <a:noFill/>
        </p:spPr>
        <p:txBody>
          <a:bodyPr wrap="square" rtlCol="0">
            <a:spAutoFit/>
          </a:bodyPr>
          <a:lstStyle/>
          <a:p>
            <a:r>
              <a:rPr lang="ru-RU" sz="1000" b="1" dirty="0" smtClean="0">
                <a:latin typeface="PT Astra Serif" pitchFamily="18" charset="-52"/>
                <a:ea typeface="PT Astra Serif" pitchFamily="18" charset="-52"/>
              </a:rPr>
              <a:t>Результаты</a:t>
            </a:r>
            <a:r>
              <a:rPr lang="ru-RU" sz="1200" b="1" dirty="0" smtClean="0">
                <a:latin typeface="PT Astra Serif" pitchFamily="18" charset="-52"/>
                <a:ea typeface="PT Astra Serif" pitchFamily="18" charset="-52"/>
              </a:rPr>
              <a:t>:</a:t>
            </a:r>
            <a:endParaRPr lang="ru-RU" sz="1200" b="1" dirty="0">
              <a:latin typeface="PT Astra Serif" pitchFamily="18" charset="-52"/>
              <a:ea typeface="PT Astra Serif" pitchFamily="18" charset="-52"/>
            </a:endParaRPr>
          </a:p>
        </p:txBody>
      </p:sp>
      <p:pic>
        <p:nvPicPr>
          <p:cNvPr id="14" name="Рисунок 1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88640" y="179512"/>
            <a:ext cx="2713952" cy="529522"/>
          </a:xfrm>
          <a:prstGeom prst="rect">
            <a:avLst/>
          </a:prstGeom>
        </p:spPr>
      </p:pic>
      <p:sp>
        <p:nvSpPr>
          <p:cNvPr id="15" name="TextBox 14"/>
          <p:cNvSpPr txBox="1"/>
          <p:nvPr/>
        </p:nvSpPr>
        <p:spPr>
          <a:xfrm>
            <a:off x="2996953" y="179512"/>
            <a:ext cx="3861047" cy="523220"/>
          </a:xfrm>
          <a:prstGeom prst="rect">
            <a:avLst/>
          </a:prstGeom>
          <a:noFill/>
        </p:spPr>
        <p:txBody>
          <a:bodyPr wrap="square" rtlCol="0">
            <a:spAutoFit/>
          </a:bodyPr>
          <a:lstStyle/>
          <a:p>
            <a:r>
              <a:rPr lang="ru-RU" sz="1400" b="1" dirty="0" smtClean="0">
                <a:solidFill>
                  <a:srgbClr val="1E43A1"/>
                </a:solidFill>
                <a:latin typeface="Arial" panose="020B0604020202020204" pitchFamily="34" charset="0"/>
                <a:ea typeface="Meiryo" panose="020B0604030504040204" pitchFamily="34" charset="-128"/>
                <a:cs typeface="Arial" panose="020B0604020202020204" pitchFamily="34" charset="0"/>
              </a:rPr>
              <a:t>Расходы областного бюджета Ульяновской области</a:t>
            </a:r>
            <a:endParaRPr lang="ru-RU" sz="1400" b="1" dirty="0">
              <a:solidFill>
                <a:srgbClr val="1E43A1"/>
              </a:solidFill>
              <a:latin typeface="Arial" panose="020B0604020202020204" pitchFamily="34" charset="0"/>
              <a:ea typeface="Meiryo" panose="020B0604030504040204" pitchFamily="34" charset="-128"/>
              <a:cs typeface="Arial" panose="020B0604020202020204" pitchFamily="34" charset="0"/>
            </a:endParaRPr>
          </a:p>
        </p:txBody>
      </p:sp>
      <p:graphicFrame>
        <p:nvGraphicFramePr>
          <p:cNvPr id="16" name="Таблица 15"/>
          <p:cNvGraphicFramePr>
            <a:graphicFrameLocks noGrp="1"/>
          </p:cNvGraphicFramePr>
          <p:nvPr/>
        </p:nvGraphicFramePr>
        <p:xfrm>
          <a:off x="332656" y="1619673"/>
          <a:ext cx="648072" cy="4453795"/>
        </p:xfrm>
        <a:graphic>
          <a:graphicData uri="http://schemas.openxmlformats.org/drawingml/2006/table">
            <a:tbl>
              <a:tblPr firstRow="1" bandRow="1">
                <a:tableStyleId>{5C22544A-7EE6-4342-B048-85BDC9FD1C3A}</a:tableStyleId>
              </a:tblPr>
              <a:tblGrid>
                <a:gridCol w="648072"/>
              </a:tblGrid>
              <a:tr h="943655">
                <a:tc>
                  <a:txBody>
                    <a:bodyPr/>
                    <a:lstStyle/>
                    <a:p>
                      <a:pPr marL="0" algn="ctr" defTabSz="914400" rtl="0" eaLnBrk="1" latinLnBrk="0" hangingPunct="1"/>
                      <a:endParaRPr lang="ru-RU" sz="1200" b="1" kern="1200" spc="0" baseline="0" dirty="0" smtClean="0">
                        <a:solidFill>
                          <a:schemeClr val="dk1"/>
                        </a:solidFill>
                        <a:latin typeface="PT Astra Serif" pitchFamily="18" charset="-52"/>
                        <a:ea typeface="PT Astra Serif" pitchFamily="18" charset="-52"/>
                        <a:cs typeface="Arial" panose="020B0604020202020204" pitchFamily="34" charset="0"/>
                      </a:endParaRPr>
                    </a:p>
                    <a:p>
                      <a:pPr marL="0" algn="ctr" defTabSz="914400" rtl="0" eaLnBrk="1" latinLnBrk="0" hangingPunct="1"/>
                      <a:r>
                        <a:rPr lang="ru-RU" sz="1200" b="1" kern="1200" spc="0" baseline="0" dirty="0" smtClean="0">
                          <a:solidFill>
                            <a:schemeClr val="dk1"/>
                          </a:solidFill>
                          <a:latin typeface="PT Astra Serif" pitchFamily="18" charset="-52"/>
                          <a:ea typeface="PT Astra Serif" pitchFamily="18" charset="-52"/>
                          <a:cs typeface="Arial" panose="020B0604020202020204" pitchFamily="34" charset="0"/>
                        </a:rPr>
                        <a:t>32,9</a:t>
                      </a:r>
                      <a:endParaRPr lang="ru-RU" sz="1200" b="1" kern="1200" spc="0" baseline="0" dirty="0">
                        <a:solidFill>
                          <a:schemeClr val="dk1"/>
                        </a:solidFill>
                        <a:latin typeface="PT Astra Serif" pitchFamily="18" charset="-52"/>
                        <a:ea typeface="PT Astra Serif" pitchFamily="18" charset="-52"/>
                        <a:cs typeface="Arial" panose="020B0604020202020204" pitchFamily="34" charset="0"/>
                      </a:endParaRPr>
                    </a:p>
                  </a:txBody>
                  <a:tcPr marL="63305" marR="63305" marT="31652" marB="31652">
                    <a:solidFill>
                      <a:srgbClr val="92D050"/>
                    </a:solidFill>
                  </a:tcPr>
                </a:tc>
              </a:tr>
              <a:tr h="1072568">
                <a:tc>
                  <a:txBody>
                    <a:bodyPr/>
                    <a:lstStyle/>
                    <a:p>
                      <a:pPr algn="ctr"/>
                      <a:endParaRPr lang="ru-RU" sz="1200" b="1" spc="0" baseline="0" dirty="0" smtClean="0">
                        <a:latin typeface="PT Astra Serif" pitchFamily="18" charset="-52"/>
                        <a:ea typeface="PT Astra Serif" pitchFamily="18" charset="-52"/>
                        <a:cs typeface="Arial" panose="020B0604020202020204" pitchFamily="34" charset="0"/>
                      </a:endParaRPr>
                    </a:p>
                    <a:p>
                      <a:pPr algn="ctr"/>
                      <a:endParaRPr lang="ru-RU" sz="1200" b="1" spc="0" baseline="0" dirty="0" smtClean="0">
                        <a:latin typeface="PT Astra Serif" pitchFamily="18" charset="-52"/>
                        <a:ea typeface="PT Astra Serif" pitchFamily="18" charset="-52"/>
                        <a:cs typeface="Arial" panose="020B0604020202020204" pitchFamily="34" charset="0"/>
                      </a:endParaRPr>
                    </a:p>
                    <a:p>
                      <a:pPr algn="ctr"/>
                      <a:r>
                        <a:rPr lang="ru-RU" sz="1200" b="1" spc="0" baseline="0" dirty="0" smtClean="0">
                          <a:latin typeface="PT Astra Serif" pitchFamily="18" charset="-52"/>
                          <a:ea typeface="PT Astra Serif" pitchFamily="18" charset="-52"/>
                          <a:cs typeface="Arial" panose="020B0604020202020204" pitchFamily="34" charset="0"/>
                        </a:rPr>
                        <a:t>327,1</a:t>
                      </a:r>
                      <a:endParaRPr lang="ru-RU" sz="1200" b="1" spc="0" baseline="0" dirty="0">
                        <a:latin typeface="PT Astra Serif" pitchFamily="18" charset="-52"/>
                        <a:ea typeface="PT Astra Serif" pitchFamily="18" charset="-52"/>
                        <a:cs typeface="Arial" panose="020B0604020202020204" pitchFamily="34" charset="0"/>
                      </a:endParaRPr>
                    </a:p>
                  </a:txBody>
                  <a:tcPr marL="63305" marR="63305" marT="31652" marB="31652">
                    <a:solidFill>
                      <a:schemeClr val="accent2">
                        <a:lumMod val="40000"/>
                        <a:lumOff val="60000"/>
                      </a:schemeClr>
                    </a:solidFill>
                  </a:tcPr>
                </a:tc>
              </a:tr>
              <a:tr h="1063679">
                <a:tc>
                  <a:txBody>
                    <a:bodyPr/>
                    <a:lstStyle/>
                    <a:p>
                      <a:pPr algn="ctr"/>
                      <a:endParaRPr lang="ru-RU" sz="1200" b="1" spc="0" baseline="0" dirty="0" smtClean="0">
                        <a:latin typeface="PT Astra Serif" pitchFamily="18" charset="-52"/>
                        <a:ea typeface="PT Astra Serif" pitchFamily="18" charset="-52"/>
                        <a:cs typeface="Arial" panose="020B0604020202020204" pitchFamily="34" charset="0"/>
                      </a:endParaRPr>
                    </a:p>
                    <a:p>
                      <a:pPr algn="ctr"/>
                      <a:r>
                        <a:rPr lang="ru-RU" sz="1200" b="1" spc="0" baseline="0" dirty="0" smtClean="0">
                          <a:latin typeface="PT Astra Serif" pitchFamily="18" charset="-52"/>
                          <a:ea typeface="PT Astra Serif" pitchFamily="18" charset="-52"/>
                          <a:cs typeface="Arial" panose="020B0604020202020204" pitchFamily="34" charset="0"/>
                        </a:rPr>
                        <a:t>179,9</a:t>
                      </a:r>
                      <a:endParaRPr lang="ru-RU" sz="1200" b="1" spc="0" baseline="0" dirty="0">
                        <a:latin typeface="PT Astra Serif" pitchFamily="18" charset="-52"/>
                        <a:ea typeface="PT Astra Serif" pitchFamily="18" charset="-52"/>
                        <a:cs typeface="Arial" panose="020B0604020202020204" pitchFamily="34" charset="0"/>
                      </a:endParaRPr>
                    </a:p>
                  </a:txBody>
                  <a:tcPr marL="63305" marR="63305" marT="31652" marB="31652">
                    <a:solidFill>
                      <a:srgbClr val="00B0F0"/>
                    </a:solidFill>
                  </a:tcPr>
                </a:tc>
              </a:tr>
              <a:tr h="1373893">
                <a:tc>
                  <a:txBody>
                    <a:bodyPr/>
                    <a:lstStyle/>
                    <a:p>
                      <a:pPr algn="ctr"/>
                      <a:endParaRPr lang="ru-RU" sz="1200" b="1" spc="0" baseline="0" dirty="0" smtClean="0">
                        <a:latin typeface="PT Astra Serif" pitchFamily="18" charset="-52"/>
                        <a:ea typeface="PT Astra Serif" pitchFamily="18" charset="-52"/>
                        <a:cs typeface="Arial" panose="020B0604020202020204" pitchFamily="34" charset="0"/>
                      </a:endParaRPr>
                    </a:p>
                    <a:p>
                      <a:pPr algn="ctr"/>
                      <a:endParaRPr lang="ru-RU" sz="1200" b="1" spc="0" baseline="0" dirty="0" smtClean="0">
                        <a:latin typeface="PT Astra Serif" pitchFamily="18" charset="-52"/>
                        <a:ea typeface="PT Astra Serif" pitchFamily="18" charset="-52"/>
                        <a:cs typeface="Arial" panose="020B0604020202020204" pitchFamily="34" charset="0"/>
                      </a:endParaRPr>
                    </a:p>
                    <a:p>
                      <a:pPr algn="ctr"/>
                      <a:endParaRPr lang="ru-RU" sz="1200" b="1" spc="0" baseline="0" dirty="0" smtClean="0">
                        <a:latin typeface="PT Astra Serif" pitchFamily="18" charset="-52"/>
                        <a:ea typeface="PT Astra Serif" pitchFamily="18" charset="-52"/>
                        <a:cs typeface="Arial" panose="020B0604020202020204" pitchFamily="34" charset="0"/>
                      </a:endParaRPr>
                    </a:p>
                    <a:p>
                      <a:pPr algn="ctr"/>
                      <a:r>
                        <a:rPr lang="ru-RU" sz="1200" b="1" spc="0" baseline="0" dirty="0" smtClean="0">
                          <a:latin typeface="PT Astra Serif" pitchFamily="18" charset="-52"/>
                          <a:ea typeface="PT Astra Serif" pitchFamily="18" charset="-52"/>
                          <a:cs typeface="Arial" panose="020B0604020202020204" pitchFamily="34" charset="0"/>
                        </a:rPr>
                        <a:t>3,6</a:t>
                      </a:r>
                      <a:endParaRPr lang="ru-RU" sz="1200" b="1" spc="0" baseline="0" dirty="0">
                        <a:latin typeface="PT Astra Serif" pitchFamily="18" charset="-52"/>
                        <a:ea typeface="PT Astra Serif" pitchFamily="18" charset="-52"/>
                        <a:cs typeface="Arial" panose="020B0604020202020204" pitchFamily="34" charset="0"/>
                      </a:endParaRPr>
                    </a:p>
                  </a:txBody>
                  <a:tcPr marL="63305" marR="63305" marT="31652" marB="31652">
                    <a:solidFill>
                      <a:schemeClr val="accent5">
                        <a:lumMod val="40000"/>
                        <a:lumOff val="60000"/>
                      </a:schemeClr>
                    </a:solidFill>
                  </a:tcPr>
                </a:tc>
              </a:tr>
            </a:tbl>
          </a:graphicData>
        </a:graphic>
      </p:graphicFrame>
      <p:sp>
        <p:nvSpPr>
          <p:cNvPr id="20" name="TextBox 19"/>
          <p:cNvSpPr txBox="1"/>
          <p:nvPr/>
        </p:nvSpPr>
        <p:spPr>
          <a:xfrm>
            <a:off x="1052736" y="1475657"/>
            <a:ext cx="1296144" cy="4401205"/>
          </a:xfrm>
          <a:prstGeom prst="rect">
            <a:avLst/>
          </a:prstGeom>
          <a:noFill/>
        </p:spPr>
        <p:txBody>
          <a:bodyPr wrap="square" rtlCol="0">
            <a:spAutoFit/>
          </a:bodyPr>
          <a:lstStyle/>
          <a:p>
            <a:endParaRPr lang="ru-RU" sz="1000" dirty="0" smtClean="0">
              <a:latin typeface="Arial" panose="020B0604020202020204" pitchFamily="34" charset="0"/>
              <a:cs typeface="Arial" panose="020B0604020202020204" pitchFamily="34" charset="0"/>
            </a:endParaRPr>
          </a:p>
          <a:p>
            <a:r>
              <a:rPr lang="ru-RU" sz="1000" dirty="0" smtClean="0">
                <a:latin typeface="PT Astra Serif" pitchFamily="18" charset="-52"/>
                <a:ea typeface="PT Astra Serif" pitchFamily="18" charset="-52"/>
                <a:cs typeface="Arial" panose="020B0604020202020204" pitchFamily="34" charset="0"/>
              </a:rPr>
              <a:t>Реализация национального </a:t>
            </a:r>
            <a:r>
              <a:rPr lang="ru-RU" sz="1000" dirty="0">
                <a:latin typeface="PT Astra Serif" pitchFamily="18" charset="-52"/>
                <a:ea typeface="PT Astra Serif" pitchFamily="18" charset="-52"/>
                <a:cs typeface="Arial" panose="020B0604020202020204" pitchFamily="34" charset="0"/>
              </a:rPr>
              <a:t>проекта </a:t>
            </a:r>
            <a:r>
              <a:rPr lang="ru-RU" sz="1000" dirty="0" smtClean="0">
                <a:latin typeface="PT Astra Serif" pitchFamily="18" charset="-52"/>
                <a:ea typeface="PT Astra Serif" pitchFamily="18" charset="-52"/>
                <a:cs typeface="Arial" panose="020B0604020202020204" pitchFamily="34" charset="0"/>
              </a:rPr>
              <a:t>«Демография»</a:t>
            </a:r>
            <a:endParaRPr lang="ru-RU" sz="1000" dirty="0">
              <a:latin typeface="PT Astra Serif" pitchFamily="18" charset="-52"/>
              <a:ea typeface="PT Astra Serif" pitchFamily="18" charset="-52"/>
              <a:cs typeface="Arial" panose="020B0604020202020204" pitchFamily="34" charset="0"/>
            </a:endParaRPr>
          </a:p>
          <a:p>
            <a:endParaRPr lang="ru-RU" sz="1000" dirty="0">
              <a:latin typeface="PT Astra Serif" pitchFamily="18" charset="-52"/>
              <a:ea typeface="PT Astra Serif" pitchFamily="18" charset="-52"/>
              <a:cs typeface="Arial" panose="020B0604020202020204" pitchFamily="34" charset="0"/>
            </a:endParaRPr>
          </a:p>
          <a:p>
            <a:r>
              <a:rPr lang="ru-RU" sz="1000" dirty="0" smtClean="0">
                <a:latin typeface="PT Astra Serif" pitchFamily="18" charset="-52"/>
                <a:ea typeface="PT Astra Serif" pitchFamily="18" charset="-52"/>
                <a:cs typeface="Arial" panose="020B0604020202020204" pitchFamily="34" charset="0"/>
              </a:rPr>
              <a:t>Активная политика занятости населения и социальная поддержка безработных граждан</a:t>
            </a:r>
          </a:p>
          <a:p>
            <a:endParaRPr lang="ru-RU" sz="1000" dirty="0" smtClean="0">
              <a:latin typeface="PT Astra Serif" pitchFamily="18" charset="-52"/>
              <a:ea typeface="PT Astra Serif" pitchFamily="18" charset="-52"/>
              <a:cs typeface="Arial" panose="020B0604020202020204" pitchFamily="34" charset="0"/>
            </a:endParaRPr>
          </a:p>
          <a:p>
            <a:endParaRPr lang="ru-RU" sz="1000" dirty="0">
              <a:latin typeface="PT Astra Serif" pitchFamily="18" charset="-52"/>
              <a:ea typeface="PT Astra Serif" pitchFamily="18" charset="-52"/>
              <a:cs typeface="Arial" panose="020B0604020202020204" pitchFamily="34" charset="0"/>
            </a:endParaRPr>
          </a:p>
          <a:p>
            <a:r>
              <a:rPr lang="ru-RU" sz="1000" dirty="0" smtClean="0">
                <a:latin typeface="PT Astra Serif" pitchFamily="18" charset="-52"/>
                <a:ea typeface="PT Astra Serif" pitchFamily="18" charset="-52"/>
                <a:cs typeface="Arial" panose="020B0604020202020204" pitchFamily="34" charset="0"/>
              </a:rPr>
              <a:t>Обеспечение реализации государственной программы </a:t>
            </a:r>
          </a:p>
          <a:p>
            <a:endParaRPr lang="ru-RU" sz="1000" dirty="0" smtClean="0">
              <a:latin typeface="PT Astra Serif" pitchFamily="18" charset="-52"/>
              <a:ea typeface="PT Astra Serif" pitchFamily="18" charset="-52"/>
              <a:cs typeface="Arial" panose="020B0604020202020204" pitchFamily="34" charset="0"/>
            </a:endParaRPr>
          </a:p>
          <a:p>
            <a:r>
              <a:rPr lang="ru-RU" sz="1000" dirty="0" smtClean="0">
                <a:latin typeface="PT Astra Serif" pitchFamily="18" charset="-52"/>
                <a:ea typeface="PT Astra Serif" pitchFamily="18" charset="-52"/>
                <a:cs typeface="Arial" panose="020B0604020202020204" pitchFamily="34" charset="0"/>
              </a:rPr>
              <a:t>Оказание содействия переселению в Ульяновскую область соотечественников, проживающих за рубежом</a:t>
            </a:r>
          </a:p>
        </p:txBody>
      </p:sp>
      <p:pic>
        <p:nvPicPr>
          <p:cNvPr id="31746" name="Picture 2" descr="Завод цветного литья ОЗЦЛ - Официальный сайт ОЗЦЛ"/>
          <p:cNvPicPr>
            <a:picLocks noChangeAspect="1" noChangeArrowheads="1"/>
          </p:cNvPicPr>
          <p:nvPr/>
        </p:nvPicPr>
        <p:blipFill>
          <a:blip r:embed="rId4" cstate="print"/>
          <a:srcRect/>
          <a:stretch>
            <a:fillRect/>
          </a:stretch>
        </p:blipFill>
        <p:spPr bwMode="auto">
          <a:xfrm>
            <a:off x="260648" y="6924201"/>
            <a:ext cx="1798849" cy="1197734"/>
          </a:xfrm>
          <a:prstGeom prst="rect">
            <a:avLst/>
          </a:prstGeom>
          <a:noFill/>
        </p:spPr>
      </p:pic>
    </p:spTree>
    <p:extLst>
      <p:ext uri="{BB962C8B-B14F-4D97-AF65-F5344CB8AC3E}">
        <p14:creationId xmlns:p14="http://schemas.microsoft.com/office/powerpoint/2010/main" xmlns="" val="222296313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Заголовок 4"/>
          <p:cNvSpPr>
            <a:spLocks noGrp="1"/>
          </p:cNvSpPr>
          <p:nvPr>
            <p:ph type="title"/>
          </p:nvPr>
        </p:nvSpPr>
        <p:spPr>
          <a:xfrm>
            <a:off x="351235" y="539552"/>
            <a:ext cx="6246117" cy="864096"/>
          </a:xfrm>
        </p:spPr>
        <p:txBody>
          <a:bodyPr/>
          <a:lstStyle/>
          <a:p>
            <a:pPr algn="ctr" eaLnBrk="1" hangingPunct="1"/>
            <a:r>
              <a:rPr lang="ru-RU" sz="1600" b="1" dirty="0" smtClean="0">
                <a:solidFill>
                  <a:srgbClr val="F09958"/>
                </a:solidFill>
                <a:latin typeface="PT Astra Serif" pitchFamily="18" charset="-52"/>
                <a:ea typeface="PT Astra Serif" pitchFamily="18" charset="-52"/>
                <a:cs typeface="PT Astra Serif" pitchFamily="18" charset="-52"/>
              </a:rPr>
              <a:t>Государственная программа </a:t>
            </a:r>
            <a:br>
              <a:rPr lang="ru-RU" sz="1600" b="1" dirty="0" smtClean="0">
                <a:solidFill>
                  <a:srgbClr val="F09958"/>
                </a:solidFill>
                <a:latin typeface="PT Astra Serif" pitchFamily="18" charset="-52"/>
                <a:ea typeface="PT Astra Serif" pitchFamily="18" charset="-52"/>
                <a:cs typeface="PT Astra Serif" pitchFamily="18" charset="-52"/>
              </a:rPr>
            </a:br>
            <a:r>
              <a:rPr lang="ru-RU" sz="1600" b="1" dirty="0" smtClean="0">
                <a:solidFill>
                  <a:srgbClr val="F09958"/>
                </a:solidFill>
                <a:latin typeface="PT Astra Serif" pitchFamily="18" charset="-52"/>
                <a:ea typeface="PT Astra Serif" pitchFamily="18" charset="-52"/>
                <a:cs typeface="PT Astra Serif" pitchFamily="18" charset="-52"/>
              </a:rPr>
              <a:t>«Развитие культуры, туризма и сохранение объектов </a:t>
            </a:r>
            <a:br>
              <a:rPr lang="ru-RU" sz="1600" b="1" dirty="0" smtClean="0">
                <a:solidFill>
                  <a:srgbClr val="F09958"/>
                </a:solidFill>
                <a:latin typeface="PT Astra Serif" pitchFamily="18" charset="-52"/>
                <a:ea typeface="PT Astra Serif" pitchFamily="18" charset="-52"/>
                <a:cs typeface="PT Astra Serif" pitchFamily="18" charset="-52"/>
              </a:rPr>
            </a:br>
            <a:r>
              <a:rPr lang="ru-RU" sz="1600" b="1" dirty="0" smtClean="0">
                <a:solidFill>
                  <a:srgbClr val="F09958"/>
                </a:solidFill>
                <a:latin typeface="PT Astra Serif" pitchFamily="18" charset="-52"/>
                <a:ea typeface="PT Astra Serif" pitchFamily="18" charset="-52"/>
                <a:cs typeface="PT Astra Serif" pitchFamily="18" charset="-52"/>
              </a:rPr>
              <a:t>культурного наследия в Ульяновской области»</a:t>
            </a:r>
          </a:p>
        </p:txBody>
      </p:sp>
      <p:graphicFrame>
        <p:nvGraphicFramePr>
          <p:cNvPr id="11" name="Объект 10"/>
          <p:cNvGraphicFramePr>
            <a:graphicFrameLocks noGrp="1"/>
          </p:cNvGraphicFramePr>
          <p:nvPr>
            <p:ph sz="half" idx="1"/>
          </p:nvPr>
        </p:nvGraphicFramePr>
        <p:xfrm>
          <a:off x="134542" y="1403351"/>
          <a:ext cx="630162" cy="4752825"/>
        </p:xfrm>
        <a:graphic>
          <a:graphicData uri="http://schemas.openxmlformats.org/drawingml/2006/table">
            <a:tbl>
              <a:tblPr firstRow="1" bandRow="1">
                <a:tableStyleId>{5C22544A-7EE6-4342-B048-85BDC9FD1C3A}</a:tableStyleId>
              </a:tblPr>
              <a:tblGrid>
                <a:gridCol w="630162"/>
              </a:tblGrid>
              <a:tr h="692404">
                <a:tc>
                  <a:txBody>
                    <a:bodyPr/>
                    <a:lstStyle/>
                    <a:p>
                      <a:endParaRPr lang="ru-RU" sz="1100" spc="0" baseline="0" dirty="0" smtClean="0">
                        <a:latin typeface="PT Astra Serif" pitchFamily="18" charset="-52"/>
                        <a:ea typeface="PT Astra Serif" pitchFamily="18" charset="-52"/>
                      </a:endParaRPr>
                    </a:p>
                    <a:p>
                      <a:r>
                        <a:rPr lang="ru-RU" sz="1100" b="0" spc="0" baseline="0" dirty="0" smtClean="0">
                          <a:solidFill>
                            <a:schemeClr val="tx1"/>
                          </a:solidFill>
                          <a:latin typeface="PT Astra Serif" pitchFamily="18" charset="-52"/>
                          <a:ea typeface="PT Astra Serif" pitchFamily="18" charset="-52"/>
                        </a:rPr>
                        <a:t>137,2</a:t>
                      </a:r>
                      <a:endParaRPr lang="ru-RU" sz="1100" b="0" spc="0" baseline="0" dirty="0">
                        <a:solidFill>
                          <a:schemeClr val="tx1"/>
                        </a:solidFill>
                        <a:latin typeface="PT Astra Serif" pitchFamily="18" charset="-52"/>
                        <a:ea typeface="PT Astra Serif" pitchFamily="18" charset="-52"/>
                      </a:endParaRPr>
                    </a:p>
                  </a:txBody>
                  <a:tcPr>
                    <a:solidFill>
                      <a:srgbClr val="92D050"/>
                    </a:solidFill>
                  </a:tcPr>
                </a:tc>
              </a:tr>
              <a:tr h="761329">
                <a:tc>
                  <a:txBody>
                    <a:bodyPr/>
                    <a:lstStyle/>
                    <a:p>
                      <a:endParaRPr lang="ru-RU" sz="1100" spc="0" baseline="0" dirty="0" smtClean="0">
                        <a:latin typeface="PT Astra Serif" pitchFamily="18" charset="-52"/>
                        <a:ea typeface="PT Astra Serif" pitchFamily="18" charset="-52"/>
                      </a:endParaRPr>
                    </a:p>
                    <a:p>
                      <a:r>
                        <a:rPr lang="ru-RU" sz="1100" spc="0" baseline="0" dirty="0" smtClean="0">
                          <a:latin typeface="PT Astra Serif" pitchFamily="18" charset="-52"/>
                          <a:ea typeface="PT Astra Serif" pitchFamily="18" charset="-52"/>
                        </a:rPr>
                        <a:t>1013,1</a:t>
                      </a:r>
                      <a:endParaRPr lang="ru-RU" sz="1100" spc="0" baseline="0" dirty="0">
                        <a:latin typeface="PT Astra Serif" pitchFamily="18" charset="-52"/>
                        <a:ea typeface="PT Astra Serif" pitchFamily="18" charset="-52"/>
                      </a:endParaRPr>
                    </a:p>
                  </a:txBody>
                  <a:tcPr>
                    <a:solidFill>
                      <a:schemeClr val="accent2">
                        <a:lumMod val="40000"/>
                        <a:lumOff val="60000"/>
                      </a:schemeClr>
                    </a:solidFill>
                  </a:tcPr>
                </a:tc>
              </a:tr>
              <a:tr h="692117">
                <a:tc>
                  <a:txBody>
                    <a:bodyPr/>
                    <a:lstStyle/>
                    <a:p>
                      <a:endParaRPr lang="ru-RU" sz="1100" spc="0" baseline="0" dirty="0" smtClean="0">
                        <a:latin typeface="PT Astra Serif" pitchFamily="18" charset="-52"/>
                        <a:ea typeface="PT Astra Serif" pitchFamily="18" charset="-52"/>
                      </a:endParaRPr>
                    </a:p>
                    <a:p>
                      <a:r>
                        <a:rPr lang="ru-RU" sz="1100" spc="0" baseline="0" dirty="0" smtClean="0">
                          <a:latin typeface="PT Astra Serif" pitchFamily="18" charset="-52"/>
                          <a:ea typeface="PT Astra Serif" pitchFamily="18" charset="-52"/>
                        </a:rPr>
                        <a:t>243,4</a:t>
                      </a:r>
                      <a:endParaRPr lang="ru-RU" sz="1100" spc="0" baseline="0" dirty="0">
                        <a:latin typeface="PT Astra Serif" pitchFamily="18" charset="-52"/>
                        <a:ea typeface="PT Astra Serif" pitchFamily="18" charset="-52"/>
                      </a:endParaRPr>
                    </a:p>
                  </a:txBody>
                  <a:tcPr>
                    <a:solidFill>
                      <a:srgbClr val="00B0F0"/>
                    </a:solidFill>
                  </a:tcPr>
                </a:tc>
              </a:tr>
              <a:tr h="876684">
                <a:tc>
                  <a:txBody>
                    <a:bodyPr/>
                    <a:lstStyle/>
                    <a:p>
                      <a:endParaRPr lang="ru-RU" sz="1100" spc="0" baseline="0" dirty="0" smtClean="0">
                        <a:latin typeface="PT Astra Serif" pitchFamily="18" charset="-52"/>
                        <a:ea typeface="PT Astra Serif" pitchFamily="18" charset="-52"/>
                      </a:endParaRPr>
                    </a:p>
                    <a:p>
                      <a:r>
                        <a:rPr lang="ru-RU" sz="1100" spc="0" baseline="0" dirty="0" smtClean="0">
                          <a:latin typeface="PT Astra Serif" pitchFamily="18" charset="-52"/>
                          <a:ea typeface="PT Astra Serif" pitchFamily="18" charset="-52"/>
                        </a:rPr>
                        <a:t>820,0</a:t>
                      </a:r>
                      <a:endParaRPr lang="ru-RU" sz="1100" spc="0" baseline="0" dirty="0">
                        <a:latin typeface="PT Astra Serif" pitchFamily="18" charset="-52"/>
                        <a:ea typeface="PT Astra Serif" pitchFamily="18" charset="-52"/>
                      </a:endParaRPr>
                    </a:p>
                  </a:txBody>
                  <a:tcPr>
                    <a:solidFill>
                      <a:schemeClr val="bg2">
                        <a:lumMod val="75000"/>
                      </a:schemeClr>
                    </a:solidFill>
                  </a:tcPr>
                </a:tc>
              </a:tr>
              <a:tr h="992033">
                <a:tc>
                  <a:txBody>
                    <a:bodyPr/>
                    <a:lstStyle/>
                    <a:p>
                      <a:endParaRPr lang="ru-RU" sz="1100" spc="0" baseline="0" dirty="0" smtClean="0">
                        <a:latin typeface="PT Astra Serif" pitchFamily="18" charset="-52"/>
                        <a:ea typeface="PT Astra Serif" pitchFamily="18" charset="-52"/>
                      </a:endParaRPr>
                    </a:p>
                    <a:p>
                      <a:r>
                        <a:rPr lang="ru-RU" sz="1100" spc="0" baseline="0" dirty="0" smtClean="0">
                          <a:latin typeface="PT Astra Serif" pitchFamily="18" charset="-52"/>
                          <a:ea typeface="PT Astra Serif" pitchFamily="18" charset="-52"/>
                        </a:rPr>
                        <a:t>3,5</a:t>
                      </a:r>
                      <a:endParaRPr lang="ru-RU" sz="1100" spc="0" baseline="0" dirty="0">
                        <a:latin typeface="PT Astra Serif" pitchFamily="18" charset="-52"/>
                        <a:ea typeface="PT Astra Serif" pitchFamily="18" charset="-52"/>
                      </a:endParaRPr>
                    </a:p>
                  </a:txBody>
                  <a:tcPr>
                    <a:solidFill>
                      <a:schemeClr val="accent5">
                        <a:lumMod val="40000"/>
                        <a:lumOff val="60000"/>
                      </a:schemeClr>
                    </a:solidFill>
                  </a:tcPr>
                </a:tc>
              </a:tr>
              <a:tr h="738258">
                <a:tc>
                  <a:txBody>
                    <a:bodyPr/>
                    <a:lstStyle/>
                    <a:p>
                      <a:endParaRPr lang="ru-RU" sz="1100" spc="0" baseline="0" dirty="0" smtClean="0">
                        <a:latin typeface="PT Astra Serif" pitchFamily="18" charset="-52"/>
                        <a:ea typeface="PT Astra Serif" pitchFamily="18" charset="-52"/>
                      </a:endParaRPr>
                    </a:p>
                    <a:p>
                      <a:r>
                        <a:rPr lang="ru-RU" sz="1100" spc="0" baseline="0" dirty="0" smtClean="0">
                          <a:latin typeface="PT Astra Serif" pitchFamily="18" charset="-52"/>
                          <a:ea typeface="PT Astra Serif" pitchFamily="18" charset="-52"/>
                        </a:rPr>
                        <a:t>21,7</a:t>
                      </a:r>
                    </a:p>
                  </a:txBody>
                  <a:tcPr>
                    <a:solidFill>
                      <a:schemeClr val="accent3">
                        <a:lumMod val="40000"/>
                        <a:lumOff val="60000"/>
                      </a:schemeClr>
                    </a:solidFill>
                  </a:tcPr>
                </a:tc>
              </a:tr>
            </a:tbl>
          </a:graphicData>
        </a:graphic>
      </p:graphicFrame>
      <p:graphicFrame>
        <p:nvGraphicFramePr>
          <p:cNvPr id="18" name="Объект 17"/>
          <p:cNvGraphicFramePr>
            <a:graphicFrameLocks noGrp="1"/>
          </p:cNvGraphicFramePr>
          <p:nvPr>
            <p:ph sz="half" idx="2"/>
          </p:nvPr>
        </p:nvGraphicFramePr>
        <p:xfrm>
          <a:off x="2132856" y="4714877"/>
          <a:ext cx="4464497" cy="4078149"/>
        </p:xfrm>
        <a:graphic>
          <a:graphicData uri="http://schemas.openxmlformats.org/drawingml/2006/table">
            <a:tbl>
              <a:tblPr/>
              <a:tblGrid>
                <a:gridCol w="2724904"/>
                <a:gridCol w="571504"/>
                <a:gridCol w="571504"/>
                <a:gridCol w="596585"/>
              </a:tblGrid>
              <a:tr h="5634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100" b="1" i="0" u="none" strike="noStrike" cap="none" normalizeH="0" baseline="0" dirty="0" smtClean="0">
                          <a:ln>
                            <a:noFill/>
                          </a:ln>
                          <a:solidFill>
                            <a:srgbClr val="FFFFFF"/>
                          </a:solidFill>
                          <a:effectLst/>
                          <a:latin typeface="PT Astra Serif" pitchFamily="18" charset="-52"/>
                          <a:cs typeface="Arial" charset="0"/>
                        </a:rPr>
                        <a:t>Целевой индикатор</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algn="ctr"/>
                      <a:r>
                        <a:rPr lang="ru-RU" sz="1000" dirty="0" smtClean="0">
                          <a:solidFill>
                            <a:schemeClr val="bg1"/>
                          </a:solidFill>
                          <a:latin typeface="PT Astra Serif" pitchFamily="18" charset="-52"/>
                          <a:ea typeface="PT Astra Serif" pitchFamily="18" charset="-52"/>
                        </a:rPr>
                        <a:t>2020</a:t>
                      </a:r>
                    </a:p>
                    <a:p>
                      <a:pPr algn="ctr"/>
                      <a:r>
                        <a:rPr lang="ru-RU" sz="1000" dirty="0" smtClean="0">
                          <a:solidFill>
                            <a:schemeClr val="bg1"/>
                          </a:solidFill>
                          <a:latin typeface="PT Astra Serif" pitchFamily="18" charset="-52"/>
                          <a:ea typeface="PT Astra Serif" pitchFamily="18" charset="-52"/>
                        </a:rPr>
                        <a:t>(план)</a:t>
                      </a:r>
                      <a:endParaRPr lang="ru-RU" sz="1000" dirty="0">
                        <a:solidFill>
                          <a:schemeClr val="bg1"/>
                        </a:solidFill>
                        <a:latin typeface="PT Astra Serif" pitchFamily="18" charset="-52"/>
                        <a:ea typeface="PT Astra Serif" pitchFamily="18" charset="-52"/>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algn="ctr"/>
                      <a:r>
                        <a:rPr lang="ru-RU" sz="1000" dirty="0" smtClean="0">
                          <a:solidFill>
                            <a:schemeClr val="bg1"/>
                          </a:solidFill>
                          <a:latin typeface="PT Astra Serif" pitchFamily="18" charset="-52"/>
                          <a:ea typeface="PT Astra Serif" pitchFamily="18" charset="-52"/>
                        </a:rPr>
                        <a:t>2020</a:t>
                      </a:r>
                    </a:p>
                    <a:p>
                      <a:pPr algn="ctr"/>
                      <a:r>
                        <a:rPr lang="ru-RU" sz="1000" dirty="0" smtClean="0">
                          <a:solidFill>
                            <a:schemeClr val="bg1"/>
                          </a:solidFill>
                          <a:latin typeface="PT Astra Serif" pitchFamily="18" charset="-52"/>
                          <a:ea typeface="PT Astra Serif" pitchFamily="18" charset="-52"/>
                        </a:rPr>
                        <a:t>(факт)</a:t>
                      </a:r>
                      <a:endParaRPr lang="ru-RU" sz="1000" dirty="0">
                        <a:solidFill>
                          <a:schemeClr val="bg1"/>
                        </a:solidFill>
                        <a:latin typeface="PT Astra Serif" pitchFamily="18" charset="-52"/>
                        <a:ea typeface="PT Astra Serif" pitchFamily="18" charset="-52"/>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algn="ctr"/>
                      <a:r>
                        <a:rPr lang="ru-RU" sz="1000" dirty="0" smtClean="0">
                          <a:solidFill>
                            <a:schemeClr val="bg1"/>
                          </a:solidFill>
                          <a:latin typeface="PT Astra Serif" pitchFamily="18" charset="-52"/>
                          <a:ea typeface="PT Astra Serif" pitchFamily="18" charset="-52"/>
                        </a:rPr>
                        <a:t>%</a:t>
                      </a:r>
                    </a:p>
                    <a:p>
                      <a:pPr algn="ctr"/>
                      <a:r>
                        <a:rPr lang="ru-RU" sz="1000" dirty="0" smtClean="0">
                          <a:solidFill>
                            <a:schemeClr val="bg1"/>
                          </a:solidFill>
                          <a:latin typeface="PT Astra Serif" pitchFamily="18" charset="-52"/>
                          <a:ea typeface="PT Astra Serif" pitchFamily="18" charset="-52"/>
                        </a:rPr>
                        <a:t>достижения</a:t>
                      </a:r>
                      <a:endParaRPr lang="ru-RU" sz="1000" dirty="0">
                        <a:solidFill>
                          <a:schemeClr val="bg1"/>
                        </a:solidFill>
                        <a:latin typeface="PT Astra Serif" pitchFamily="18" charset="-52"/>
                        <a:ea typeface="PT Astra Serif" pitchFamily="18" charset="-52"/>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66456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000" b="0" i="0" u="none" strike="noStrike" cap="none" normalizeH="0" baseline="0" dirty="0" smtClean="0">
                          <a:ln>
                            <a:noFill/>
                          </a:ln>
                          <a:solidFill>
                            <a:srgbClr val="000000"/>
                          </a:solidFill>
                          <a:effectLst/>
                          <a:latin typeface="PT Astra Serif" pitchFamily="18" charset="-52"/>
                          <a:cs typeface="Arial" charset="0"/>
                        </a:rPr>
                        <a:t>Количество учреждений культуры, в которых проведены мероприятия, направленные на модернизацию материально-технической базы, всего</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100" b="0" i="0" u="none" strike="noStrike" kern="1200" cap="none" normalizeH="0" baseline="0" dirty="0" smtClean="0">
                          <a:ln>
                            <a:noFill/>
                          </a:ln>
                          <a:solidFill>
                            <a:schemeClr val="tx1"/>
                          </a:solidFill>
                          <a:effectLst/>
                          <a:latin typeface="PT Astra Serif" pitchFamily="18" charset="-52"/>
                          <a:ea typeface="+mn-ea"/>
                          <a:cs typeface="Arial" charset="0"/>
                        </a:rPr>
                        <a:t>44</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100" b="0" i="0" u="none" strike="noStrike" kern="1200" cap="none" normalizeH="0" baseline="0" dirty="0" smtClean="0">
                          <a:ln>
                            <a:noFill/>
                          </a:ln>
                          <a:solidFill>
                            <a:schemeClr val="tx1"/>
                          </a:solidFill>
                          <a:effectLst/>
                          <a:latin typeface="PT Astra Serif" pitchFamily="18" charset="-52"/>
                          <a:ea typeface="+mn-ea"/>
                          <a:cs typeface="Arial" charset="0"/>
                        </a:rPr>
                        <a:t>44</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100" b="0" i="0" u="none" strike="noStrike" kern="1200" cap="none" normalizeH="0" baseline="0" dirty="0" smtClean="0">
                          <a:ln>
                            <a:noFill/>
                          </a:ln>
                          <a:solidFill>
                            <a:schemeClr val="tx1"/>
                          </a:solidFill>
                          <a:effectLst/>
                          <a:latin typeface="PT Astra Serif" pitchFamily="18" charset="-52"/>
                          <a:ea typeface="+mn-ea"/>
                          <a:cs typeface="Arial" charset="0"/>
                        </a:rPr>
                        <a:t>100</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109798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000" b="0" i="0" u="none" strike="noStrike" cap="none" normalizeH="0" baseline="0" dirty="0" smtClean="0">
                          <a:ln>
                            <a:noFill/>
                          </a:ln>
                          <a:solidFill>
                            <a:srgbClr val="000000"/>
                          </a:solidFill>
                          <a:effectLst/>
                          <a:latin typeface="PT Astra Serif" pitchFamily="18" charset="-52"/>
                          <a:cs typeface="Arial" charset="0"/>
                        </a:rPr>
                        <a:t>Доля объектов культурного наследия регионального значения, границы территорий которых установлены как границы территорий объектов градостроительной деятельности особого регулирования, в общем количестве объектов культурного наследия регионального значения, процентов</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100" b="0" i="0" u="none" strike="noStrike" kern="1200" cap="none" normalizeH="0" baseline="0" dirty="0" smtClean="0">
                          <a:ln>
                            <a:noFill/>
                          </a:ln>
                          <a:solidFill>
                            <a:schemeClr val="tx1"/>
                          </a:solidFill>
                          <a:effectLst/>
                          <a:latin typeface="PT Astra Serif" pitchFamily="18" charset="-52"/>
                          <a:ea typeface="+mn-ea"/>
                          <a:cs typeface="Arial" charset="0"/>
                        </a:rPr>
                        <a:t>40,1</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100" b="0" i="0" u="none" strike="noStrike" kern="1200" cap="none" normalizeH="0" baseline="0" dirty="0" smtClean="0">
                          <a:ln>
                            <a:noFill/>
                          </a:ln>
                          <a:solidFill>
                            <a:schemeClr val="tx1"/>
                          </a:solidFill>
                          <a:effectLst/>
                          <a:latin typeface="PT Astra Serif" pitchFamily="18" charset="-52"/>
                          <a:ea typeface="+mn-ea"/>
                          <a:cs typeface="Arial" charset="0"/>
                        </a:rPr>
                        <a:t>40,3</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100" b="0" i="0" u="none" strike="noStrike" kern="1200" cap="none" normalizeH="0" baseline="0" dirty="0" smtClean="0">
                          <a:ln>
                            <a:noFill/>
                          </a:ln>
                          <a:solidFill>
                            <a:schemeClr val="tx1"/>
                          </a:solidFill>
                          <a:effectLst/>
                          <a:latin typeface="PT Astra Serif" pitchFamily="18" charset="-52"/>
                          <a:ea typeface="+mn-ea"/>
                          <a:cs typeface="Arial" charset="0"/>
                        </a:rPr>
                        <a:t>100,5</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95351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000" b="0" i="0" u="none" strike="noStrike" cap="none" normalizeH="0" baseline="0" dirty="0" smtClean="0">
                          <a:ln>
                            <a:noFill/>
                          </a:ln>
                          <a:solidFill>
                            <a:srgbClr val="000000"/>
                          </a:solidFill>
                          <a:effectLst/>
                          <a:latin typeface="PT Astra Serif" pitchFamily="18" charset="-52"/>
                          <a:cs typeface="Arial" charset="0"/>
                        </a:rPr>
                        <a:t>Количество межрегиональных и международных выставок, других презентационных и </a:t>
                      </a:r>
                      <a:r>
                        <a:rPr kumimoji="0" lang="ru-RU" sz="1000" b="0" i="0" u="none" strike="noStrike" cap="none" normalizeH="0" baseline="0" dirty="0" err="1" smtClean="0">
                          <a:ln>
                            <a:noFill/>
                          </a:ln>
                          <a:solidFill>
                            <a:srgbClr val="000000"/>
                          </a:solidFill>
                          <a:effectLst/>
                          <a:latin typeface="PT Astra Serif" pitchFamily="18" charset="-52"/>
                          <a:cs typeface="Arial" charset="0"/>
                        </a:rPr>
                        <a:t>имиджевых</a:t>
                      </a:r>
                      <a:r>
                        <a:rPr kumimoji="0" lang="ru-RU" sz="1000" b="0" i="0" u="none" strike="noStrike" cap="none" normalizeH="0" baseline="0" dirty="0" smtClean="0">
                          <a:ln>
                            <a:noFill/>
                          </a:ln>
                          <a:solidFill>
                            <a:srgbClr val="000000"/>
                          </a:solidFill>
                          <a:effectLst/>
                          <a:latin typeface="PT Astra Serif" pitchFamily="18" charset="-52"/>
                          <a:cs typeface="Arial" charset="0"/>
                        </a:rPr>
                        <a:t> мероприятий, на которых представлена презентационная продукция о туристском потенциале Ульяновской области, единиц</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100" b="0" i="0" u="none" strike="noStrike" kern="1200" cap="none" normalizeH="0" baseline="0" dirty="0" smtClean="0">
                          <a:ln>
                            <a:noFill/>
                          </a:ln>
                          <a:solidFill>
                            <a:schemeClr val="tx1"/>
                          </a:solidFill>
                          <a:effectLst/>
                          <a:latin typeface="PT Astra Serif" pitchFamily="18" charset="-52"/>
                          <a:ea typeface="+mn-ea"/>
                          <a:cs typeface="Arial" charset="0"/>
                        </a:rPr>
                        <a:t>2</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100" b="0" i="0" u="none" strike="noStrike" kern="1200" cap="none" normalizeH="0" baseline="0" dirty="0" smtClean="0">
                          <a:ln>
                            <a:noFill/>
                          </a:ln>
                          <a:solidFill>
                            <a:schemeClr val="tx1"/>
                          </a:solidFill>
                          <a:effectLst/>
                          <a:latin typeface="PT Astra Serif" pitchFamily="18" charset="-52"/>
                          <a:ea typeface="+mn-ea"/>
                          <a:cs typeface="Arial" charset="0"/>
                        </a:rPr>
                        <a:t>2</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100" b="0" i="0" u="none" strike="noStrike" kern="1200" cap="none" normalizeH="0" baseline="0" dirty="0" smtClean="0">
                          <a:ln>
                            <a:noFill/>
                          </a:ln>
                          <a:solidFill>
                            <a:schemeClr val="tx1"/>
                          </a:solidFill>
                          <a:effectLst/>
                          <a:latin typeface="PT Astra Serif" pitchFamily="18" charset="-52"/>
                          <a:ea typeface="+mn-ea"/>
                          <a:cs typeface="Arial" charset="0"/>
                        </a:rPr>
                        <a:t>100</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64959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000" b="0" i="0" u="none" strike="noStrike" cap="none" normalizeH="0" baseline="0" dirty="0" smtClean="0">
                          <a:ln>
                            <a:noFill/>
                          </a:ln>
                          <a:solidFill>
                            <a:srgbClr val="000000"/>
                          </a:solidFill>
                          <a:effectLst/>
                          <a:latin typeface="PT Astra Serif" pitchFamily="18" charset="-52"/>
                          <a:cs typeface="Arial" charset="0"/>
                        </a:rPr>
                        <a:t>Увеличение количества посещений учреждений культуры (нарастающим итогом относительно базового значения), процентов</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100" b="0" i="0" u="none" strike="noStrike" kern="1200" cap="none" normalizeH="0" baseline="0" dirty="0" smtClean="0">
                          <a:ln>
                            <a:noFill/>
                          </a:ln>
                          <a:solidFill>
                            <a:schemeClr val="tx1"/>
                          </a:solidFill>
                          <a:effectLst/>
                          <a:latin typeface="PT Astra Serif" pitchFamily="18" charset="-52"/>
                          <a:ea typeface="+mn-ea"/>
                          <a:cs typeface="Arial" charset="0"/>
                        </a:rPr>
                        <a:t>70</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100" b="0" i="0" u="none" strike="noStrike" kern="1200" cap="none" normalizeH="0" baseline="0" dirty="0" smtClean="0">
                          <a:ln>
                            <a:noFill/>
                          </a:ln>
                          <a:solidFill>
                            <a:schemeClr val="tx1"/>
                          </a:solidFill>
                          <a:effectLst/>
                          <a:latin typeface="PT Astra Serif" pitchFamily="18" charset="-52"/>
                          <a:ea typeface="+mn-ea"/>
                          <a:cs typeface="Arial" charset="0"/>
                        </a:rPr>
                        <a:t>76,4</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100" b="0" i="0" u="none" strike="noStrike" kern="1200" cap="none" normalizeH="0" baseline="0" dirty="0" smtClean="0">
                          <a:ln>
                            <a:noFill/>
                          </a:ln>
                          <a:solidFill>
                            <a:schemeClr val="tx1"/>
                          </a:solidFill>
                          <a:effectLst/>
                          <a:latin typeface="PT Astra Serif" pitchFamily="18" charset="-52"/>
                          <a:ea typeface="+mn-ea"/>
                          <a:cs typeface="Arial" charset="0"/>
                        </a:rPr>
                        <a:t>109,14</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bl>
          </a:graphicData>
        </a:graphic>
      </p:graphicFrame>
      <p:sp>
        <p:nvSpPr>
          <p:cNvPr id="2099" name="TextBox 16"/>
          <p:cNvSpPr txBox="1">
            <a:spLocks noChangeArrowheads="1"/>
          </p:cNvSpPr>
          <p:nvPr/>
        </p:nvSpPr>
        <p:spPr bwMode="auto">
          <a:xfrm>
            <a:off x="1988840" y="1403648"/>
            <a:ext cx="4428082" cy="3170099"/>
          </a:xfrm>
          <a:prstGeom prst="rect">
            <a:avLst/>
          </a:prstGeom>
          <a:noFill/>
          <a:ln w="9525">
            <a:noFill/>
            <a:miter lim="800000"/>
            <a:headEnd/>
            <a:tailEnd/>
          </a:ln>
        </p:spPr>
        <p:txBody>
          <a:bodyPr wrap="square">
            <a:spAutoFit/>
          </a:bodyPr>
          <a:lstStyle/>
          <a:p>
            <a:r>
              <a:rPr lang="ru-RU" sz="1000" b="1" dirty="0">
                <a:latin typeface="PT Astra Serif" pitchFamily="18" charset="-52"/>
              </a:rPr>
              <a:t>Цели государственной программы:</a:t>
            </a:r>
          </a:p>
          <a:p>
            <a:pPr>
              <a:buFont typeface="Wingdings" pitchFamily="2" charset="2"/>
              <a:buChar char="§"/>
            </a:pPr>
            <a:r>
              <a:rPr lang="ru-RU" sz="1000" dirty="0">
                <a:latin typeface="PT Astra Serif" pitchFamily="18" charset="-52"/>
              </a:rPr>
              <a:t>создание на территории Ульяновской области благоприятных условий для сохранения, развития и распространения культуры;</a:t>
            </a:r>
          </a:p>
          <a:p>
            <a:pPr>
              <a:buFont typeface="Wingdings" pitchFamily="2" charset="2"/>
              <a:buChar char="§"/>
            </a:pPr>
            <a:r>
              <a:rPr lang="ru-RU" sz="1000" dirty="0">
                <a:latin typeface="PT Astra Serif" pitchFamily="18" charset="-52"/>
              </a:rPr>
              <a:t>повышение качества государственных (муниципальных) услуг, предоставляемых областными государственными и муниципальными учреждениями культуры, областными государственными архивами, областными государственными и муниципальными образовательными организациями, реализующими дополнительные общеобразовательные программы в сфере искусств для детей, областными государственными профессиональными образовательными организациями, реализующими образовательные программы среднего профессионального образования в области искусств.</a:t>
            </a:r>
          </a:p>
          <a:p>
            <a:r>
              <a:rPr lang="ru-RU" sz="1000" b="1" dirty="0">
                <a:latin typeface="PT Astra Serif" pitchFamily="18" charset="-52"/>
              </a:rPr>
              <a:t>Задачи государственной программы:</a:t>
            </a:r>
          </a:p>
          <a:p>
            <a:pPr>
              <a:buFont typeface="Wingdings" pitchFamily="2" charset="2"/>
              <a:buChar char="§"/>
            </a:pPr>
            <a:r>
              <a:rPr lang="ru-RU" sz="1000" dirty="0">
                <a:latin typeface="PT Astra Serif" pitchFamily="18" charset="-52"/>
              </a:rPr>
              <a:t>обеспечение доступа граждан к культурным ценностям и участию в культурной жизни, реализация творческого потенциала населения;</a:t>
            </a:r>
          </a:p>
          <a:p>
            <a:pPr>
              <a:buFont typeface="Wingdings" pitchFamily="2" charset="2"/>
              <a:buChar char="§"/>
            </a:pPr>
            <a:r>
              <a:rPr lang="ru-RU" sz="1000" dirty="0">
                <a:latin typeface="PT Astra Serif" pitchFamily="18" charset="-52"/>
              </a:rPr>
              <a:t>повышение качества государственных услуг, предоставляемых государственными учреждениями культуры;</a:t>
            </a:r>
          </a:p>
          <a:p>
            <a:pPr>
              <a:buFont typeface="Arial" pitchFamily="34" charset="0"/>
              <a:buChar char="•"/>
            </a:pPr>
            <a:r>
              <a:rPr lang="ru-RU" sz="1000" dirty="0">
                <a:latin typeface="PT Astra Serif" pitchFamily="18" charset="-52"/>
              </a:rPr>
              <a:t>продвижение туристских продуктов, реализуемых на территории Ульяновской области, на мировом и внутреннем туристских рынках.</a:t>
            </a:r>
          </a:p>
          <a:p>
            <a:pPr>
              <a:buFont typeface="Arial" pitchFamily="34" charset="0"/>
              <a:buChar char="•"/>
            </a:pPr>
            <a:endParaRPr lang="ru-RU" sz="1000" dirty="0">
              <a:latin typeface="PT Astra Serif" pitchFamily="18" charset="-52"/>
            </a:endParaRPr>
          </a:p>
        </p:txBody>
      </p:sp>
      <p:sp>
        <p:nvSpPr>
          <p:cNvPr id="2100" name="TextBox 21"/>
          <p:cNvSpPr txBox="1">
            <a:spLocks noChangeArrowheads="1"/>
          </p:cNvSpPr>
          <p:nvPr/>
        </p:nvSpPr>
        <p:spPr bwMode="auto">
          <a:xfrm>
            <a:off x="4437460" y="116418"/>
            <a:ext cx="2128724" cy="276999"/>
          </a:xfrm>
          <a:prstGeom prst="rect">
            <a:avLst/>
          </a:prstGeom>
          <a:noFill/>
          <a:ln w="9525">
            <a:noFill/>
            <a:miter lim="800000"/>
            <a:headEnd/>
            <a:tailEnd/>
          </a:ln>
        </p:spPr>
        <p:txBody>
          <a:bodyPr wrap="none">
            <a:spAutoFit/>
          </a:bodyPr>
          <a:lstStyle/>
          <a:p>
            <a:r>
              <a:rPr lang="ru-RU" sz="1200">
                <a:solidFill>
                  <a:schemeClr val="bg1"/>
                </a:solidFill>
                <a:latin typeface="Calibri" pitchFamily="34" charset="0"/>
              </a:rPr>
              <a:t>Расходы областного бюджета</a:t>
            </a:r>
          </a:p>
        </p:txBody>
      </p:sp>
      <p:sp>
        <p:nvSpPr>
          <p:cNvPr id="2101" name="TextBox 1"/>
          <p:cNvSpPr txBox="1">
            <a:spLocks noChangeArrowheads="1"/>
          </p:cNvSpPr>
          <p:nvPr/>
        </p:nvSpPr>
        <p:spPr bwMode="auto">
          <a:xfrm>
            <a:off x="116682" y="8316385"/>
            <a:ext cx="1727597" cy="584775"/>
          </a:xfrm>
          <a:prstGeom prst="rect">
            <a:avLst/>
          </a:prstGeom>
          <a:noFill/>
          <a:ln w="9525">
            <a:noFill/>
            <a:miter lim="800000"/>
            <a:headEnd/>
            <a:tailEnd/>
          </a:ln>
        </p:spPr>
        <p:txBody>
          <a:bodyPr>
            <a:spAutoFit/>
          </a:bodyPr>
          <a:lstStyle/>
          <a:p>
            <a:r>
              <a:rPr lang="ru-RU" sz="800" i="1" dirty="0">
                <a:latin typeface="Calibri" pitchFamily="34" charset="0"/>
              </a:rPr>
              <a:t>Средства на реализацию государственной программы в </a:t>
            </a:r>
            <a:r>
              <a:rPr lang="ru-RU" sz="800" i="1" dirty="0" smtClean="0">
                <a:latin typeface="Calibri" pitchFamily="34" charset="0"/>
              </a:rPr>
              <a:t>2020 </a:t>
            </a:r>
            <a:r>
              <a:rPr lang="ru-RU" sz="800" i="1" dirty="0">
                <a:latin typeface="Calibri" pitchFamily="34" charset="0"/>
              </a:rPr>
              <a:t>году       </a:t>
            </a:r>
            <a:endParaRPr lang="ru-RU" sz="800" i="1" dirty="0" smtClean="0">
              <a:latin typeface="Calibri" pitchFamily="34" charset="0"/>
            </a:endParaRPr>
          </a:p>
          <a:p>
            <a:r>
              <a:rPr lang="ru-RU" sz="800" b="1" i="1" dirty="0" smtClean="0">
                <a:latin typeface="Calibri" pitchFamily="34" charset="0"/>
              </a:rPr>
              <a:t>Факт -   </a:t>
            </a:r>
            <a:r>
              <a:rPr lang="ru-RU" sz="800" b="1" i="1" smtClean="0">
                <a:latin typeface="Calibri" pitchFamily="34" charset="0"/>
              </a:rPr>
              <a:t>2 317,9 </a:t>
            </a:r>
            <a:r>
              <a:rPr lang="ru-RU" sz="800" b="1" i="1" dirty="0" smtClean="0">
                <a:latin typeface="Calibri" pitchFamily="34" charset="0"/>
              </a:rPr>
              <a:t>млн. руб.</a:t>
            </a:r>
            <a:endParaRPr lang="ru-RU" sz="800" b="1" i="1" dirty="0">
              <a:latin typeface="Calibri" pitchFamily="34" charset="0"/>
            </a:endParaRPr>
          </a:p>
        </p:txBody>
      </p:sp>
      <p:sp>
        <p:nvSpPr>
          <p:cNvPr id="2102" name="TextBox 2"/>
          <p:cNvSpPr txBox="1">
            <a:spLocks noChangeArrowheads="1"/>
          </p:cNvSpPr>
          <p:nvPr/>
        </p:nvSpPr>
        <p:spPr bwMode="auto">
          <a:xfrm>
            <a:off x="2132856" y="4429124"/>
            <a:ext cx="2592289" cy="276999"/>
          </a:xfrm>
          <a:prstGeom prst="rect">
            <a:avLst/>
          </a:prstGeom>
          <a:noFill/>
          <a:ln w="9525">
            <a:noFill/>
            <a:miter lim="800000"/>
            <a:headEnd/>
            <a:tailEnd/>
          </a:ln>
        </p:spPr>
        <p:txBody>
          <a:bodyPr wrap="square">
            <a:spAutoFit/>
          </a:bodyPr>
          <a:lstStyle/>
          <a:p>
            <a:r>
              <a:rPr lang="ru-RU" sz="1000" b="1" dirty="0" smtClean="0">
                <a:latin typeface="PT Astra Serif" pitchFamily="18" charset="-52"/>
              </a:rPr>
              <a:t>Результаты</a:t>
            </a:r>
            <a:r>
              <a:rPr lang="ru-RU" sz="1200" b="1" dirty="0">
                <a:latin typeface="PT Astra Serif" pitchFamily="18" charset="-52"/>
              </a:rPr>
              <a:t>:</a:t>
            </a:r>
          </a:p>
        </p:txBody>
      </p:sp>
      <p:sp>
        <p:nvSpPr>
          <p:cNvPr id="2103" name="TextBox 12"/>
          <p:cNvSpPr txBox="1">
            <a:spLocks noChangeArrowheads="1"/>
          </p:cNvSpPr>
          <p:nvPr/>
        </p:nvSpPr>
        <p:spPr bwMode="auto">
          <a:xfrm>
            <a:off x="764704" y="1403352"/>
            <a:ext cx="1223640" cy="4508927"/>
          </a:xfrm>
          <a:prstGeom prst="rect">
            <a:avLst/>
          </a:prstGeom>
          <a:noFill/>
          <a:ln w="9525">
            <a:noFill/>
            <a:miter lim="800000"/>
            <a:headEnd/>
            <a:tailEnd/>
          </a:ln>
        </p:spPr>
        <p:txBody>
          <a:bodyPr wrap="square">
            <a:spAutoFit/>
          </a:bodyPr>
          <a:lstStyle/>
          <a:p>
            <a:r>
              <a:rPr lang="ru-RU" sz="1000" dirty="0">
                <a:latin typeface="PT Astra Serif" pitchFamily="18" charset="-52"/>
              </a:rPr>
              <a:t>Реализация национального проекта «Культура»</a:t>
            </a:r>
          </a:p>
          <a:p>
            <a:endParaRPr lang="ru-RU" sz="900" dirty="0">
              <a:latin typeface="PT Astra Serif" pitchFamily="18" charset="-52"/>
            </a:endParaRPr>
          </a:p>
          <a:p>
            <a:r>
              <a:rPr lang="ru-RU" sz="1000" dirty="0">
                <a:latin typeface="PT Astra Serif" pitchFamily="18" charset="-52"/>
              </a:rPr>
              <a:t>Содержание </a:t>
            </a:r>
            <a:r>
              <a:rPr lang="ru-RU" sz="1000" dirty="0" err="1">
                <a:latin typeface="PT Astra Serif" pitchFamily="18" charset="-52"/>
              </a:rPr>
              <a:t>подведом</a:t>
            </a:r>
            <a:r>
              <a:rPr lang="ru-RU" sz="1000" dirty="0">
                <a:latin typeface="PT Astra Serif" pitchFamily="18" charset="-52"/>
              </a:rPr>
              <a:t>-</a:t>
            </a:r>
          </a:p>
          <a:p>
            <a:r>
              <a:rPr lang="ru-RU" sz="1000" dirty="0" err="1">
                <a:latin typeface="PT Astra Serif" pitchFamily="18" charset="-52"/>
              </a:rPr>
              <a:t>ственных</a:t>
            </a:r>
            <a:r>
              <a:rPr lang="ru-RU" sz="1000" dirty="0">
                <a:latin typeface="PT Astra Serif" pitchFamily="18" charset="-52"/>
              </a:rPr>
              <a:t> учреждений</a:t>
            </a:r>
          </a:p>
          <a:p>
            <a:endParaRPr lang="ru-RU" sz="1000" dirty="0">
              <a:latin typeface="PT Astra Serif" pitchFamily="18" charset="-52"/>
            </a:endParaRPr>
          </a:p>
          <a:p>
            <a:r>
              <a:rPr lang="ru-RU" sz="1000" dirty="0">
                <a:latin typeface="PT Astra Serif" pitchFamily="18" charset="-52"/>
              </a:rPr>
              <a:t>Строительство,  ремонт и реконструкция объектов культуры</a:t>
            </a:r>
          </a:p>
          <a:p>
            <a:endParaRPr lang="ru-RU" sz="800" dirty="0" smtClean="0">
              <a:latin typeface="PT Astra Serif" pitchFamily="18" charset="-52"/>
            </a:endParaRPr>
          </a:p>
          <a:p>
            <a:r>
              <a:rPr lang="ru-RU" sz="1000" dirty="0" smtClean="0">
                <a:latin typeface="PT Astra Serif" pitchFamily="18" charset="-52"/>
              </a:rPr>
              <a:t>Реконструкция </a:t>
            </a:r>
            <a:r>
              <a:rPr lang="ru-RU" sz="1000" dirty="0">
                <a:latin typeface="PT Astra Serif" pitchFamily="18" charset="-52"/>
              </a:rPr>
              <a:t>здания  ОГАУК «Ленинский мемориал»</a:t>
            </a:r>
          </a:p>
          <a:p>
            <a:endParaRPr lang="ru-RU" sz="1000" dirty="0" smtClean="0">
              <a:latin typeface="PT Astra Serif" pitchFamily="18" charset="-52"/>
            </a:endParaRPr>
          </a:p>
          <a:p>
            <a:r>
              <a:rPr lang="ru-RU" sz="1000" dirty="0" smtClean="0">
                <a:latin typeface="PT Astra Serif" pitchFamily="18" charset="-52"/>
              </a:rPr>
              <a:t>Сохранение </a:t>
            </a:r>
            <a:r>
              <a:rPr lang="ru-RU" sz="1000" dirty="0">
                <a:latin typeface="PT Astra Serif" pitchFamily="18" charset="-52"/>
              </a:rPr>
              <a:t>и государственная охрана объектов культурного наследия</a:t>
            </a:r>
          </a:p>
          <a:p>
            <a:endParaRPr lang="ru-RU" sz="1000" dirty="0" smtClean="0">
              <a:latin typeface="PT Astra Serif" pitchFamily="18" charset="-52"/>
            </a:endParaRPr>
          </a:p>
          <a:p>
            <a:endParaRPr lang="ru-RU" sz="1000" dirty="0">
              <a:latin typeface="PT Astra Serif" pitchFamily="18" charset="-52"/>
            </a:endParaRPr>
          </a:p>
          <a:p>
            <a:r>
              <a:rPr lang="ru-RU" sz="1000" dirty="0">
                <a:latin typeface="PT Astra Serif" pitchFamily="18" charset="-52"/>
              </a:rPr>
              <a:t>Мероприятия в сфере туризма</a:t>
            </a:r>
          </a:p>
        </p:txBody>
      </p:sp>
      <p:pic>
        <p:nvPicPr>
          <p:cNvPr id="2104" name="Picture 2" descr="C:\Users\u30\Desktop\iV7OdLSsBkw.jpg"/>
          <p:cNvPicPr>
            <a:picLocks noChangeAspect="1" noChangeArrowheads="1"/>
          </p:cNvPicPr>
          <p:nvPr/>
        </p:nvPicPr>
        <p:blipFill>
          <a:blip r:embed="rId3" cstate="print"/>
          <a:srcRect/>
          <a:stretch>
            <a:fillRect/>
          </a:stretch>
        </p:blipFill>
        <p:spPr bwMode="auto">
          <a:xfrm>
            <a:off x="188640" y="6516216"/>
            <a:ext cx="1944216" cy="1583432"/>
          </a:xfrm>
          <a:prstGeom prst="rect">
            <a:avLst/>
          </a:prstGeom>
          <a:noFill/>
          <a:ln w="9525">
            <a:noFill/>
            <a:miter lim="800000"/>
            <a:headEnd/>
            <a:tailEnd/>
          </a:ln>
        </p:spPr>
      </p:pic>
      <p:pic>
        <p:nvPicPr>
          <p:cNvPr id="12" name="Рисунок 11"/>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88640" y="179512"/>
            <a:ext cx="2713952" cy="529522"/>
          </a:xfrm>
          <a:prstGeom prst="rect">
            <a:avLst/>
          </a:prstGeom>
        </p:spPr>
      </p:pic>
      <p:sp>
        <p:nvSpPr>
          <p:cNvPr id="13" name="TextBox 12"/>
          <p:cNvSpPr txBox="1"/>
          <p:nvPr/>
        </p:nvSpPr>
        <p:spPr>
          <a:xfrm>
            <a:off x="2996953" y="179512"/>
            <a:ext cx="3861047" cy="523220"/>
          </a:xfrm>
          <a:prstGeom prst="rect">
            <a:avLst/>
          </a:prstGeom>
          <a:noFill/>
        </p:spPr>
        <p:txBody>
          <a:bodyPr wrap="square" rtlCol="0">
            <a:spAutoFit/>
          </a:bodyPr>
          <a:lstStyle/>
          <a:p>
            <a:r>
              <a:rPr lang="ru-RU" sz="1400" b="1" dirty="0" smtClean="0">
                <a:solidFill>
                  <a:srgbClr val="1E43A1"/>
                </a:solidFill>
                <a:latin typeface="Arial" panose="020B0604020202020204" pitchFamily="34" charset="0"/>
                <a:ea typeface="Meiryo" panose="020B0604030504040204" pitchFamily="34" charset="-128"/>
                <a:cs typeface="Arial" panose="020B0604020202020204" pitchFamily="34" charset="0"/>
              </a:rPr>
              <a:t>Расходы областного бюджета Ульяновской области</a:t>
            </a:r>
            <a:endParaRPr lang="ru-RU" sz="1400" b="1" dirty="0">
              <a:solidFill>
                <a:srgbClr val="1E43A1"/>
              </a:solidFill>
              <a:latin typeface="Arial" panose="020B0604020202020204" pitchFamily="34" charset="0"/>
              <a:ea typeface="Meiryo" panose="020B0604030504040204" pitchFamily="34" charset="-128"/>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60649" y="323528"/>
            <a:ext cx="2713952" cy="529522"/>
          </a:xfrm>
          <a:prstGeom prst="rect">
            <a:avLst/>
          </a:prstGeom>
        </p:spPr>
      </p:pic>
      <p:sp>
        <p:nvSpPr>
          <p:cNvPr id="5" name="TextBox 4"/>
          <p:cNvSpPr txBox="1"/>
          <p:nvPr/>
        </p:nvSpPr>
        <p:spPr>
          <a:xfrm>
            <a:off x="2996953" y="395536"/>
            <a:ext cx="3861047" cy="307777"/>
          </a:xfrm>
          <a:prstGeom prst="rect">
            <a:avLst/>
          </a:prstGeom>
          <a:noFill/>
        </p:spPr>
        <p:txBody>
          <a:bodyPr wrap="square" rtlCol="0">
            <a:spAutoFit/>
          </a:bodyPr>
          <a:lstStyle/>
          <a:p>
            <a:r>
              <a:rPr lang="ru-RU" sz="1400" b="1" dirty="0" smtClean="0">
                <a:solidFill>
                  <a:srgbClr val="FE7E65"/>
                </a:solidFill>
                <a:latin typeface="Arial" panose="020B0604020202020204" pitchFamily="34" charset="0"/>
                <a:ea typeface="Meiryo" panose="020B0604030504040204" pitchFamily="34" charset="-128"/>
                <a:cs typeface="Arial" panose="020B0604020202020204" pitchFamily="34" charset="0"/>
              </a:rPr>
              <a:t>Глоссарий</a:t>
            </a:r>
            <a:endParaRPr lang="ru-RU" sz="1400" b="1" dirty="0">
              <a:solidFill>
                <a:srgbClr val="FE7E65"/>
              </a:solidFill>
              <a:latin typeface="Arial" panose="020B0604020202020204" pitchFamily="34" charset="0"/>
              <a:ea typeface="Meiryo" panose="020B0604030504040204" pitchFamily="34" charset="-128"/>
              <a:cs typeface="Arial" panose="020B0604020202020204" pitchFamily="34" charset="0"/>
            </a:endParaRPr>
          </a:p>
        </p:txBody>
      </p:sp>
      <p:sp>
        <p:nvSpPr>
          <p:cNvPr id="10" name="Rectangle 1"/>
          <p:cNvSpPr>
            <a:spLocks noChangeArrowheads="1"/>
          </p:cNvSpPr>
          <p:nvPr/>
        </p:nvSpPr>
        <p:spPr bwMode="auto">
          <a:xfrm>
            <a:off x="260648" y="1547664"/>
            <a:ext cx="6408712" cy="138499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dirty="0" smtClean="0">
                <a:ln>
                  <a:noFill/>
                </a:ln>
                <a:solidFill>
                  <a:schemeClr val="accent1">
                    <a:lumMod val="50000"/>
                  </a:schemeClr>
                </a:solidFill>
                <a:effectLst/>
                <a:latin typeface="PT Astra Serif" panose="020A0603040505020204" pitchFamily="18" charset="-52"/>
                <a:ea typeface="PT Astra Serif" panose="020A0603040505020204" pitchFamily="18" charset="-52"/>
                <a:cs typeface="Times New Roman" pitchFamily="18" charset="0"/>
              </a:rPr>
              <a:t>Бюджет</a:t>
            </a:r>
            <a:endParaRPr kumimoji="0" lang="ru-RU" sz="2000" b="0" i="0" u="none" strike="noStrike" cap="none" normalizeH="0" baseline="0" dirty="0" smtClean="0">
              <a:ln>
                <a:noFill/>
              </a:ln>
              <a:solidFill>
                <a:schemeClr val="accent1">
                  <a:lumMod val="50000"/>
                </a:schemeClr>
              </a:solidFill>
              <a:effectLst/>
              <a:latin typeface="PT Astra Serif" panose="020A0603040505020204" pitchFamily="18" charset="-52"/>
              <a:ea typeface="PT Astra Serif" panose="020A0603040505020204" pitchFamily="18" charset="-52"/>
              <a:cs typeface="Times New Roman" pitchFamily="18" charset="0"/>
            </a:endParaRPr>
          </a:p>
          <a:p>
            <a:pPr lvl="0" eaLnBrk="0" hangingPunct="0"/>
            <a:r>
              <a:rPr lang="ru-RU" sz="1600" dirty="0" smtClean="0">
                <a:latin typeface="PT Astra Serif" panose="020A0603040505020204" pitchFamily="18" charset="-52"/>
                <a:ea typeface="PT Astra Serif" panose="020A0603040505020204" pitchFamily="18" charset="-52"/>
              </a:rPr>
              <a:t>(от </a:t>
            </a:r>
            <a:r>
              <a:rPr lang="ru-RU" sz="1600" dirty="0" err="1" smtClean="0">
                <a:latin typeface="PT Astra Serif" panose="020A0603040505020204" pitchFamily="18" charset="-52"/>
                <a:ea typeface="PT Astra Serif" panose="020A0603040505020204" pitchFamily="18" charset="-52"/>
              </a:rPr>
              <a:t>старонормандского</a:t>
            </a:r>
            <a:r>
              <a:rPr lang="ru-RU" sz="1600" dirty="0" smtClean="0">
                <a:latin typeface="PT Astra Serif" panose="020A0603040505020204" pitchFamily="18" charset="-52"/>
                <a:ea typeface="PT Astra Serif" panose="020A0603040505020204" pitchFamily="18" charset="-52"/>
              </a:rPr>
              <a:t> </a:t>
            </a:r>
            <a:r>
              <a:rPr lang="ru-RU" sz="1600" dirty="0" err="1" smtClean="0">
                <a:latin typeface="PT Astra Serif" panose="020A0603040505020204" pitchFamily="18" charset="-52"/>
                <a:ea typeface="PT Astra Serif" panose="020A0603040505020204" pitchFamily="18" charset="-52"/>
              </a:rPr>
              <a:t>bougette</a:t>
            </a:r>
            <a:r>
              <a:rPr lang="ru-RU" sz="1600" dirty="0" smtClean="0">
                <a:latin typeface="PT Astra Serif" panose="020A0603040505020204" pitchFamily="18" charset="-52"/>
                <a:ea typeface="PT Astra Serif" panose="020A0603040505020204" pitchFamily="18" charset="-52"/>
              </a:rPr>
              <a:t> — кошель, сумка, кожаный мешок) — план доходов и направлений расходования денежный средств любого экономического объекта (от государства до семьи), устанавливаемый на определённый период времени</a:t>
            </a:r>
            <a:r>
              <a:rPr lang="ru-RU" sz="1600" dirty="0" smtClean="0">
                <a:latin typeface="+mn-lt"/>
              </a:rPr>
              <a:t>.</a:t>
            </a:r>
            <a:r>
              <a:rPr kumimoji="0" lang="ru-RU" sz="1600" b="0" i="0" u="none" strike="noStrike" cap="none" normalizeH="0" baseline="0" dirty="0" smtClean="0">
                <a:ln>
                  <a:noFill/>
                </a:ln>
                <a:solidFill>
                  <a:schemeClr val="tx1"/>
                </a:solidFill>
                <a:effectLst/>
                <a:latin typeface="+mn-lt"/>
                <a:cs typeface="Arial" pitchFamily="34" charset="0"/>
              </a:rPr>
              <a:t> </a:t>
            </a:r>
          </a:p>
        </p:txBody>
      </p:sp>
      <p:sp>
        <p:nvSpPr>
          <p:cNvPr id="11" name="Rectangle 3"/>
          <p:cNvSpPr>
            <a:spLocks noChangeArrowheads="1"/>
          </p:cNvSpPr>
          <p:nvPr/>
        </p:nvSpPr>
        <p:spPr bwMode="auto">
          <a:xfrm>
            <a:off x="260648" y="2464762"/>
            <a:ext cx="6408712" cy="19389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2000" b="1" i="0" u="none" strike="noStrike" cap="none" normalizeH="0" baseline="0" dirty="0" smtClean="0">
              <a:ln>
                <a:noFill/>
              </a:ln>
              <a:solidFill>
                <a:srgbClr val="0070C0"/>
              </a:solidFill>
              <a:effectLst/>
              <a:latin typeface="+mj-lt"/>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dirty="0" smtClean="0">
                <a:ln>
                  <a:noFill/>
                </a:ln>
                <a:solidFill>
                  <a:schemeClr val="accent1">
                    <a:lumMod val="50000"/>
                  </a:schemeClr>
                </a:solidFill>
                <a:effectLst/>
                <a:latin typeface="PT Astra Serif" panose="020A0603040505020204" pitchFamily="18" charset="-52"/>
                <a:ea typeface="PT Astra Serif" panose="020A0603040505020204" pitchFamily="18" charset="-52"/>
                <a:cs typeface="Times New Roman" pitchFamily="18" charset="0"/>
              </a:rPr>
              <a:t>Доходы бюджета</a:t>
            </a:r>
            <a:endParaRPr kumimoji="0" lang="ru-RU" sz="2000" b="0" i="0" u="none" strike="noStrike" cap="none" normalizeH="0" baseline="0" dirty="0" smtClean="0">
              <a:ln>
                <a:noFill/>
              </a:ln>
              <a:solidFill>
                <a:schemeClr val="accent1">
                  <a:lumMod val="50000"/>
                </a:schemeClr>
              </a:solidFill>
              <a:effectLst/>
              <a:latin typeface="PT Astra Serif" panose="020A0603040505020204" pitchFamily="18" charset="-52"/>
              <a:ea typeface="PT Astra Serif" panose="020A0603040505020204" pitchFamily="18" charset="-52"/>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PT Astra Serif" panose="020A0603040505020204" pitchFamily="18" charset="-52"/>
                <a:ea typeface="PT Astra Serif" panose="020A0603040505020204" pitchFamily="18" charset="-52"/>
                <a:cs typeface="Arial" pitchFamily="34" charset="0"/>
              </a:rPr>
              <a:t>денежные средства, поступающие от населения, организаций, учреждений в бюджет в виде налогов, неналоговых поступлений (пошлины, штрафы и т.п.), безвозмездных поступлений. Кредиты, доходы от выпуска ценных бумаг, полученные государством (органами местного самоуправления), не включаются в состав доходов</a:t>
            </a:r>
            <a:r>
              <a:rPr kumimoji="0" lang="ru-RU" sz="1600" b="0" i="0" u="none" strike="noStrike" cap="none" normalizeH="0" baseline="0" dirty="0" smtClean="0">
                <a:ln>
                  <a:noFill/>
                </a:ln>
                <a:solidFill>
                  <a:schemeClr val="tx1"/>
                </a:solidFill>
                <a:effectLst/>
                <a:latin typeface="PT Astra Serif" panose="020A0603040505020204" pitchFamily="18" charset="-52"/>
                <a:ea typeface="PT Astra Serif" panose="020A0603040505020204" pitchFamily="18" charset="-52"/>
                <a:cs typeface="Arial" pitchFamily="34" charset="0"/>
              </a:rPr>
              <a:t> </a:t>
            </a:r>
          </a:p>
        </p:txBody>
      </p:sp>
      <p:sp>
        <p:nvSpPr>
          <p:cNvPr id="12" name="Rectangle 2"/>
          <p:cNvSpPr>
            <a:spLocks noChangeArrowheads="1"/>
          </p:cNvSpPr>
          <p:nvPr/>
        </p:nvSpPr>
        <p:spPr bwMode="auto">
          <a:xfrm>
            <a:off x="260648" y="3635896"/>
            <a:ext cx="6597352" cy="175432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2000" b="1" i="0" u="none" strike="noStrike" cap="none" normalizeH="0" baseline="0" dirty="0" smtClean="0">
              <a:ln>
                <a:noFill/>
              </a:ln>
              <a:solidFill>
                <a:srgbClr val="0070C0"/>
              </a:solidFill>
              <a:effectLst/>
              <a:latin typeface="+mj-lt"/>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ru-RU" sz="2000" b="1" i="0" u="none" strike="noStrike" cap="none" normalizeH="0" baseline="0" dirty="0" smtClean="0">
              <a:ln>
                <a:noFill/>
              </a:ln>
              <a:solidFill>
                <a:srgbClr val="0070C0"/>
              </a:solidFill>
              <a:effectLst/>
              <a:latin typeface="+mj-lt"/>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dirty="0" smtClean="0">
                <a:ln>
                  <a:noFill/>
                </a:ln>
                <a:solidFill>
                  <a:schemeClr val="accent1">
                    <a:lumMod val="50000"/>
                  </a:schemeClr>
                </a:solidFill>
                <a:effectLst/>
                <a:latin typeface="PT Astra Serif" panose="020A0603040505020204" pitchFamily="18" charset="-52"/>
                <a:ea typeface="PT Astra Serif" panose="020A0603040505020204" pitchFamily="18" charset="-52"/>
                <a:cs typeface="Times New Roman" pitchFamily="18" charset="0"/>
              </a:rPr>
              <a:t>Расходы бюджета</a:t>
            </a:r>
            <a:endParaRPr kumimoji="0" lang="ru-RU" sz="2000" b="0" i="0" u="none" strike="noStrike" cap="none" normalizeH="0" baseline="0" dirty="0" smtClean="0">
              <a:ln>
                <a:noFill/>
              </a:ln>
              <a:solidFill>
                <a:schemeClr val="accent1">
                  <a:lumMod val="50000"/>
                </a:schemeClr>
              </a:solidFill>
              <a:effectLst/>
              <a:latin typeface="PT Astra Serif" panose="020A0603040505020204" pitchFamily="18" charset="-52"/>
              <a:ea typeface="PT Astra Serif" panose="020A0603040505020204" pitchFamily="18" charset="-52"/>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PT Astra Serif" panose="020A0603040505020204" pitchFamily="18" charset="-52"/>
                <a:ea typeface="PT Astra Serif" panose="020A0603040505020204" pitchFamily="18" charset="-52"/>
                <a:cs typeface="Arial" pitchFamily="34" charset="0"/>
              </a:rPr>
              <a:t>Выплачиваемые из бюджета денежные средства, направленные на обеспечение задач и функций государства</a:t>
            </a:r>
            <a:r>
              <a:rPr kumimoji="0" lang="ru-RU" sz="1600" b="0" i="0" u="none" strike="noStrike" cap="none" normalizeH="0" baseline="0" dirty="0" smtClean="0">
                <a:ln>
                  <a:noFill/>
                </a:ln>
                <a:solidFill>
                  <a:schemeClr val="tx1"/>
                </a:solidFill>
                <a:effectLst/>
                <a:latin typeface="PT Astra Serif" panose="020A0603040505020204" pitchFamily="18" charset="-52"/>
                <a:ea typeface="PT Astra Serif" panose="020A0603040505020204" pitchFamily="18" charset="-52"/>
                <a:cs typeface="Arial" pitchFamily="34" charset="0"/>
              </a:rPr>
              <a:t> </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600" b="0" i="0" u="none" strike="noStrike" cap="none" normalizeH="0" baseline="0" dirty="0" smtClean="0">
              <a:ln>
                <a:noFill/>
              </a:ln>
              <a:solidFill>
                <a:schemeClr val="tx1"/>
              </a:solidFill>
              <a:effectLst/>
              <a:latin typeface="+mj-lt"/>
              <a:cs typeface="Arial" pitchFamily="34" charset="0"/>
            </a:endParaRPr>
          </a:p>
        </p:txBody>
      </p:sp>
      <p:sp>
        <p:nvSpPr>
          <p:cNvPr id="13" name="Прямоугольник 12"/>
          <p:cNvSpPr/>
          <p:nvPr/>
        </p:nvSpPr>
        <p:spPr>
          <a:xfrm>
            <a:off x="260648" y="4716016"/>
            <a:ext cx="6597352" cy="1446550"/>
          </a:xfrm>
          <a:prstGeom prst="rect">
            <a:avLst/>
          </a:prstGeom>
        </p:spPr>
        <p:txBody>
          <a:bodyPr wrap="square">
            <a:spAutoFit/>
          </a:bodyPr>
          <a:lstStyle/>
          <a:p>
            <a:endParaRPr lang="ru-RU" sz="2000" b="1" dirty="0" smtClean="0">
              <a:solidFill>
                <a:srgbClr val="0070C0"/>
              </a:solidFill>
              <a:latin typeface="+mn-lt"/>
            </a:endParaRPr>
          </a:p>
          <a:p>
            <a:r>
              <a:rPr lang="ru-RU" sz="2000" b="1" dirty="0" smtClean="0">
                <a:solidFill>
                  <a:schemeClr val="accent1">
                    <a:lumMod val="50000"/>
                  </a:schemeClr>
                </a:solidFill>
                <a:latin typeface="PT Astra Serif" panose="020A0603040505020204" pitchFamily="18" charset="-52"/>
                <a:ea typeface="PT Astra Serif" panose="020A0603040505020204" pitchFamily="18" charset="-52"/>
              </a:rPr>
              <a:t>Межбюджетные трансферты</a:t>
            </a:r>
          </a:p>
          <a:p>
            <a:r>
              <a:rPr lang="ru-RU" sz="1600" dirty="0" smtClean="0">
                <a:latin typeface="PT Astra Serif" panose="020A0603040505020204" pitchFamily="18" charset="-52"/>
                <a:ea typeface="PT Astra Serif" panose="020A0603040505020204" pitchFamily="18" charset="-52"/>
              </a:rPr>
              <a:t>средства, предоставляемые одним бюджетом бюджетной системы Российской Федерации другому бюджету бюджетной системы Российской Федерации</a:t>
            </a:r>
            <a:endParaRPr lang="ru-RU" sz="1600" dirty="0">
              <a:latin typeface="PT Astra Serif" panose="020A0603040505020204" pitchFamily="18" charset="-52"/>
              <a:ea typeface="PT Astra Serif" panose="020A0603040505020204" pitchFamily="18" charset="-52"/>
            </a:endParaRPr>
          </a:p>
        </p:txBody>
      </p:sp>
      <p:sp>
        <p:nvSpPr>
          <p:cNvPr id="14" name="Rectangle 4"/>
          <p:cNvSpPr>
            <a:spLocks noChangeArrowheads="1"/>
          </p:cNvSpPr>
          <p:nvPr/>
        </p:nvSpPr>
        <p:spPr bwMode="auto">
          <a:xfrm>
            <a:off x="260648" y="5076056"/>
            <a:ext cx="6597352" cy="156966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2000" b="1" i="0" u="none" strike="noStrike" cap="none" normalizeH="0" baseline="0" dirty="0" smtClean="0">
              <a:ln>
                <a:noFill/>
              </a:ln>
              <a:solidFill>
                <a:srgbClr val="0070C0"/>
              </a:solidFill>
              <a:effectLst/>
              <a:latin typeface="+mj-lt"/>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ru-RU" sz="2000" b="1" i="0" u="none" strike="noStrike" cap="none" normalizeH="0" baseline="0" dirty="0" smtClean="0">
              <a:ln>
                <a:noFill/>
              </a:ln>
              <a:solidFill>
                <a:srgbClr val="0070C0"/>
              </a:solidFill>
              <a:effectLst/>
              <a:latin typeface="+mj-lt"/>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ru-RU" sz="2000" b="1" dirty="0" smtClean="0">
              <a:solidFill>
                <a:srgbClr val="0070C0"/>
              </a:solidFill>
              <a:latin typeface="+mj-lt"/>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dirty="0" smtClean="0">
                <a:ln>
                  <a:noFill/>
                </a:ln>
                <a:solidFill>
                  <a:schemeClr val="accent1">
                    <a:lumMod val="50000"/>
                  </a:schemeClr>
                </a:solidFill>
                <a:effectLst/>
                <a:latin typeface="PT Astra Serif" panose="020A0603040505020204" pitchFamily="18" charset="-52"/>
                <a:ea typeface="PT Astra Serif" panose="020A0603040505020204" pitchFamily="18" charset="-52"/>
                <a:cs typeface="Times New Roman" pitchFamily="18" charset="0"/>
              </a:rPr>
              <a:t>Дефицит бюджета</a:t>
            </a:r>
            <a:endParaRPr kumimoji="0" lang="ru-RU" sz="2000" b="0" i="0" u="none" strike="noStrike" cap="none" normalizeH="0" baseline="0" dirty="0" smtClean="0">
              <a:ln>
                <a:noFill/>
              </a:ln>
              <a:solidFill>
                <a:schemeClr val="accent1">
                  <a:lumMod val="50000"/>
                </a:schemeClr>
              </a:solidFill>
              <a:effectLst/>
              <a:latin typeface="PT Astra Serif" panose="020A0603040505020204" pitchFamily="18" charset="-52"/>
              <a:ea typeface="PT Astra Serif" panose="020A0603040505020204" pitchFamily="18" charset="-52"/>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600" b="0" i="0" u="none" strike="noStrike" cap="none" normalizeH="0" baseline="0" dirty="0" smtClean="0">
                <a:ln>
                  <a:noFill/>
                </a:ln>
                <a:effectLst/>
                <a:latin typeface="PT Astra Serif" panose="020A0603040505020204" pitchFamily="18" charset="-52"/>
                <a:ea typeface="PT Astra Serif" panose="020A0603040505020204" pitchFamily="18" charset="-52"/>
                <a:cs typeface="Arial" pitchFamily="34" charset="0"/>
              </a:rPr>
              <a:t>Превышение </a:t>
            </a:r>
            <a:r>
              <a:rPr kumimoji="0" lang="ru-RU" sz="1600" b="0" i="0" u="none" strike="noStrike" cap="none" normalizeH="0" baseline="0" dirty="0" smtClean="0">
                <a:ln>
                  <a:noFill/>
                </a:ln>
                <a:effectLst/>
                <a:latin typeface="PT Astra Serif" panose="020A0603040505020204" pitchFamily="18" charset="-52"/>
                <a:ea typeface="PT Astra Serif" panose="020A0603040505020204" pitchFamily="18" charset="-52"/>
                <a:cs typeface="Times New Roman" pitchFamily="18" charset="0"/>
              </a:rPr>
              <a:t>расходов бюджета</a:t>
            </a:r>
            <a:r>
              <a:rPr kumimoji="0" lang="ru-RU" sz="1600" b="0" i="0" u="none" strike="noStrike" cap="none" normalizeH="0" baseline="0" dirty="0" smtClean="0">
                <a:ln>
                  <a:noFill/>
                </a:ln>
                <a:effectLst/>
                <a:latin typeface="PT Astra Serif" panose="020A0603040505020204" pitchFamily="18" charset="-52"/>
                <a:ea typeface="PT Astra Serif" panose="020A0603040505020204" pitchFamily="18" charset="-52"/>
                <a:cs typeface="Arial" pitchFamily="34" charset="0"/>
              </a:rPr>
              <a:t> над </a:t>
            </a:r>
            <a:r>
              <a:rPr kumimoji="0" lang="ru-RU" sz="1600" b="0" i="0" u="none" strike="noStrike" cap="none" normalizeH="0" baseline="0" dirty="0" smtClean="0">
                <a:ln>
                  <a:noFill/>
                </a:ln>
                <a:solidFill>
                  <a:srgbClr val="000000"/>
                </a:solidFill>
                <a:effectLst/>
                <a:latin typeface="PT Astra Serif" panose="020A0603040505020204" pitchFamily="18" charset="-52"/>
                <a:ea typeface="PT Astra Serif" panose="020A0603040505020204" pitchFamily="18" charset="-52"/>
                <a:cs typeface="Arial" pitchFamily="34" charset="0"/>
              </a:rPr>
              <a:t>его доходами</a:t>
            </a:r>
            <a:r>
              <a:rPr kumimoji="0" lang="ru-RU" sz="1600" b="0" i="0" u="none" strike="noStrike" cap="none" normalizeH="0" baseline="0" dirty="0" smtClean="0">
                <a:ln>
                  <a:noFill/>
                </a:ln>
                <a:solidFill>
                  <a:schemeClr val="tx1"/>
                </a:solidFill>
                <a:effectLst/>
                <a:latin typeface="PT Astra Serif" panose="020A0603040505020204" pitchFamily="18" charset="-52"/>
                <a:ea typeface="PT Astra Serif" panose="020A0603040505020204" pitchFamily="18" charset="-52"/>
                <a:cs typeface="Arial" pitchFamily="34" charset="0"/>
              </a:rPr>
              <a:t> </a:t>
            </a:r>
          </a:p>
        </p:txBody>
      </p:sp>
      <p:pic>
        <p:nvPicPr>
          <p:cNvPr id="15" name="Рисунок 14" descr="rcjRzoeni.png"/>
          <p:cNvPicPr>
            <a:picLocks noChangeAspect="1"/>
          </p:cNvPicPr>
          <p:nvPr/>
        </p:nvPicPr>
        <p:blipFill>
          <a:blip r:embed="rId3" cstate="print">
            <a:lum bright="18000" contrast="-9000"/>
          </a:blip>
          <a:stretch>
            <a:fillRect/>
          </a:stretch>
        </p:blipFill>
        <p:spPr>
          <a:xfrm>
            <a:off x="1628800" y="7308304"/>
            <a:ext cx="3600400" cy="1512168"/>
          </a:xfrm>
          <a:prstGeom prst="rect">
            <a:avLst/>
          </a:prstGeo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Рисунок 15" descr="https://sun9-62.userapi.com/c849332/v849332529/f92b9/ueC1k0len3c.jpg"/>
          <p:cNvPicPr/>
          <p:nvPr/>
        </p:nvPicPr>
        <p:blipFill>
          <a:blip r:embed="rId3" cstate="print"/>
          <a:srcRect/>
          <a:stretch>
            <a:fillRect/>
          </a:stretch>
        </p:blipFill>
        <p:spPr bwMode="auto">
          <a:xfrm>
            <a:off x="3717032" y="7092281"/>
            <a:ext cx="2736304" cy="1800200"/>
          </a:xfrm>
          <a:prstGeom prst="rect">
            <a:avLst/>
          </a:prstGeom>
          <a:noFill/>
          <a:ln w="9525">
            <a:noFill/>
            <a:miter lim="800000"/>
            <a:headEnd/>
            <a:tailEnd/>
          </a:ln>
        </p:spPr>
      </p:pic>
      <p:sp>
        <p:nvSpPr>
          <p:cNvPr id="5" name="Заголовок 4"/>
          <p:cNvSpPr>
            <a:spLocks noGrp="1"/>
          </p:cNvSpPr>
          <p:nvPr>
            <p:ph type="title"/>
          </p:nvPr>
        </p:nvSpPr>
        <p:spPr>
          <a:xfrm>
            <a:off x="188640" y="611560"/>
            <a:ext cx="6480720" cy="648072"/>
          </a:xfrm>
        </p:spPr>
        <p:txBody>
          <a:bodyPr>
            <a:noAutofit/>
          </a:bodyPr>
          <a:lstStyle/>
          <a:p>
            <a:pPr algn="ctr"/>
            <a:r>
              <a:rPr lang="ru-RU" sz="1600" b="1" dirty="0" smtClean="0"/>
              <a:t/>
            </a:r>
            <a:br>
              <a:rPr lang="ru-RU" sz="1600" b="1" dirty="0" smtClean="0"/>
            </a:br>
            <a:r>
              <a:rPr lang="ru-RU" sz="1600" b="1" dirty="0" smtClean="0">
                <a:solidFill>
                  <a:srgbClr val="F09958"/>
                </a:solidFill>
                <a:latin typeface="PT Astra Serif" pitchFamily="18" charset="-52"/>
                <a:ea typeface="PT Astra Serif" pitchFamily="18" charset="-52"/>
              </a:rPr>
              <a:t>Государственная программа Ульяновской области </a:t>
            </a:r>
            <a:br>
              <a:rPr lang="ru-RU" sz="1600" b="1" dirty="0" smtClean="0">
                <a:solidFill>
                  <a:srgbClr val="F09958"/>
                </a:solidFill>
                <a:latin typeface="PT Astra Serif" pitchFamily="18" charset="-52"/>
                <a:ea typeface="PT Astra Serif" pitchFamily="18" charset="-52"/>
              </a:rPr>
            </a:br>
            <a:r>
              <a:rPr lang="ru-RU" sz="1600" b="1" dirty="0" smtClean="0">
                <a:solidFill>
                  <a:srgbClr val="F09958"/>
                </a:solidFill>
                <a:latin typeface="PT Astra Serif" pitchFamily="18" charset="-52"/>
                <a:ea typeface="PT Astra Serif" pitchFamily="18" charset="-52"/>
              </a:rPr>
              <a:t>«Развитие физической культуры и спорта в Ульяновской области»</a:t>
            </a:r>
            <a:endParaRPr lang="ru-RU" sz="1600" b="1" dirty="0">
              <a:solidFill>
                <a:srgbClr val="F09958"/>
              </a:solidFill>
              <a:latin typeface="PT Astra Serif" pitchFamily="18" charset="-52"/>
              <a:ea typeface="PT Astra Serif" pitchFamily="18" charset="-52"/>
            </a:endParaRPr>
          </a:p>
        </p:txBody>
      </p:sp>
      <p:graphicFrame>
        <p:nvGraphicFramePr>
          <p:cNvPr id="11" name="Объект 10"/>
          <p:cNvGraphicFramePr>
            <a:graphicFrameLocks noGrp="1"/>
          </p:cNvGraphicFramePr>
          <p:nvPr>
            <p:ph sz="half" idx="1"/>
            <p:extLst>
              <p:ext uri="{D42A27DB-BD31-4B8C-83A1-F6EECF244321}">
                <p14:modId xmlns:p14="http://schemas.microsoft.com/office/powerpoint/2010/main" xmlns="" val="1407387177"/>
              </p:ext>
            </p:extLst>
          </p:nvPr>
        </p:nvGraphicFramePr>
        <p:xfrm>
          <a:off x="293452" y="1547665"/>
          <a:ext cx="471254" cy="4968553"/>
        </p:xfrm>
        <a:graphic>
          <a:graphicData uri="http://schemas.openxmlformats.org/drawingml/2006/table">
            <a:tbl>
              <a:tblPr firstRow="1" bandRow="1">
                <a:tableStyleId>{5C22544A-7EE6-4342-B048-85BDC9FD1C3A}</a:tableStyleId>
              </a:tblPr>
              <a:tblGrid>
                <a:gridCol w="471254"/>
              </a:tblGrid>
              <a:tr h="1038205">
                <a:tc>
                  <a:txBody>
                    <a:bodyPr/>
                    <a:lstStyle/>
                    <a:p>
                      <a:endParaRPr lang="ru-RU" sz="900" spc="0" baseline="0" dirty="0" smtClean="0">
                        <a:latin typeface="PT Astra Serif" pitchFamily="18" charset="-52"/>
                        <a:ea typeface="PT Astra Serif" pitchFamily="18" charset="-52"/>
                      </a:endParaRPr>
                    </a:p>
                    <a:p>
                      <a:endParaRPr lang="ru-RU" sz="900" spc="0" baseline="0" dirty="0" smtClean="0">
                        <a:latin typeface="PT Astra Serif" pitchFamily="18" charset="-52"/>
                        <a:ea typeface="PT Astra Serif" pitchFamily="18" charset="-52"/>
                      </a:endParaRPr>
                    </a:p>
                    <a:p>
                      <a:r>
                        <a:rPr lang="ru-RU" sz="900" spc="0" baseline="0" dirty="0" smtClean="0">
                          <a:solidFill>
                            <a:schemeClr val="tx1"/>
                          </a:solidFill>
                          <a:latin typeface="PT Astra Serif" pitchFamily="18" charset="-52"/>
                          <a:ea typeface="PT Astra Serif" pitchFamily="18" charset="-52"/>
                        </a:rPr>
                        <a:t>765,6</a:t>
                      </a:r>
                    </a:p>
                  </a:txBody>
                  <a:tcPr>
                    <a:solidFill>
                      <a:srgbClr val="92D050"/>
                    </a:solidFill>
                  </a:tcPr>
                </a:tc>
              </a:tr>
              <a:tr h="964047">
                <a:tc>
                  <a:txBody>
                    <a:bodyPr/>
                    <a:lstStyle/>
                    <a:p>
                      <a:endParaRPr lang="ru-RU" sz="900" spc="0" baseline="0" dirty="0" smtClean="0">
                        <a:latin typeface="PT Astra Serif" pitchFamily="18" charset="-52"/>
                        <a:ea typeface="PT Astra Serif" pitchFamily="18" charset="-52"/>
                      </a:endParaRPr>
                    </a:p>
                    <a:p>
                      <a:endParaRPr lang="ru-RU" sz="900" spc="0" baseline="0" dirty="0" smtClean="0">
                        <a:latin typeface="PT Astra Serif" pitchFamily="18" charset="-52"/>
                        <a:ea typeface="PT Astra Serif" pitchFamily="18" charset="-52"/>
                      </a:endParaRPr>
                    </a:p>
                    <a:p>
                      <a:endParaRPr lang="ru-RU" sz="900" spc="0" baseline="0" dirty="0" smtClean="0">
                        <a:latin typeface="PT Astra Serif" pitchFamily="18" charset="-52"/>
                        <a:ea typeface="PT Astra Serif" pitchFamily="18" charset="-52"/>
                      </a:endParaRPr>
                    </a:p>
                    <a:p>
                      <a:r>
                        <a:rPr lang="ru-RU" sz="900" spc="0" baseline="0" dirty="0" smtClean="0">
                          <a:latin typeface="PT Astra Serif" pitchFamily="18" charset="-52"/>
                          <a:ea typeface="PT Astra Serif" pitchFamily="18" charset="-52"/>
                        </a:rPr>
                        <a:t>774,8</a:t>
                      </a:r>
                    </a:p>
                  </a:txBody>
                  <a:tcPr>
                    <a:solidFill>
                      <a:schemeClr val="accent2">
                        <a:lumMod val="40000"/>
                        <a:lumOff val="60000"/>
                      </a:schemeClr>
                    </a:solidFill>
                  </a:tcPr>
                </a:tc>
              </a:tr>
              <a:tr h="889891">
                <a:tc>
                  <a:txBody>
                    <a:bodyPr/>
                    <a:lstStyle/>
                    <a:p>
                      <a:endParaRPr lang="ru-RU" sz="900" spc="0" baseline="0" dirty="0" smtClean="0">
                        <a:latin typeface="PT Astra Serif" pitchFamily="18" charset="-52"/>
                        <a:ea typeface="PT Astra Serif" pitchFamily="18" charset="-52"/>
                      </a:endParaRPr>
                    </a:p>
                    <a:p>
                      <a:endParaRPr lang="ru-RU" sz="900" spc="0" baseline="0" dirty="0" smtClean="0">
                        <a:latin typeface="PT Astra Serif" pitchFamily="18" charset="-52"/>
                        <a:ea typeface="PT Astra Serif" pitchFamily="18" charset="-52"/>
                      </a:endParaRPr>
                    </a:p>
                    <a:p>
                      <a:r>
                        <a:rPr lang="ru-RU" sz="900" spc="0" baseline="0" dirty="0" smtClean="0">
                          <a:latin typeface="PT Astra Serif" pitchFamily="18" charset="-52"/>
                          <a:ea typeface="PT Astra Serif" pitchFamily="18" charset="-52"/>
                        </a:rPr>
                        <a:t>184,6</a:t>
                      </a:r>
                      <a:endParaRPr lang="ru-RU" sz="900" spc="0" baseline="0" dirty="0">
                        <a:latin typeface="PT Astra Serif" pitchFamily="18" charset="-52"/>
                        <a:ea typeface="PT Astra Serif" pitchFamily="18" charset="-52"/>
                      </a:endParaRPr>
                    </a:p>
                  </a:txBody>
                  <a:tcPr>
                    <a:solidFill>
                      <a:srgbClr val="00B0F0"/>
                    </a:solidFill>
                  </a:tcPr>
                </a:tc>
              </a:tr>
              <a:tr h="1038205">
                <a:tc>
                  <a:txBody>
                    <a:bodyPr/>
                    <a:lstStyle/>
                    <a:p>
                      <a:endParaRPr lang="ru-RU" sz="900" spc="0" baseline="0" dirty="0" smtClean="0">
                        <a:latin typeface="PT Astra Serif" pitchFamily="18" charset="-52"/>
                        <a:ea typeface="PT Astra Serif" pitchFamily="18" charset="-52"/>
                      </a:endParaRPr>
                    </a:p>
                    <a:p>
                      <a:r>
                        <a:rPr lang="ru-RU" sz="900" spc="0" baseline="0" dirty="0" smtClean="0">
                          <a:latin typeface="PT Astra Serif" pitchFamily="18" charset="-52"/>
                          <a:ea typeface="PT Astra Serif" pitchFamily="18" charset="-52"/>
                        </a:rPr>
                        <a:t>331,6</a:t>
                      </a:r>
                      <a:endParaRPr lang="ru-RU" sz="900" spc="0" baseline="0" dirty="0">
                        <a:latin typeface="PT Astra Serif" pitchFamily="18" charset="-52"/>
                        <a:ea typeface="PT Astra Serif" pitchFamily="18" charset="-52"/>
                      </a:endParaRPr>
                    </a:p>
                  </a:txBody>
                  <a:tcPr>
                    <a:solidFill>
                      <a:schemeClr val="accent5">
                        <a:lumMod val="40000"/>
                        <a:lumOff val="60000"/>
                      </a:schemeClr>
                    </a:solidFill>
                  </a:tcPr>
                </a:tc>
              </a:tr>
              <a:tr h="1038205">
                <a:tc>
                  <a:txBody>
                    <a:bodyPr/>
                    <a:lstStyle/>
                    <a:p>
                      <a:endParaRPr lang="ru-RU" sz="900" spc="0" baseline="0" dirty="0" smtClean="0">
                        <a:latin typeface="PT Astra Serif" pitchFamily="18" charset="-52"/>
                        <a:ea typeface="PT Astra Serif" pitchFamily="18" charset="-52"/>
                      </a:endParaRPr>
                    </a:p>
                    <a:p>
                      <a:endParaRPr lang="ru-RU" sz="900" spc="0" baseline="0" dirty="0" smtClean="0">
                        <a:latin typeface="PT Astra Serif" pitchFamily="18" charset="-52"/>
                        <a:ea typeface="PT Astra Serif" pitchFamily="18" charset="-52"/>
                      </a:endParaRPr>
                    </a:p>
                    <a:p>
                      <a:r>
                        <a:rPr lang="ru-RU" sz="900" spc="0" baseline="0" dirty="0" smtClean="0">
                          <a:latin typeface="PT Astra Serif" pitchFamily="18" charset="-52"/>
                          <a:ea typeface="PT Astra Serif" pitchFamily="18" charset="-52"/>
                        </a:rPr>
                        <a:t>576,0</a:t>
                      </a:r>
                    </a:p>
                  </a:txBody>
                  <a:tcPr>
                    <a:solidFill>
                      <a:schemeClr val="accent3">
                        <a:lumMod val="40000"/>
                        <a:lumOff val="60000"/>
                      </a:schemeClr>
                    </a:solidFill>
                  </a:tcPr>
                </a:tc>
              </a:tr>
            </a:tbl>
          </a:graphicData>
        </a:graphic>
      </p:graphicFrame>
      <p:graphicFrame>
        <p:nvGraphicFramePr>
          <p:cNvPr id="18" name="Объект 17"/>
          <p:cNvGraphicFramePr>
            <a:graphicFrameLocks noGrp="1"/>
          </p:cNvGraphicFramePr>
          <p:nvPr>
            <p:ph sz="half" idx="2"/>
            <p:extLst>
              <p:ext uri="{D42A27DB-BD31-4B8C-83A1-F6EECF244321}">
                <p14:modId xmlns:p14="http://schemas.microsoft.com/office/powerpoint/2010/main" xmlns="" val="3363342520"/>
              </p:ext>
            </p:extLst>
          </p:nvPr>
        </p:nvGraphicFramePr>
        <p:xfrm>
          <a:off x="1916833" y="3995937"/>
          <a:ext cx="4726879" cy="3209925"/>
        </p:xfrm>
        <a:graphic>
          <a:graphicData uri="http://schemas.openxmlformats.org/drawingml/2006/table">
            <a:tbl>
              <a:tblPr firstRow="1" bandRow="1">
                <a:tableStyleId>{5C22544A-7EE6-4342-B048-85BDC9FD1C3A}</a:tableStyleId>
              </a:tblPr>
              <a:tblGrid>
                <a:gridCol w="2798051"/>
                <a:gridCol w="658050"/>
                <a:gridCol w="634467"/>
                <a:gridCol w="636311"/>
              </a:tblGrid>
              <a:tr h="569635">
                <a:tc>
                  <a:txBody>
                    <a:bodyPr/>
                    <a:lstStyle/>
                    <a:p>
                      <a:pPr marL="1080000" lvl="0" algn="l"/>
                      <a:r>
                        <a:rPr lang="ru-RU" sz="1100" dirty="0" smtClean="0">
                          <a:latin typeface="PT Astra Serif" pitchFamily="18" charset="-52"/>
                          <a:ea typeface="PT Astra Serif" pitchFamily="18" charset="-52"/>
                        </a:rPr>
                        <a:t>Целевой индикатор</a:t>
                      </a:r>
                      <a:endParaRPr lang="ru-RU" sz="1100" dirty="0">
                        <a:latin typeface="PT Astra Serif" pitchFamily="18" charset="-52"/>
                        <a:ea typeface="PT Astra Serif" pitchFamily="18" charset="-52"/>
                      </a:endParaRPr>
                    </a:p>
                  </a:txBody>
                  <a:tcPr/>
                </a:tc>
                <a:tc>
                  <a:txBody>
                    <a:bodyPr/>
                    <a:lstStyle/>
                    <a:p>
                      <a:pPr algn="ctr"/>
                      <a:r>
                        <a:rPr lang="ru-RU" sz="1100" dirty="0" smtClean="0">
                          <a:solidFill>
                            <a:schemeClr val="bg1"/>
                          </a:solidFill>
                          <a:latin typeface="PT Astra Serif" pitchFamily="18" charset="-52"/>
                          <a:ea typeface="PT Astra Serif" pitchFamily="18" charset="-52"/>
                        </a:rPr>
                        <a:t>2020</a:t>
                      </a:r>
                    </a:p>
                    <a:p>
                      <a:pPr algn="ctr"/>
                      <a:r>
                        <a:rPr lang="ru-RU" sz="1100" dirty="0" smtClean="0">
                          <a:solidFill>
                            <a:schemeClr val="bg1"/>
                          </a:solidFill>
                          <a:latin typeface="PT Astra Serif" pitchFamily="18" charset="-52"/>
                          <a:ea typeface="PT Astra Serif" pitchFamily="18" charset="-52"/>
                        </a:rPr>
                        <a:t>(план)</a:t>
                      </a:r>
                      <a:endParaRPr lang="ru-RU" sz="1100" dirty="0">
                        <a:solidFill>
                          <a:schemeClr val="bg1"/>
                        </a:solidFill>
                        <a:latin typeface="PT Astra Serif" pitchFamily="18" charset="-52"/>
                        <a:ea typeface="PT Astra Serif" pitchFamily="18" charset="-52"/>
                      </a:endParaRPr>
                    </a:p>
                  </a:txBody>
                  <a:tcPr/>
                </a:tc>
                <a:tc>
                  <a:txBody>
                    <a:bodyPr/>
                    <a:lstStyle/>
                    <a:p>
                      <a:pPr algn="ctr"/>
                      <a:r>
                        <a:rPr lang="ru-RU" sz="1100" dirty="0" smtClean="0">
                          <a:solidFill>
                            <a:schemeClr val="bg1"/>
                          </a:solidFill>
                          <a:latin typeface="PT Astra Serif" pitchFamily="18" charset="-52"/>
                          <a:ea typeface="PT Astra Serif" pitchFamily="18" charset="-52"/>
                        </a:rPr>
                        <a:t>2020</a:t>
                      </a:r>
                    </a:p>
                    <a:p>
                      <a:pPr algn="ctr"/>
                      <a:r>
                        <a:rPr lang="ru-RU" sz="1100" dirty="0" smtClean="0">
                          <a:solidFill>
                            <a:schemeClr val="bg1"/>
                          </a:solidFill>
                          <a:latin typeface="PT Astra Serif" pitchFamily="18" charset="-52"/>
                          <a:ea typeface="PT Astra Serif" pitchFamily="18" charset="-52"/>
                        </a:rPr>
                        <a:t>(факт)</a:t>
                      </a:r>
                      <a:endParaRPr lang="ru-RU" sz="1100" dirty="0">
                        <a:solidFill>
                          <a:schemeClr val="bg1"/>
                        </a:solidFill>
                        <a:latin typeface="PT Astra Serif" pitchFamily="18" charset="-52"/>
                        <a:ea typeface="PT Astra Serif" pitchFamily="18" charset="-52"/>
                      </a:endParaRPr>
                    </a:p>
                  </a:txBody>
                  <a:tcPr/>
                </a:tc>
                <a:tc>
                  <a:txBody>
                    <a:bodyPr/>
                    <a:lstStyle/>
                    <a:p>
                      <a:pPr algn="ctr"/>
                      <a:r>
                        <a:rPr lang="ru-RU" sz="1100" dirty="0" smtClean="0">
                          <a:solidFill>
                            <a:schemeClr val="bg1"/>
                          </a:solidFill>
                          <a:latin typeface="PT Astra Serif" pitchFamily="18" charset="-52"/>
                          <a:ea typeface="PT Astra Serif" pitchFamily="18" charset="-52"/>
                        </a:rPr>
                        <a:t>%</a:t>
                      </a:r>
                    </a:p>
                    <a:p>
                      <a:pPr algn="ctr"/>
                      <a:r>
                        <a:rPr lang="ru-RU" sz="1100" dirty="0" smtClean="0">
                          <a:solidFill>
                            <a:schemeClr val="bg1"/>
                          </a:solidFill>
                          <a:latin typeface="PT Astra Serif" pitchFamily="18" charset="-52"/>
                          <a:ea typeface="PT Astra Serif" pitchFamily="18" charset="-52"/>
                        </a:rPr>
                        <a:t>достижения</a:t>
                      </a:r>
                      <a:endParaRPr lang="ru-RU" sz="1100" dirty="0">
                        <a:solidFill>
                          <a:schemeClr val="bg1"/>
                        </a:solidFill>
                        <a:latin typeface="PT Astra Serif" pitchFamily="18" charset="-52"/>
                        <a:ea typeface="PT Astra Serif" pitchFamily="18" charset="-52"/>
                      </a:endParaRPr>
                    </a:p>
                  </a:txBody>
                  <a:tcPr/>
                </a:tc>
              </a:tr>
              <a:tr h="1518285">
                <a:tc>
                  <a:txBody>
                    <a:bodyPr/>
                    <a:lstStyle/>
                    <a:p>
                      <a:pPr marL="72000" lvl="0" algn="l" defTabSz="914400" rtl="0" eaLnBrk="1" fontAlgn="t" latinLnBrk="0" hangingPunct="1"/>
                      <a:r>
                        <a:rPr lang="ru-RU" sz="1100" kern="1200" dirty="0" smtClean="0">
                          <a:solidFill>
                            <a:schemeClr val="dk1"/>
                          </a:solidFill>
                          <a:latin typeface="PT Astra Serif" pitchFamily="18" charset="-52"/>
                          <a:ea typeface="PT Astra Serif" pitchFamily="18" charset="-52"/>
                          <a:cs typeface="+mn-cs"/>
                        </a:rPr>
                        <a:t>Доля граждан среднего возраста (женщины в возрасте от 30 до 54 лет, мужчины в возрасте от 30 до 59 лет), систематически занимающихся физической культурой и спортом, в общей численности граждан среднего возраста Ульяновской области (женщины в возрасте от 30 до 54 лет, мужчины в возрасте от 30 до 59 лет), процентов</a:t>
                      </a:r>
                    </a:p>
                  </a:txBody>
                  <a:tcPr marL="9525" marR="9525" marT="9525" marB="0"/>
                </a:tc>
                <a:tc>
                  <a:txBody>
                    <a:bodyPr/>
                    <a:lstStyle/>
                    <a:p>
                      <a:pPr marL="0" algn="ctr" defTabSz="914400" rtl="0" eaLnBrk="1" fontAlgn="t" latinLnBrk="0" hangingPunct="1"/>
                      <a:r>
                        <a:rPr lang="ru-RU" sz="1100" kern="1200" dirty="0">
                          <a:solidFill>
                            <a:schemeClr val="dk1"/>
                          </a:solidFill>
                          <a:latin typeface="PT Astra Serif" pitchFamily="18" charset="-52"/>
                          <a:ea typeface="PT Astra Serif" pitchFamily="18" charset="-52"/>
                          <a:cs typeface="+mn-cs"/>
                        </a:rPr>
                        <a:t>32,2</a:t>
                      </a:r>
                    </a:p>
                  </a:txBody>
                  <a:tcPr marL="9525" marR="9525" marT="9525" marB="0" anchor="ctr"/>
                </a:tc>
                <a:tc>
                  <a:txBody>
                    <a:bodyPr/>
                    <a:lstStyle/>
                    <a:p>
                      <a:pPr marL="0" algn="ctr" defTabSz="914400" rtl="0" eaLnBrk="1" fontAlgn="t" latinLnBrk="0" hangingPunct="1"/>
                      <a:r>
                        <a:rPr lang="ru-RU" sz="1100" kern="1200" dirty="0">
                          <a:solidFill>
                            <a:schemeClr val="dk1"/>
                          </a:solidFill>
                          <a:latin typeface="PT Astra Serif" pitchFamily="18" charset="-52"/>
                          <a:ea typeface="PT Astra Serif" pitchFamily="18" charset="-52"/>
                          <a:cs typeface="+mn-cs"/>
                        </a:rPr>
                        <a:t>32,2</a:t>
                      </a:r>
                    </a:p>
                  </a:txBody>
                  <a:tcPr marL="9525" marR="9525" marT="9525" marB="0" anchor="ctr"/>
                </a:tc>
                <a:tc>
                  <a:txBody>
                    <a:bodyPr/>
                    <a:lstStyle/>
                    <a:p>
                      <a:pPr marL="0" algn="ctr" defTabSz="914400" rtl="0" eaLnBrk="1" fontAlgn="t" latinLnBrk="0" hangingPunct="1"/>
                      <a:r>
                        <a:rPr lang="ru-RU" sz="1100" kern="1200" dirty="0" smtClean="0">
                          <a:solidFill>
                            <a:schemeClr val="dk1"/>
                          </a:solidFill>
                          <a:latin typeface="PT Astra Serif" pitchFamily="18" charset="-52"/>
                          <a:ea typeface="PT Astra Serif" pitchFamily="18" charset="-52"/>
                          <a:cs typeface="+mn-cs"/>
                        </a:rPr>
                        <a:t>100</a:t>
                      </a:r>
                    </a:p>
                  </a:txBody>
                  <a:tcPr marL="9525" marR="9525" marT="9525" marB="0" anchor="ctr"/>
                </a:tc>
              </a:tr>
              <a:tr h="1097280">
                <a:tc>
                  <a:txBody>
                    <a:bodyPr/>
                    <a:lstStyle/>
                    <a:p>
                      <a:pPr marL="72000"/>
                      <a:r>
                        <a:rPr lang="ru-RU" sz="1100" kern="1200" dirty="0" smtClean="0">
                          <a:solidFill>
                            <a:schemeClr val="dk1"/>
                          </a:solidFill>
                          <a:latin typeface="PT Astra Serif" pitchFamily="18" charset="-52"/>
                          <a:ea typeface="PT Astra Serif" pitchFamily="18" charset="-52"/>
                          <a:cs typeface="+mn-cs"/>
                        </a:rPr>
                        <a:t>Количество объектов спорта, находящихся на территории Ульяновской области, в том числе созданных на основании соглашений о государственно-частном (</a:t>
                      </a:r>
                      <a:r>
                        <a:rPr lang="ru-RU" sz="1100" kern="1200" dirty="0" err="1" smtClean="0">
                          <a:solidFill>
                            <a:schemeClr val="dk1"/>
                          </a:solidFill>
                          <a:latin typeface="PT Astra Serif" pitchFamily="18" charset="-52"/>
                          <a:ea typeface="PT Astra Serif" pitchFamily="18" charset="-52"/>
                          <a:cs typeface="+mn-cs"/>
                        </a:rPr>
                        <a:t>муниципально-частном</a:t>
                      </a:r>
                      <a:r>
                        <a:rPr lang="ru-RU" sz="1100" kern="1200" dirty="0" smtClean="0">
                          <a:solidFill>
                            <a:schemeClr val="dk1"/>
                          </a:solidFill>
                          <a:latin typeface="PT Astra Serif" pitchFamily="18" charset="-52"/>
                          <a:ea typeface="PT Astra Serif" pitchFamily="18" charset="-52"/>
                          <a:cs typeface="+mn-cs"/>
                        </a:rPr>
                        <a:t>) партнерстве, единиц</a:t>
                      </a:r>
                      <a:endParaRPr lang="ru-RU" sz="1100" dirty="0">
                        <a:latin typeface="PT Astra Serif" pitchFamily="18" charset="-52"/>
                        <a:ea typeface="PT Astra Serif" pitchFamily="18" charset="-52"/>
                      </a:endParaRPr>
                    </a:p>
                  </a:txBody>
                  <a:tcPr/>
                </a:tc>
                <a:tc>
                  <a:txBody>
                    <a:bodyPr/>
                    <a:lstStyle/>
                    <a:p>
                      <a:pPr marL="0" algn="ctr" defTabSz="914400" rtl="0" eaLnBrk="1" fontAlgn="t" latinLnBrk="0" hangingPunct="1"/>
                      <a:r>
                        <a:rPr lang="ru-RU" sz="1100" kern="1200" dirty="0" smtClean="0">
                          <a:solidFill>
                            <a:schemeClr val="dk1"/>
                          </a:solidFill>
                          <a:latin typeface="PT Astra Serif" pitchFamily="18" charset="-52"/>
                          <a:ea typeface="PT Astra Serif" pitchFamily="18" charset="-52"/>
                          <a:cs typeface="+mn-cs"/>
                        </a:rPr>
                        <a:t>2680</a:t>
                      </a:r>
                    </a:p>
                  </a:txBody>
                  <a:tcPr marL="9525" marR="9525" marT="9525" marB="0" anchor="ctr"/>
                </a:tc>
                <a:tc>
                  <a:txBody>
                    <a:bodyPr/>
                    <a:lstStyle/>
                    <a:p>
                      <a:pPr marL="0" algn="ctr" defTabSz="914400" rtl="0" eaLnBrk="1" fontAlgn="t" latinLnBrk="0" hangingPunct="1"/>
                      <a:r>
                        <a:rPr lang="ru-RU" sz="1100" kern="1200" dirty="0" smtClean="0">
                          <a:solidFill>
                            <a:schemeClr val="dk1"/>
                          </a:solidFill>
                          <a:latin typeface="PT Astra Serif" pitchFamily="18" charset="-52"/>
                          <a:ea typeface="PT Astra Serif" pitchFamily="18" charset="-52"/>
                          <a:cs typeface="+mn-cs"/>
                        </a:rPr>
                        <a:t>2734</a:t>
                      </a:r>
                    </a:p>
                  </a:txBody>
                  <a:tcPr marL="9525" marR="9525" marT="9525" marB="0" anchor="ctr"/>
                </a:tc>
                <a:tc>
                  <a:txBody>
                    <a:bodyPr/>
                    <a:lstStyle/>
                    <a:p>
                      <a:pPr marL="0" algn="ctr" defTabSz="914400" rtl="0" eaLnBrk="1" fontAlgn="t" latinLnBrk="0" hangingPunct="1"/>
                      <a:r>
                        <a:rPr lang="ru-RU" sz="1100" kern="1200" dirty="0" smtClean="0">
                          <a:solidFill>
                            <a:schemeClr val="dk1"/>
                          </a:solidFill>
                          <a:latin typeface="PT Astra Serif" pitchFamily="18" charset="-52"/>
                          <a:ea typeface="PT Astra Serif" pitchFamily="18" charset="-52"/>
                          <a:cs typeface="+mn-cs"/>
                        </a:rPr>
                        <a:t>102,01</a:t>
                      </a:r>
                    </a:p>
                  </a:txBody>
                  <a:tcPr marL="9525" marR="9525" marT="9525" marB="0" anchor="ctr"/>
                </a:tc>
              </a:tr>
            </a:tbl>
          </a:graphicData>
        </a:graphic>
      </p:graphicFrame>
      <p:sp>
        <p:nvSpPr>
          <p:cNvPr id="12" name="TextBox 11"/>
          <p:cNvSpPr txBox="1"/>
          <p:nvPr/>
        </p:nvSpPr>
        <p:spPr>
          <a:xfrm>
            <a:off x="836712" y="1547664"/>
            <a:ext cx="1080120" cy="5101397"/>
          </a:xfrm>
          <a:prstGeom prst="rect">
            <a:avLst/>
          </a:prstGeom>
          <a:noFill/>
        </p:spPr>
        <p:txBody>
          <a:bodyPr wrap="square" rtlCol="0">
            <a:spAutoFit/>
          </a:bodyPr>
          <a:lstStyle/>
          <a:p>
            <a:r>
              <a:rPr lang="ru-RU" sz="1050" dirty="0" smtClean="0">
                <a:latin typeface="PT Astra Serif" pitchFamily="18" charset="-52"/>
                <a:ea typeface="PT Astra Serif" pitchFamily="18" charset="-52"/>
              </a:rPr>
              <a:t>Реализация федерального проекта «Спорт-норма жизни»</a:t>
            </a:r>
          </a:p>
          <a:p>
            <a:endParaRPr lang="ru-RU" sz="1050" dirty="0" smtClean="0">
              <a:latin typeface="PT Astra Serif" pitchFamily="18" charset="-52"/>
              <a:ea typeface="PT Astra Serif" pitchFamily="18" charset="-52"/>
            </a:endParaRPr>
          </a:p>
          <a:p>
            <a:r>
              <a:rPr lang="ru-RU" sz="1050" dirty="0" smtClean="0">
                <a:latin typeface="PT Astra Serif" pitchFamily="18" charset="-52"/>
                <a:ea typeface="PT Astra Serif" pitchFamily="18" charset="-52"/>
              </a:rPr>
              <a:t>Содержание </a:t>
            </a:r>
            <a:r>
              <a:rPr lang="ru-RU" sz="1050" dirty="0" err="1" smtClean="0">
                <a:latin typeface="PT Astra Serif" pitchFamily="18" charset="-52"/>
                <a:ea typeface="PT Astra Serif" pitchFamily="18" charset="-52"/>
              </a:rPr>
              <a:t>подведомст-венных</a:t>
            </a:r>
            <a:r>
              <a:rPr lang="ru-RU" sz="1050" dirty="0" smtClean="0">
                <a:latin typeface="PT Astra Serif" pitchFamily="18" charset="-52"/>
                <a:ea typeface="PT Astra Serif" pitchFamily="18" charset="-52"/>
              </a:rPr>
              <a:t> учреждений</a:t>
            </a:r>
          </a:p>
          <a:p>
            <a:endParaRPr lang="ru-RU" sz="1050" dirty="0" smtClean="0">
              <a:latin typeface="PT Astra Serif" pitchFamily="18" charset="-52"/>
              <a:ea typeface="PT Astra Serif" pitchFamily="18" charset="-52"/>
            </a:endParaRPr>
          </a:p>
          <a:p>
            <a:endParaRPr lang="ru-RU" sz="1050" dirty="0" smtClean="0">
              <a:latin typeface="PT Astra Serif" pitchFamily="18" charset="-52"/>
              <a:ea typeface="PT Astra Serif" pitchFamily="18" charset="-52"/>
            </a:endParaRPr>
          </a:p>
          <a:p>
            <a:r>
              <a:rPr lang="ru-RU" sz="1050" dirty="0" smtClean="0">
                <a:latin typeface="PT Astra Serif" pitchFamily="18" charset="-52"/>
                <a:ea typeface="PT Astra Serif" pitchFamily="18" charset="-52"/>
              </a:rPr>
              <a:t>Строительство и реконструкция объектов спорта</a:t>
            </a:r>
          </a:p>
          <a:p>
            <a:endParaRPr lang="ru-RU" sz="1050" dirty="0">
              <a:latin typeface="PT Astra Serif" pitchFamily="18" charset="-52"/>
              <a:ea typeface="PT Astra Serif" pitchFamily="18" charset="-52"/>
            </a:endParaRPr>
          </a:p>
          <a:p>
            <a:r>
              <a:rPr lang="ru-RU" sz="1050" dirty="0" smtClean="0">
                <a:latin typeface="PT Astra Serif" pitchFamily="18" charset="-52"/>
                <a:ea typeface="PT Astra Serif" pitchFamily="18" charset="-52"/>
              </a:rPr>
              <a:t>Мероприятия в сфере физической культуры и спорта</a:t>
            </a:r>
          </a:p>
          <a:p>
            <a:endParaRPr lang="ru-RU" sz="1050" dirty="0">
              <a:latin typeface="PT Astra Serif" pitchFamily="18" charset="-52"/>
              <a:ea typeface="PT Astra Serif" pitchFamily="18" charset="-52"/>
            </a:endParaRPr>
          </a:p>
          <a:p>
            <a:r>
              <a:rPr lang="ru-RU" sz="1050" dirty="0" smtClean="0">
                <a:latin typeface="PT Astra Serif" pitchFamily="18" charset="-52"/>
                <a:ea typeface="PT Astra Serif" pitchFamily="18" charset="-52"/>
              </a:rPr>
              <a:t>Расходы по </a:t>
            </a:r>
            <a:r>
              <a:rPr lang="ru-RU" sz="1050" dirty="0" err="1" smtClean="0">
                <a:latin typeface="PT Astra Serif" pitchFamily="18" charset="-52"/>
                <a:ea typeface="PT Astra Serif" pitchFamily="18" charset="-52"/>
              </a:rPr>
              <a:t>концессион-ному</a:t>
            </a:r>
            <a:r>
              <a:rPr lang="ru-RU" sz="1050" dirty="0" smtClean="0">
                <a:latin typeface="PT Astra Serif" pitchFamily="18" charset="-52"/>
                <a:ea typeface="PT Astra Serif" pitchFamily="18" charset="-52"/>
              </a:rPr>
              <a:t> </a:t>
            </a:r>
            <a:r>
              <a:rPr lang="ru-RU" sz="1050" dirty="0" err="1" smtClean="0">
                <a:latin typeface="PT Astra Serif" pitchFamily="18" charset="-52"/>
                <a:ea typeface="PT Astra Serif" pitchFamily="18" charset="-52"/>
              </a:rPr>
              <a:t>согла-шению</a:t>
            </a:r>
            <a:r>
              <a:rPr lang="ru-RU" sz="1050" dirty="0" smtClean="0">
                <a:latin typeface="PT Astra Serif" pitchFamily="18" charset="-52"/>
                <a:ea typeface="PT Astra Serif" pitchFamily="18" charset="-52"/>
              </a:rPr>
              <a:t> за строительство Ледового дворца</a:t>
            </a:r>
            <a:endParaRPr lang="ru-RU" sz="1050" dirty="0">
              <a:latin typeface="PT Astra Serif" pitchFamily="18" charset="-52"/>
              <a:ea typeface="PT Astra Serif" pitchFamily="18" charset="-52"/>
            </a:endParaRPr>
          </a:p>
        </p:txBody>
      </p:sp>
      <p:sp>
        <p:nvSpPr>
          <p:cNvPr id="17" name="TextBox 16"/>
          <p:cNvSpPr txBox="1"/>
          <p:nvPr/>
        </p:nvSpPr>
        <p:spPr>
          <a:xfrm>
            <a:off x="1785927" y="1285853"/>
            <a:ext cx="4896544" cy="2462213"/>
          </a:xfrm>
          <a:prstGeom prst="rect">
            <a:avLst/>
          </a:prstGeom>
          <a:noFill/>
        </p:spPr>
        <p:txBody>
          <a:bodyPr wrap="square" rtlCol="0">
            <a:spAutoFit/>
          </a:bodyPr>
          <a:lstStyle/>
          <a:p>
            <a:r>
              <a:rPr lang="ru-RU" sz="1100" b="1" dirty="0" smtClean="0">
                <a:latin typeface="PT Astra Serif" pitchFamily="18" charset="-52"/>
                <a:ea typeface="PT Astra Serif" pitchFamily="18" charset="-52"/>
                <a:cs typeface="Times New Roman" pitchFamily="18" charset="0"/>
              </a:rPr>
              <a:t>Цели государственной программы:</a:t>
            </a:r>
          </a:p>
          <a:p>
            <a:pPr marL="285750" indent="-285750">
              <a:buFont typeface="Wingdings" panose="05000000000000000000" pitchFamily="2" charset="2"/>
              <a:buChar char="§"/>
            </a:pPr>
            <a:r>
              <a:rPr lang="ru-RU" sz="1100" dirty="0" smtClean="0">
                <a:latin typeface="PT Astra Serif" pitchFamily="18" charset="-52"/>
                <a:ea typeface="PT Astra Serif" pitchFamily="18" charset="-52"/>
                <a:cs typeface="Times New Roman" pitchFamily="18" charset="0"/>
              </a:rPr>
              <a:t>обеспечение эффективного участия органов государственной власти Ульяновской области в реализации государственной политики в сфере физической культуры и спорта.</a:t>
            </a:r>
          </a:p>
          <a:p>
            <a:r>
              <a:rPr lang="ru-RU" sz="1100" b="1" dirty="0" smtClean="0">
                <a:latin typeface="PT Astra Serif" pitchFamily="18" charset="-52"/>
                <a:ea typeface="PT Astra Serif" pitchFamily="18" charset="-52"/>
                <a:cs typeface="Times New Roman" pitchFamily="18" charset="0"/>
              </a:rPr>
              <a:t>Задачи государственной программы:</a:t>
            </a:r>
          </a:p>
          <a:p>
            <a:pPr marL="285750" indent="-285750">
              <a:buFont typeface="Wingdings" panose="05000000000000000000" pitchFamily="2" charset="2"/>
              <a:buChar char="§"/>
            </a:pPr>
            <a:r>
              <a:rPr lang="ru-RU" sz="1100" dirty="0" smtClean="0">
                <a:latin typeface="PT Astra Serif" pitchFamily="18" charset="-52"/>
                <a:ea typeface="PT Astra Serif" pitchFamily="18" charset="-52"/>
                <a:cs typeface="Times New Roman" pitchFamily="18" charset="0"/>
              </a:rPr>
              <a:t>развитие областной физкультурно-спортивной системы, ориентирующей население Ульяновской области на здоровый образ жизни, систематические занятия физической культурой и спортом, а так же совершенствование областной системы детско-юношеского спорта;</a:t>
            </a:r>
          </a:p>
          <a:p>
            <a:pPr marL="285750" indent="-285750">
              <a:buFont typeface="Wingdings" panose="05000000000000000000" pitchFamily="2" charset="2"/>
              <a:buChar char="§"/>
            </a:pPr>
            <a:r>
              <a:rPr lang="ru-RU" sz="1100" dirty="0" smtClean="0">
                <a:latin typeface="PT Astra Serif" pitchFamily="18" charset="-52"/>
                <a:ea typeface="PT Astra Serif" pitchFamily="18" charset="-52"/>
                <a:cs typeface="Times New Roman" pitchFamily="18" charset="0"/>
              </a:rPr>
              <a:t>развитие объектов спорта посредством предоставления бюджетам муниципальных образований Ульяновской области субсидий в целях софинансирования расходных обязательств, возникающих при строительстве, реконструкции и ремонте объектов спорта, находящихся в собственности муниципальных образований Ульяновской области</a:t>
            </a:r>
            <a:endParaRPr lang="ru-RU" sz="1000" dirty="0" smtClean="0"/>
          </a:p>
        </p:txBody>
      </p:sp>
      <p:sp>
        <p:nvSpPr>
          <p:cNvPr id="22" name="TextBox 21"/>
          <p:cNvSpPr txBox="1"/>
          <p:nvPr/>
        </p:nvSpPr>
        <p:spPr>
          <a:xfrm>
            <a:off x="4437113" y="116038"/>
            <a:ext cx="2128724" cy="276999"/>
          </a:xfrm>
          <a:prstGeom prst="rect">
            <a:avLst/>
          </a:prstGeom>
          <a:noFill/>
        </p:spPr>
        <p:txBody>
          <a:bodyPr wrap="none" rtlCol="0">
            <a:spAutoFit/>
          </a:bodyPr>
          <a:lstStyle/>
          <a:p>
            <a:r>
              <a:rPr lang="ru-RU" sz="1200" dirty="0" smtClean="0">
                <a:solidFill>
                  <a:schemeClr val="bg1"/>
                </a:solidFill>
              </a:rPr>
              <a:t>Расходы областного бюджета</a:t>
            </a:r>
            <a:endParaRPr lang="ru-RU" sz="1200" dirty="0">
              <a:solidFill>
                <a:schemeClr val="bg1"/>
              </a:solidFill>
            </a:endParaRPr>
          </a:p>
        </p:txBody>
      </p:sp>
      <p:sp>
        <p:nvSpPr>
          <p:cNvPr id="2" name="TextBox 1"/>
          <p:cNvSpPr txBox="1"/>
          <p:nvPr/>
        </p:nvSpPr>
        <p:spPr>
          <a:xfrm>
            <a:off x="116632" y="8388426"/>
            <a:ext cx="1944216" cy="584775"/>
          </a:xfrm>
          <a:prstGeom prst="rect">
            <a:avLst/>
          </a:prstGeom>
          <a:noFill/>
        </p:spPr>
        <p:txBody>
          <a:bodyPr wrap="square" rtlCol="0">
            <a:spAutoFit/>
          </a:bodyPr>
          <a:lstStyle/>
          <a:p>
            <a:r>
              <a:rPr lang="ru-RU" sz="800" i="1" dirty="0" smtClean="0"/>
              <a:t>Средства на реализацию государственной программы в 2020 году  </a:t>
            </a:r>
          </a:p>
          <a:p>
            <a:r>
              <a:rPr lang="ru-RU" sz="800" b="1" i="1" dirty="0" smtClean="0"/>
              <a:t>Факт  -   2 632,6  млн. руб.</a:t>
            </a:r>
            <a:endParaRPr lang="ru-RU" sz="800" b="1" i="1" dirty="0"/>
          </a:p>
        </p:txBody>
      </p:sp>
      <p:sp>
        <p:nvSpPr>
          <p:cNvPr id="3" name="TextBox 2"/>
          <p:cNvSpPr txBox="1"/>
          <p:nvPr/>
        </p:nvSpPr>
        <p:spPr>
          <a:xfrm>
            <a:off x="2000240" y="3643307"/>
            <a:ext cx="4254876" cy="276999"/>
          </a:xfrm>
          <a:prstGeom prst="rect">
            <a:avLst/>
          </a:prstGeom>
          <a:noFill/>
        </p:spPr>
        <p:txBody>
          <a:bodyPr wrap="square" rtlCol="0">
            <a:spAutoFit/>
          </a:bodyPr>
          <a:lstStyle/>
          <a:p>
            <a:r>
              <a:rPr lang="ru-RU" sz="1000" b="1" dirty="0" smtClean="0">
                <a:latin typeface="PT Astra Serif" pitchFamily="18" charset="-52"/>
                <a:ea typeface="PT Astra Serif" pitchFamily="18" charset="-52"/>
              </a:rPr>
              <a:t>Результаты</a:t>
            </a:r>
            <a:r>
              <a:rPr lang="ru-RU" sz="1200" b="1" dirty="0" smtClean="0">
                <a:latin typeface="PT Astra Serif" pitchFamily="18" charset="-52"/>
                <a:ea typeface="PT Astra Serif" pitchFamily="18" charset="-52"/>
              </a:rPr>
              <a:t>:</a:t>
            </a:r>
            <a:endParaRPr lang="ru-RU" sz="1200" b="1" dirty="0">
              <a:latin typeface="PT Astra Serif" pitchFamily="18" charset="-52"/>
              <a:ea typeface="PT Astra Serif" pitchFamily="18" charset="-52"/>
            </a:endParaRPr>
          </a:p>
        </p:txBody>
      </p:sp>
      <p:sp>
        <p:nvSpPr>
          <p:cNvPr id="15" name="TextBox 14"/>
          <p:cNvSpPr txBox="1"/>
          <p:nvPr/>
        </p:nvSpPr>
        <p:spPr>
          <a:xfrm>
            <a:off x="116632" y="7956380"/>
            <a:ext cx="2160240" cy="461665"/>
          </a:xfrm>
          <a:prstGeom prst="rect">
            <a:avLst/>
          </a:prstGeom>
          <a:noFill/>
        </p:spPr>
        <p:txBody>
          <a:bodyPr wrap="square" rtlCol="0">
            <a:spAutoFit/>
          </a:bodyPr>
          <a:lstStyle/>
          <a:p>
            <a:r>
              <a:rPr lang="ru-RU" sz="800" dirty="0" smtClean="0"/>
              <a:t>Светлана </a:t>
            </a:r>
            <a:r>
              <a:rPr lang="ru-RU" sz="800" dirty="0" err="1" smtClean="0"/>
              <a:t>Солуянова</a:t>
            </a:r>
            <a:r>
              <a:rPr lang="ru-RU" sz="800" dirty="0" smtClean="0"/>
              <a:t> - чемпионка </a:t>
            </a:r>
            <a:r>
              <a:rPr lang="ru-RU" sz="800" dirty="0" err="1" smtClean="0"/>
              <a:t>Росии</a:t>
            </a:r>
            <a:r>
              <a:rPr lang="ru-RU" sz="800" dirty="0" smtClean="0"/>
              <a:t> по боксу , участница Летних Олимпийских игр</a:t>
            </a:r>
            <a:br>
              <a:rPr lang="ru-RU" sz="800" dirty="0" smtClean="0"/>
            </a:br>
            <a:r>
              <a:rPr lang="ru-RU" sz="800" dirty="0" smtClean="0"/>
              <a:t>в 2021 году  в Японии</a:t>
            </a:r>
            <a:endParaRPr lang="ru-RU" sz="800" dirty="0"/>
          </a:p>
        </p:txBody>
      </p:sp>
      <p:pic>
        <p:nvPicPr>
          <p:cNvPr id="14" name="Рисунок 13"/>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88640" y="179512"/>
            <a:ext cx="2713952" cy="529523"/>
          </a:xfrm>
          <a:prstGeom prst="rect">
            <a:avLst/>
          </a:prstGeom>
        </p:spPr>
      </p:pic>
      <p:sp>
        <p:nvSpPr>
          <p:cNvPr id="20" name="TextBox 19"/>
          <p:cNvSpPr txBox="1"/>
          <p:nvPr/>
        </p:nvSpPr>
        <p:spPr>
          <a:xfrm>
            <a:off x="2996954" y="179513"/>
            <a:ext cx="3861047" cy="523220"/>
          </a:xfrm>
          <a:prstGeom prst="rect">
            <a:avLst/>
          </a:prstGeom>
          <a:noFill/>
        </p:spPr>
        <p:txBody>
          <a:bodyPr wrap="square" rtlCol="0">
            <a:spAutoFit/>
          </a:bodyPr>
          <a:lstStyle/>
          <a:p>
            <a:r>
              <a:rPr lang="ru-RU" sz="1400" b="1" dirty="0" smtClean="0">
                <a:solidFill>
                  <a:srgbClr val="1E43A1"/>
                </a:solidFill>
                <a:latin typeface="Arial" panose="020B0604020202020204" pitchFamily="34" charset="0"/>
                <a:ea typeface="Meiryo" panose="020B0604030504040204" pitchFamily="34" charset="-128"/>
                <a:cs typeface="Arial" panose="020B0604020202020204" pitchFamily="34" charset="0"/>
              </a:rPr>
              <a:t>Расходы областного бюджета Ульяновской области</a:t>
            </a:r>
            <a:endParaRPr lang="ru-RU" sz="1400" b="1" dirty="0">
              <a:solidFill>
                <a:srgbClr val="1E43A1"/>
              </a:solidFill>
              <a:latin typeface="Arial" panose="020B0604020202020204" pitchFamily="34" charset="0"/>
              <a:ea typeface="Meiryo" panose="020B0604030504040204" pitchFamily="34" charset="-128"/>
              <a:cs typeface="Arial" panose="020B0604020202020204" pitchFamily="34" charset="0"/>
            </a:endParaRPr>
          </a:p>
        </p:txBody>
      </p:sp>
      <p:pic>
        <p:nvPicPr>
          <p:cNvPr id="1026" name="Picture 2"/>
          <p:cNvPicPr>
            <a:picLocks noChangeAspect="1" noChangeArrowheads="1"/>
          </p:cNvPicPr>
          <p:nvPr/>
        </p:nvPicPr>
        <p:blipFill>
          <a:blip r:embed="rId5" cstate="print"/>
          <a:srcRect/>
          <a:stretch>
            <a:fillRect/>
          </a:stretch>
        </p:blipFill>
        <p:spPr bwMode="auto">
          <a:xfrm>
            <a:off x="260648" y="6660232"/>
            <a:ext cx="1440160" cy="1224136"/>
          </a:xfrm>
          <a:prstGeom prst="rect">
            <a:avLst/>
          </a:prstGeom>
          <a:noFill/>
          <a:ln w="9525">
            <a:noFill/>
            <a:miter lim="800000"/>
            <a:headEnd/>
            <a:tailEnd/>
          </a:ln>
          <a:effectLst/>
        </p:spPr>
      </p:pic>
      <p:pic>
        <p:nvPicPr>
          <p:cNvPr id="1027" name="Picture 3" descr="D:\татьяна арена.png"/>
          <p:cNvPicPr>
            <a:picLocks noChangeAspect="1" noChangeArrowheads="1"/>
          </p:cNvPicPr>
          <p:nvPr/>
        </p:nvPicPr>
        <p:blipFill>
          <a:blip r:embed="rId6" cstate="print"/>
          <a:srcRect/>
          <a:stretch>
            <a:fillRect/>
          </a:stretch>
        </p:blipFill>
        <p:spPr bwMode="auto">
          <a:xfrm>
            <a:off x="2132856" y="7236296"/>
            <a:ext cx="1800200" cy="1656184"/>
          </a:xfrm>
          <a:prstGeom prst="rect">
            <a:avLst/>
          </a:prstGeom>
          <a:noFill/>
        </p:spPr>
      </p:pic>
    </p:spTree>
    <p:extLst>
      <p:ext uri="{BB962C8B-B14F-4D97-AF65-F5344CB8AC3E}">
        <p14:creationId xmlns:p14="http://schemas.microsoft.com/office/powerpoint/2010/main" xmlns="" val="33858638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317177" y="755576"/>
            <a:ext cx="6172200" cy="576064"/>
          </a:xfrm>
        </p:spPr>
        <p:txBody>
          <a:bodyPr>
            <a:noAutofit/>
          </a:bodyPr>
          <a:lstStyle/>
          <a:p>
            <a:pPr algn="ctr"/>
            <a:r>
              <a:rPr lang="ru-RU" sz="1600" b="1" dirty="0" smtClean="0">
                <a:solidFill>
                  <a:srgbClr val="F09958"/>
                </a:solidFill>
                <a:latin typeface="PT Astra Serif" pitchFamily="18" charset="-52"/>
                <a:ea typeface="PT Astra Serif" pitchFamily="18" charset="-52"/>
              </a:rPr>
              <a:t>Государственная программа </a:t>
            </a:r>
            <a:br>
              <a:rPr lang="ru-RU" sz="1600" b="1" dirty="0" smtClean="0">
                <a:solidFill>
                  <a:srgbClr val="F09958"/>
                </a:solidFill>
                <a:latin typeface="PT Astra Serif" pitchFamily="18" charset="-52"/>
                <a:ea typeface="PT Astra Serif" pitchFamily="18" charset="-52"/>
              </a:rPr>
            </a:br>
            <a:r>
              <a:rPr lang="ru-RU" sz="1600" b="1" dirty="0" smtClean="0">
                <a:solidFill>
                  <a:srgbClr val="F09958"/>
                </a:solidFill>
                <a:latin typeface="PT Astra Serif" pitchFamily="18" charset="-52"/>
                <a:ea typeface="PT Astra Serif" pitchFamily="18" charset="-52"/>
              </a:rPr>
              <a:t>«Развитие транспортной системы в Ульяновской области» </a:t>
            </a:r>
            <a:endParaRPr lang="ru-RU" sz="1600" b="1" dirty="0">
              <a:solidFill>
                <a:srgbClr val="F09958"/>
              </a:solidFill>
              <a:latin typeface="PT Astra Serif" pitchFamily="18" charset="-52"/>
              <a:ea typeface="PT Astra Serif" pitchFamily="18" charset="-52"/>
            </a:endParaRPr>
          </a:p>
        </p:txBody>
      </p:sp>
      <p:graphicFrame>
        <p:nvGraphicFramePr>
          <p:cNvPr id="11" name="Объект 10"/>
          <p:cNvGraphicFramePr>
            <a:graphicFrameLocks noGrp="1"/>
          </p:cNvGraphicFramePr>
          <p:nvPr>
            <p:ph sz="half" idx="1"/>
            <p:extLst>
              <p:ext uri="{D42A27DB-BD31-4B8C-83A1-F6EECF244321}">
                <p14:modId xmlns:p14="http://schemas.microsoft.com/office/powerpoint/2010/main" xmlns="" val="694775487"/>
              </p:ext>
            </p:extLst>
          </p:nvPr>
        </p:nvGraphicFramePr>
        <p:xfrm>
          <a:off x="188640" y="1547664"/>
          <a:ext cx="648072" cy="4496261"/>
        </p:xfrm>
        <a:graphic>
          <a:graphicData uri="http://schemas.openxmlformats.org/drawingml/2006/table">
            <a:tbl>
              <a:tblPr firstRow="1" bandRow="1">
                <a:tableStyleId>{5C22544A-7EE6-4342-B048-85BDC9FD1C3A}</a:tableStyleId>
              </a:tblPr>
              <a:tblGrid>
                <a:gridCol w="648072"/>
              </a:tblGrid>
              <a:tr h="1080120">
                <a:tc>
                  <a:txBody>
                    <a:bodyPr/>
                    <a:lstStyle/>
                    <a:p>
                      <a:endParaRPr lang="ru-RU" sz="1000" b="0" spc="0" baseline="0" dirty="0">
                        <a:solidFill>
                          <a:schemeClr val="tx1"/>
                        </a:solidFill>
                      </a:endParaRPr>
                    </a:p>
                    <a:p>
                      <a:r>
                        <a:rPr lang="ru-RU" sz="1000" b="1" spc="0" baseline="0" dirty="0" smtClean="0">
                          <a:solidFill>
                            <a:schemeClr val="tx1"/>
                          </a:solidFill>
                        </a:rPr>
                        <a:t>3692,9</a:t>
                      </a:r>
                    </a:p>
                  </a:txBody>
                  <a:tcPr>
                    <a:solidFill>
                      <a:srgbClr val="92D050"/>
                    </a:solidFill>
                  </a:tcPr>
                </a:tc>
              </a:tr>
              <a:tr h="1080120">
                <a:tc>
                  <a:txBody>
                    <a:bodyPr/>
                    <a:lstStyle/>
                    <a:p>
                      <a:endParaRPr lang="ru-RU" sz="1000" b="0" spc="0" baseline="0" dirty="0" smtClean="0"/>
                    </a:p>
                    <a:p>
                      <a:endParaRPr lang="ru-RU" sz="1000" b="0" spc="0" baseline="0" dirty="0" smtClean="0"/>
                    </a:p>
                    <a:p>
                      <a:r>
                        <a:rPr lang="ru-RU" sz="1000" b="1" spc="0" baseline="0" dirty="0" smtClean="0">
                          <a:solidFill>
                            <a:schemeClr val="tx1"/>
                          </a:solidFill>
                        </a:rPr>
                        <a:t>3478,6</a:t>
                      </a:r>
                    </a:p>
                  </a:txBody>
                  <a:tcPr>
                    <a:solidFill>
                      <a:schemeClr val="accent2">
                        <a:lumMod val="40000"/>
                        <a:lumOff val="60000"/>
                      </a:schemeClr>
                    </a:solidFill>
                  </a:tcPr>
                </a:tc>
              </a:tr>
              <a:tr h="1368152">
                <a:tc>
                  <a:txBody>
                    <a:bodyPr/>
                    <a:lstStyle/>
                    <a:p>
                      <a:endParaRPr lang="ru-RU" sz="1000" b="0" spc="0" baseline="0" dirty="0" smtClean="0"/>
                    </a:p>
                    <a:p>
                      <a:endParaRPr lang="ru-RU" sz="1000" b="0" spc="0" baseline="0" dirty="0" smtClean="0"/>
                    </a:p>
                    <a:p>
                      <a:pPr marL="0" marR="0" indent="0" algn="ctr" defTabSz="914400" rtl="0" eaLnBrk="1" fontAlgn="auto" latinLnBrk="0" hangingPunct="1">
                        <a:lnSpc>
                          <a:spcPct val="100000"/>
                        </a:lnSpc>
                        <a:spcBef>
                          <a:spcPts val="0"/>
                        </a:spcBef>
                        <a:spcAft>
                          <a:spcPts val="0"/>
                        </a:spcAft>
                        <a:buClrTx/>
                        <a:buSzTx/>
                        <a:buFontTx/>
                        <a:buNone/>
                        <a:tabLst/>
                        <a:defRPr/>
                      </a:pPr>
                      <a:endParaRPr lang="ru-RU" sz="1000" b="0" spc="0" baseline="0" dirty="0" smtClean="0">
                        <a:solidFill>
                          <a:schemeClr val="accent5">
                            <a:lumMod val="75000"/>
                          </a:schemeClr>
                        </a:solidFill>
                      </a:endParaRPr>
                    </a:p>
                    <a:p>
                      <a:pPr marL="0" marR="0" indent="0" algn="ctr" defTabSz="914400" rtl="0" eaLnBrk="1" fontAlgn="auto" latinLnBrk="0" hangingPunct="1">
                        <a:lnSpc>
                          <a:spcPct val="100000"/>
                        </a:lnSpc>
                        <a:spcBef>
                          <a:spcPts val="0"/>
                        </a:spcBef>
                        <a:spcAft>
                          <a:spcPts val="0"/>
                        </a:spcAft>
                        <a:buClrTx/>
                        <a:buSzTx/>
                        <a:buFontTx/>
                        <a:buNone/>
                        <a:tabLst/>
                        <a:defRPr/>
                      </a:pPr>
                      <a:r>
                        <a:rPr lang="ru-RU" sz="1000" b="1" spc="0" baseline="0" dirty="0" smtClean="0">
                          <a:solidFill>
                            <a:schemeClr val="tx1"/>
                          </a:solidFill>
                        </a:rPr>
                        <a:t>438,4</a:t>
                      </a:r>
                    </a:p>
                    <a:p>
                      <a:endParaRPr lang="ru-RU" sz="1000" b="0" spc="0" baseline="0" dirty="0" smtClean="0"/>
                    </a:p>
                  </a:txBody>
                  <a:tcPr>
                    <a:solidFill>
                      <a:srgbClr val="00B0F0"/>
                    </a:solidFill>
                  </a:tcPr>
                </a:tc>
              </a:tr>
              <a:tr h="96786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b="0" spc="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ru-RU" sz="1000" b="0" spc="0" baseline="0" dirty="0" smtClean="0"/>
                    </a:p>
                    <a:p>
                      <a:pPr marL="0" marR="0" indent="0" algn="ctr" defTabSz="914400" rtl="0" eaLnBrk="1" fontAlgn="auto" latinLnBrk="0" hangingPunct="1">
                        <a:lnSpc>
                          <a:spcPct val="100000"/>
                        </a:lnSpc>
                        <a:spcBef>
                          <a:spcPts val="0"/>
                        </a:spcBef>
                        <a:spcAft>
                          <a:spcPts val="0"/>
                        </a:spcAft>
                        <a:buClrTx/>
                        <a:buSzTx/>
                        <a:buFontTx/>
                        <a:buNone/>
                        <a:tabLst/>
                        <a:defRPr/>
                      </a:pPr>
                      <a:r>
                        <a:rPr lang="ru-RU" sz="1000" b="1" spc="0" baseline="0" dirty="0" smtClean="0">
                          <a:solidFill>
                            <a:schemeClr val="tx1"/>
                          </a:solidFill>
                        </a:rPr>
                        <a:t>68,8</a:t>
                      </a:r>
                    </a:p>
                    <a:p>
                      <a:endParaRPr lang="ru-RU" sz="1000" b="0" spc="0" baseline="0" dirty="0" smtClean="0"/>
                    </a:p>
                  </a:txBody>
                  <a:tcPr>
                    <a:solidFill>
                      <a:schemeClr val="accent3">
                        <a:lumMod val="40000"/>
                        <a:lumOff val="60000"/>
                      </a:schemeClr>
                    </a:solidFill>
                  </a:tcPr>
                </a:tc>
              </a:tr>
            </a:tbl>
          </a:graphicData>
        </a:graphic>
      </p:graphicFrame>
      <p:sp>
        <p:nvSpPr>
          <p:cNvPr id="12" name="TextBox 11"/>
          <p:cNvSpPr txBox="1"/>
          <p:nvPr/>
        </p:nvSpPr>
        <p:spPr>
          <a:xfrm>
            <a:off x="836712" y="1547664"/>
            <a:ext cx="1074642" cy="4824398"/>
          </a:xfrm>
          <a:prstGeom prst="rect">
            <a:avLst/>
          </a:prstGeom>
          <a:noFill/>
        </p:spPr>
        <p:txBody>
          <a:bodyPr wrap="square" rtlCol="0">
            <a:spAutoFit/>
          </a:bodyPr>
          <a:lstStyle/>
          <a:p>
            <a:r>
              <a:rPr lang="ru-RU" sz="900" dirty="0" smtClean="0"/>
              <a:t>Реализация Национального проекта «Безопасные и качественные автомобильные дороги» </a:t>
            </a:r>
          </a:p>
          <a:p>
            <a:endParaRPr lang="ru-RU" sz="900" dirty="0" smtClean="0"/>
          </a:p>
          <a:p>
            <a:r>
              <a:rPr lang="ru-RU" sz="900" dirty="0" smtClean="0"/>
              <a:t>Мероприятия по развитию системы дорожного хозяйства, </a:t>
            </a:r>
          </a:p>
          <a:p>
            <a:r>
              <a:rPr lang="ru-RU" sz="900" dirty="0" smtClean="0"/>
              <a:t>в том числе </a:t>
            </a:r>
          </a:p>
          <a:p>
            <a:r>
              <a:rPr lang="ru-RU" sz="900" dirty="0" smtClean="0"/>
              <a:t>в МО </a:t>
            </a:r>
          </a:p>
          <a:p>
            <a:endParaRPr lang="ru-RU" sz="900" dirty="0" smtClean="0"/>
          </a:p>
          <a:p>
            <a:r>
              <a:rPr lang="ru-RU" sz="900" dirty="0" smtClean="0"/>
              <a:t>Обеспечение населения качественными услугами пассажирского ж/д-, авто-, электро-  и воздушного транспорта </a:t>
            </a:r>
          </a:p>
          <a:p>
            <a:endParaRPr lang="ru-RU" sz="900" dirty="0" smtClean="0"/>
          </a:p>
          <a:p>
            <a:endParaRPr lang="ru-RU" sz="900" dirty="0" smtClean="0"/>
          </a:p>
          <a:p>
            <a:r>
              <a:rPr lang="ru-RU" sz="900" dirty="0" smtClean="0"/>
              <a:t>Прочие мероприятия в области развития транспортной системы </a:t>
            </a:r>
          </a:p>
          <a:p>
            <a:endParaRPr lang="ru-RU" sz="900" dirty="0"/>
          </a:p>
          <a:p>
            <a:endParaRPr lang="ru-RU" sz="1050" dirty="0" smtClean="0"/>
          </a:p>
        </p:txBody>
      </p:sp>
      <p:sp>
        <p:nvSpPr>
          <p:cNvPr id="17" name="TextBox 16"/>
          <p:cNvSpPr txBox="1"/>
          <p:nvPr/>
        </p:nvSpPr>
        <p:spPr>
          <a:xfrm>
            <a:off x="1844824" y="1331640"/>
            <a:ext cx="4858407" cy="2123658"/>
          </a:xfrm>
          <a:prstGeom prst="rect">
            <a:avLst/>
          </a:prstGeom>
          <a:noFill/>
        </p:spPr>
        <p:txBody>
          <a:bodyPr wrap="square" rtlCol="0">
            <a:spAutoFit/>
          </a:bodyPr>
          <a:lstStyle/>
          <a:p>
            <a:r>
              <a:rPr lang="ru-RU" sz="1200" b="1" dirty="0" smtClean="0">
                <a:latin typeface="PT Astra Serif" pitchFamily="18" charset="-52"/>
                <a:ea typeface="PT Astra Serif" pitchFamily="18" charset="-52"/>
              </a:rPr>
              <a:t>Цель государственной программы: </a:t>
            </a:r>
            <a:r>
              <a:rPr lang="ru-RU" sz="1200" dirty="0" smtClean="0">
                <a:latin typeface="PT Astra Serif" pitchFamily="18" charset="-52"/>
                <a:ea typeface="PT Astra Serif" pitchFamily="18" charset="-52"/>
              </a:rPr>
              <a:t>развитие транспортного комплекса в Ульяновской области</a:t>
            </a:r>
            <a:endParaRPr lang="ru-RU" sz="1200" dirty="0">
              <a:latin typeface="PT Astra Serif" pitchFamily="18" charset="-52"/>
              <a:ea typeface="PT Astra Serif" pitchFamily="18" charset="-52"/>
            </a:endParaRPr>
          </a:p>
          <a:p>
            <a:r>
              <a:rPr lang="ru-RU" sz="1200" b="1" dirty="0" smtClean="0">
                <a:latin typeface="PT Astra Serif" pitchFamily="18" charset="-52"/>
                <a:ea typeface="PT Astra Serif" pitchFamily="18" charset="-52"/>
              </a:rPr>
              <a:t>Задачи государственной программы:</a:t>
            </a:r>
          </a:p>
          <a:p>
            <a:pPr>
              <a:buFont typeface="Wingdings" pitchFamily="2" charset="2"/>
              <a:buChar char="Ø"/>
            </a:pPr>
            <a:r>
              <a:rPr lang="ru-RU" sz="1200" dirty="0" smtClean="0">
                <a:latin typeface="PT Astra Serif" pitchFamily="18" charset="-52"/>
                <a:ea typeface="PT Astra Serif" pitchFamily="18" charset="-52"/>
              </a:rPr>
              <a:t>обеспечение сохранности и развитие автомобильных дорог общего пользования регионального, межмуниципального и местного значения;</a:t>
            </a:r>
          </a:p>
          <a:p>
            <a:pPr>
              <a:buFont typeface="Wingdings" pitchFamily="2" charset="2"/>
              <a:buChar char="Ø"/>
            </a:pPr>
            <a:r>
              <a:rPr lang="ru-RU" sz="1200" dirty="0" smtClean="0">
                <a:latin typeface="PT Astra Serif" pitchFamily="18" charset="-52"/>
                <a:ea typeface="PT Astra Serif" pitchFamily="18" charset="-52"/>
              </a:rPr>
              <a:t> повышение качества транспортного обслуживания и создание условий для выравнивания транспортной обеспеченности населения Ульяновской области;</a:t>
            </a:r>
          </a:p>
          <a:p>
            <a:pPr>
              <a:buFont typeface="Wingdings" pitchFamily="2" charset="2"/>
              <a:buChar char="Ø"/>
            </a:pPr>
            <a:r>
              <a:rPr lang="ru-RU" sz="1200" dirty="0" smtClean="0">
                <a:latin typeface="PT Astra Serif" pitchFamily="18" charset="-52"/>
                <a:ea typeface="PT Astra Serif" pitchFamily="18" charset="-52"/>
              </a:rPr>
              <a:t>обеспечение охраны жизни, здоровья граждан и их имущества, гарантии их законных прав на безопасные условия движения на дорогах.</a:t>
            </a:r>
            <a:endParaRPr lang="ru-RU" sz="1200" dirty="0">
              <a:latin typeface="PT Astra Serif" pitchFamily="18" charset="-52"/>
              <a:ea typeface="PT Astra Serif" pitchFamily="18" charset="-52"/>
            </a:endParaRPr>
          </a:p>
        </p:txBody>
      </p:sp>
      <p:sp>
        <p:nvSpPr>
          <p:cNvPr id="22" name="TextBox 21"/>
          <p:cNvSpPr txBox="1"/>
          <p:nvPr/>
        </p:nvSpPr>
        <p:spPr>
          <a:xfrm>
            <a:off x="4437112" y="116034"/>
            <a:ext cx="2309863" cy="276999"/>
          </a:xfrm>
          <a:prstGeom prst="rect">
            <a:avLst/>
          </a:prstGeom>
          <a:noFill/>
        </p:spPr>
        <p:txBody>
          <a:bodyPr wrap="none" rtlCol="0">
            <a:spAutoFit/>
          </a:bodyPr>
          <a:lstStyle/>
          <a:p>
            <a:r>
              <a:rPr lang="ru-RU" sz="1200" dirty="0" smtClean="0">
                <a:solidFill>
                  <a:schemeClr val="bg1"/>
                </a:solidFill>
              </a:rPr>
              <a:t>Расходы областного бюджета</a:t>
            </a:r>
            <a:endParaRPr lang="ru-RU" sz="1200" dirty="0">
              <a:solidFill>
                <a:schemeClr val="bg1"/>
              </a:solidFill>
            </a:endParaRPr>
          </a:p>
        </p:txBody>
      </p:sp>
      <p:sp>
        <p:nvSpPr>
          <p:cNvPr id="2" name="TextBox 1"/>
          <p:cNvSpPr txBox="1"/>
          <p:nvPr/>
        </p:nvSpPr>
        <p:spPr>
          <a:xfrm>
            <a:off x="116632" y="8316416"/>
            <a:ext cx="1728192" cy="584775"/>
          </a:xfrm>
          <a:prstGeom prst="rect">
            <a:avLst/>
          </a:prstGeom>
          <a:noFill/>
        </p:spPr>
        <p:txBody>
          <a:bodyPr wrap="square" rtlCol="0">
            <a:spAutoFit/>
          </a:bodyPr>
          <a:lstStyle/>
          <a:p>
            <a:r>
              <a:rPr lang="ru-RU" sz="800" i="1" dirty="0" smtClean="0"/>
              <a:t>Средства на реализацию государственной программы в 2020  году   </a:t>
            </a:r>
          </a:p>
          <a:p>
            <a:r>
              <a:rPr lang="ru-RU" sz="800" b="1" i="1" dirty="0" smtClean="0"/>
              <a:t>Факт -   7678,7 млн. руб.</a:t>
            </a:r>
            <a:endParaRPr lang="ru-RU" sz="800" b="1" i="1" dirty="0"/>
          </a:p>
        </p:txBody>
      </p:sp>
      <p:sp>
        <p:nvSpPr>
          <p:cNvPr id="3" name="TextBox 2"/>
          <p:cNvSpPr txBox="1"/>
          <p:nvPr/>
        </p:nvSpPr>
        <p:spPr>
          <a:xfrm>
            <a:off x="1916832" y="3419872"/>
            <a:ext cx="4398892" cy="276999"/>
          </a:xfrm>
          <a:prstGeom prst="rect">
            <a:avLst/>
          </a:prstGeom>
          <a:noFill/>
        </p:spPr>
        <p:txBody>
          <a:bodyPr wrap="square" rtlCol="0">
            <a:spAutoFit/>
          </a:bodyPr>
          <a:lstStyle/>
          <a:p>
            <a:r>
              <a:rPr lang="ru-RU" sz="1200" b="1" dirty="0" smtClean="0">
                <a:latin typeface="PT Astra Serif" pitchFamily="18" charset="-52"/>
                <a:ea typeface="PT Astra Serif" pitchFamily="18" charset="-52"/>
              </a:rPr>
              <a:t>Результаты:</a:t>
            </a:r>
            <a:endParaRPr lang="ru-RU" sz="1200" b="1" dirty="0">
              <a:latin typeface="PT Astra Serif" pitchFamily="18" charset="-52"/>
              <a:ea typeface="PT Astra Serif" pitchFamily="18" charset="-52"/>
            </a:endParaRPr>
          </a:p>
        </p:txBody>
      </p:sp>
      <p:pic>
        <p:nvPicPr>
          <p:cNvPr id="13" name="Picture 4" descr="https://ulpressa.ru/wp-content/uploads/old/moskovskoe-shosse-1.jpg"/>
          <p:cNvPicPr>
            <a:picLocks noChangeAspect="1" noChangeArrowheads="1"/>
          </p:cNvPicPr>
          <p:nvPr/>
        </p:nvPicPr>
        <p:blipFill>
          <a:blip r:embed="rId3" cstate="print"/>
          <a:srcRect/>
          <a:stretch>
            <a:fillRect/>
          </a:stretch>
        </p:blipFill>
        <p:spPr bwMode="auto">
          <a:xfrm>
            <a:off x="188640" y="7164288"/>
            <a:ext cx="1722714" cy="1148476"/>
          </a:xfrm>
          <a:prstGeom prst="rect">
            <a:avLst/>
          </a:prstGeom>
          <a:noFill/>
        </p:spPr>
      </p:pic>
      <p:pic>
        <p:nvPicPr>
          <p:cNvPr id="19" name="Picture 6" descr="https://susanin.news/upload/iblock/0ed/0ed5377fdab79412dfe43d5135480d2a.jpg"/>
          <p:cNvPicPr>
            <a:picLocks noChangeAspect="1" noChangeArrowheads="1"/>
          </p:cNvPicPr>
          <p:nvPr/>
        </p:nvPicPr>
        <p:blipFill>
          <a:blip r:embed="rId4" cstate="print"/>
          <a:srcRect/>
          <a:stretch>
            <a:fillRect/>
          </a:stretch>
        </p:blipFill>
        <p:spPr bwMode="auto">
          <a:xfrm>
            <a:off x="2204864" y="7524328"/>
            <a:ext cx="1941445" cy="1395414"/>
          </a:xfrm>
          <a:prstGeom prst="rect">
            <a:avLst/>
          </a:prstGeom>
          <a:noFill/>
        </p:spPr>
      </p:pic>
      <p:pic>
        <p:nvPicPr>
          <p:cNvPr id="20" name="Picture 2" descr="http://racurs.ua/content/images/Publication/News/72/96/2/preview.jpg"/>
          <p:cNvPicPr>
            <a:picLocks noChangeAspect="1" noChangeArrowheads="1"/>
          </p:cNvPicPr>
          <p:nvPr/>
        </p:nvPicPr>
        <p:blipFill>
          <a:blip r:embed="rId5" cstate="print"/>
          <a:srcRect/>
          <a:stretch>
            <a:fillRect/>
          </a:stretch>
        </p:blipFill>
        <p:spPr bwMode="auto">
          <a:xfrm>
            <a:off x="4293096" y="7524328"/>
            <a:ext cx="1675693" cy="1395414"/>
          </a:xfrm>
          <a:prstGeom prst="rect">
            <a:avLst/>
          </a:prstGeom>
          <a:noFill/>
        </p:spPr>
      </p:pic>
      <p:graphicFrame>
        <p:nvGraphicFramePr>
          <p:cNvPr id="15" name="Объект 17"/>
          <p:cNvGraphicFramePr>
            <a:graphicFrameLocks/>
          </p:cNvGraphicFramePr>
          <p:nvPr>
            <p:extLst>
              <p:ext uri="{D42A27DB-BD31-4B8C-83A1-F6EECF244321}">
                <p14:modId xmlns:p14="http://schemas.microsoft.com/office/powerpoint/2010/main" xmlns="" val="1239157827"/>
              </p:ext>
            </p:extLst>
          </p:nvPr>
        </p:nvGraphicFramePr>
        <p:xfrm>
          <a:off x="1988840" y="3779912"/>
          <a:ext cx="4392487" cy="3151291"/>
        </p:xfrm>
        <a:graphic>
          <a:graphicData uri="http://schemas.openxmlformats.org/drawingml/2006/table">
            <a:tbl>
              <a:tblPr firstRow="1" bandRow="1">
                <a:tableStyleId>{5C22544A-7EE6-4342-B048-85BDC9FD1C3A}</a:tableStyleId>
              </a:tblPr>
              <a:tblGrid>
                <a:gridCol w="2583168"/>
                <a:gridCol w="642942"/>
                <a:gridCol w="571504"/>
                <a:gridCol w="594873"/>
              </a:tblGrid>
              <a:tr h="630463">
                <a:tc>
                  <a:txBody>
                    <a:bodyPr/>
                    <a:lstStyle/>
                    <a:p>
                      <a:pPr algn="ctr"/>
                      <a:r>
                        <a:rPr lang="ru-RU" sz="1000" dirty="0" smtClean="0">
                          <a:latin typeface="PT Astra Serif" pitchFamily="18" charset="-52"/>
                          <a:ea typeface="PT Astra Serif" pitchFamily="18" charset="-52"/>
                        </a:rPr>
                        <a:t>Целевой индикатор</a:t>
                      </a:r>
                      <a:endParaRPr lang="ru-RU" sz="1000" dirty="0">
                        <a:latin typeface="PT Astra Serif" pitchFamily="18" charset="-52"/>
                        <a:ea typeface="PT Astra Serif" pitchFamily="18" charset="-52"/>
                      </a:endParaRPr>
                    </a:p>
                  </a:txBody>
                  <a:tcPr/>
                </a:tc>
                <a:tc>
                  <a:txBody>
                    <a:bodyPr/>
                    <a:lstStyle/>
                    <a:p>
                      <a:pPr algn="ctr"/>
                      <a:r>
                        <a:rPr lang="ru-RU" sz="1000" dirty="0" smtClean="0">
                          <a:solidFill>
                            <a:schemeClr val="bg1"/>
                          </a:solidFill>
                          <a:latin typeface="PT Astra Serif" pitchFamily="18" charset="-52"/>
                          <a:ea typeface="PT Astra Serif" pitchFamily="18" charset="-52"/>
                        </a:rPr>
                        <a:t>2020</a:t>
                      </a:r>
                    </a:p>
                    <a:p>
                      <a:pPr algn="ctr"/>
                      <a:r>
                        <a:rPr lang="ru-RU" sz="1000" dirty="0" smtClean="0">
                          <a:solidFill>
                            <a:schemeClr val="bg1"/>
                          </a:solidFill>
                          <a:latin typeface="PT Astra Serif" pitchFamily="18" charset="-52"/>
                          <a:ea typeface="PT Astra Serif" pitchFamily="18" charset="-52"/>
                        </a:rPr>
                        <a:t>(план)</a:t>
                      </a:r>
                      <a:endParaRPr lang="ru-RU" sz="1000" dirty="0">
                        <a:solidFill>
                          <a:schemeClr val="bg1"/>
                        </a:solidFill>
                        <a:latin typeface="PT Astra Serif" pitchFamily="18" charset="-52"/>
                        <a:ea typeface="PT Astra Serif" pitchFamily="18" charset="-52"/>
                      </a:endParaRPr>
                    </a:p>
                  </a:txBody>
                  <a:tcPr/>
                </a:tc>
                <a:tc>
                  <a:txBody>
                    <a:bodyPr/>
                    <a:lstStyle/>
                    <a:p>
                      <a:pPr algn="ctr"/>
                      <a:r>
                        <a:rPr lang="ru-RU" sz="1000" dirty="0" smtClean="0">
                          <a:solidFill>
                            <a:schemeClr val="bg1"/>
                          </a:solidFill>
                          <a:latin typeface="PT Astra Serif" pitchFamily="18" charset="-52"/>
                          <a:ea typeface="PT Astra Serif" pitchFamily="18" charset="-52"/>
                        </a:rPr>
                        <a:t>2020</a:t>
                      </a:r>
                    </a:p>
                    <a:p>
                      <a:pPr algn="ctr"/>
                      <a:r>
                        <a:rPr lang="ru-RU" sz="1000" dirty="0" smtClean="0">
                          <a:solidFill>
                            <a:schemeClr val="bg1"/>
                          </a:solidFill>
                          <a:latin typeface="PT Astra Serif" pitchFamily="18" charset="-52"/>
                          <a:ea typeface="PT Astra Serif" pitchFamily="18" charset="-52"/>
                        </a:rPr>
                        <a:t>(факт)</a:t>
                      </a:r>
                      <a:endParaRPr lang="ru-RU" sz="1000" dirty="0">
                        <a:solidFill>
                          <a:schemeClr val="bg1"/>
                        </a:solidFill>
                        <a:latin typeface="PT Astra Serif" pitchFamily="18" charset="-52"/>
                        <a:ea typeface="PT Astra Serif" pitchFamily="18" charset="-52"/>
                      </a:endParaRPr>
                    </a:p>
                  </a:txBody>
                  <a:tcPr/>
                </a:tc>
                <a:tc>
                  <a:txBody>
                    <a:bodyPr/>
                    <a:lstStyle/>
                    <a:p>
                      <a:pPr algn="ctr"/>
                      <a:r>
                        <a:rPr lang="ru-RU" sz="1000" dirty="0" smtClean="0">
                          <a:solidFill>
                            <a:schemeClr val="bg1"/>
                          </a:solidFill>
                          <a:latin typeface="PT Astra Serif" pitchFamily="18" charset="-52"/>
                          <a:ea typeface="PT Astra Serif" pitchFamily="18" charset="-52"/>
                        </a:rPr>
                        <a:t>%</a:t>
                      </a:r>
                    </a:p>
                    <a:p>
                      <a:pPr algn="ctr"/>
                      <a:r>
                        <a:rPr lang="ru-RU" sz="1000" dirty="0" smtClean="0">
                          <a:solidFill>
                            <a:schemeClr val="bg1"/>
                          </a:solidFill>
                          <a:latin typeface="PT Astra Serif" pitchFamily="18" charset="-52"/>
                          <a:ea typeface="PT Astra Serif" pitchFamily="18" charset="-52"/>
                        </a:rPr>
                        <a:t>достижения</a:t>
                      </a:r>
                      <a:endParaRPr lang="ru-RU" sz="1000" dirty="0">
                        <a:solidFill>
                          <a:schemeClr val="bg1"/>
                        </a:solidFill>
                        <a:latin typeface="PT Astra Serif" pitchFamily="18" charset="-52"/>
                        <a:ea typeface="PT Astra Serif" pitchFamily="18" charset="-52"/>
                      </a:endParaRPr>
                    </a:p>
                  </a:txBody>
                  <a:tcPr/>
                </a:tc>
              </a:tr>
              <a:tr h="804567">
                <a:tc>
                  <a:txBody>
                    <a:bodyPr/>
                    <a:lstStyle/>
                    <a:p>
                      <a:r>
                        <a:rPr lang="ru-RU" sz="800" dirty="0" smtClean="0">
                          <a:latin typeface="PT Astra Serif" pitchFamily="18" charset="-52"/>
                          <a:ea typeface="PT Astra Serif" pitchFamily="18" charset="-52"/>
                        </a:rPr>
                        <a:t>Доля автомобильных дорог общего пользования регионального, межмуниципального и местного значения, соответствующих нормативным требованиям к транспортно-эксплуатационным показателям, на 31 декабря отчетного года</a:t>
                      </a:r>
                      <a:endParaRPr lang="ru-RU" sz="800" dirty="0">
                        <a:latin typeface="PT Astra Serif" pitchFamily="18" charset="-52"/>
                        <a:ea typeface="PT Astra Serif" pitchFamily="18" charset="-52"/>
                      </a:endParaRPr>
                    </a:p>
                  </a:txBody>
                  <a:tcPr/>
                </a:tc>
                <a:tc>
                  <a:txBody>
                    <a:bodyPr/>
                    <a:lstStyle/>
                    <a:p>
                      <a:pPr marL="0" algn="ctr" defTabSz="914400" rtl="0" eaLnBrk="1" fontAlgn="t" latinLnBrk="0" hangingPunct="1">
                        <a:spcAft>
                          <a:spcPts val="0"/>
                        </a:spcAft>
                      </a:pPr>
                      <a:r>
                        <a:rPr lang="ru-RU" sz="1000" kern="1200" dirty="0" smtClean="0">
                          <a:solidFill>
                            <a:schemeClr val="tx1"/>
                          </a:solidFill>
                          <a:latin typeface="PT Astra Serif" pitchFamily="18" charset="-52"/>
                          <a:ea typeface="PT Astra Serif" pitchFamily="18" charset="-52"/>
                          <a:cs typeface="+mn-cs"/>
                        </a:rPr>
                        <a:t>52,2</a:t>
                      </a:r>
                    </a:p>
                  </a:txBody>
                  <a:tcPr marL="9525" marR="9525" marT="9525" marB="0" anchor="ctr"/>
                </a:tc>
                <a:tc>
                  <a:txBody>
                    <a:bodyPr/>
                    <a:lstStyle/>
                    <a:p>
                      <a:pPr marL="0" algn="ctr" defTabSz="914400" rtl="0" eaLnBrk="1" fontAlgn="t" latinLnBrk="0" hangingPunct="1">
                        <a:spcAft>
                          <a:spcPts val="0"/>
                        </a:spcAft>
                      </a:pPr>
                      <a:r>
                        <a:rPr lang="ru-RU" sz="1000" kern="1200" dirty="0" smtClean="0">
                          <a:solidFill>
                            <a:schemeClr val="tx1"/>
                          </a:solidFill>
                          <a:latin typeface="PT Astra Serif" pitchFamily="18" charset="-52"/>
                          <a:ea typeface="PT Astra Serif" pitchFamily="18" charset="-52"/>
                          <a:cs typeface="+mn-cs"/>
                        </a:rPr>
                        <a:t>52,2</a:t>
                      </a:r>
                    </a:p>
                  </a:txBody>
                  <a:tcPr marL="9525" marR="9525" marT="9525" marB="0" anchor="ctr"/>
                </a:tc>
                <a:tc>
                  <a:txBody>
                    <a:bodyPr/>
                    <a:lstStyle/>
                    <a:p>
                      <a:pPr marL="0" algn="ctr" defTabSz="914400" rtl="0" eaLnBrk="1" fontAlgn="t" latinLnBrk="0" hangingPunct="1">
                        <a:spcAft>
                          <a:spcPts val="0"/>
                        </a:spcAft>
                      </a:pPr>
                      <a:r>
                        <a:rPr lang="ru-RU" sz="1000" kern="1200" dirty="0" smtClean="0">
                          <a:solidFill>
                            <a:schemeClr val="tx1"/>
                          </a:solidFill>
                          <a:latin typeface="PT Astra Serif" pitchFamily="18" charset="-52"/>
                          <a:ea typeface="PT Astra Serif" pitchFamily="18" charset="-52"/>
                          <a:cs typeface="+mn-cs"/>
                        </a:rPr>
                        <a:t>100</a:t>
                      </a:r>
                    </a:p>
                  </a:txBody>
                  <a:tcPr marL="9525" marR="9525" marT="9525" marB="0" anchor="ctr"/>
                </a:tc>
              </a:tr>
              <a:tr h="525386">
                <a:tc>
                  <a:txBody>
                    <a:bodyPr/>
                    <a:lstStyle/>
                    <a:p>
                      <a:r>
                        <a:rPr lang="ru-RU" sz="800" kern="1200" dirty="0" smtClean="0">
                          <a:solidFill>
                            <a:schemeClr val="dk1"/>
                          </a:solidFill>
                          <a:latin typeface="PT Astra Serif" pitchFamily="18" charset="-52"/>
                          <a:ea typeface="PT Astra Serif" pitchFamily="18" charset="-52"/>
                          <a:cs typeface="+mn-cs"/>
                        </a:rPr>
                        <a:t>Частота осуществления перевозок пассажиров автомобильным транспортом по маршрутам регулярных перевозок</a:t>
                      </a:r>
                      <a:endParaRPr lang="ru-RU" sz="800" kern="1200" dirty="0">
                        <a:solidFill>
                          <a:schemeClr val="dk1"/>
                        </a:solidFill>
                        <a:latin typeface="PT Astra Serif" pitchFamily="18" charset="-52"/>
                        <a:ea typeface="PT Astra Serif" pitchFamily="18" charset="-52"/>
                        <a:cs typeface="+mn-cs"/>
                      </a:endParaRPr>
                    </a:p>
                  </a:txBody>
                  <a:tcPr/>
                </a:tc>
                <a:tc>
                  <a:txBody>
                    <a:bodyPr/>
                    <a:lstStyle/>
                    <a:p>
                      <a:pPr marL="0" algn="ctr" defTabSz="914400" rtl="0" eaLnBrk="1" fontAlgn="t" latinLnBrk="0" hangingPunct="1">
                        <a:spcAft>
                          <a:spcPts val="0"/>
                        </a:spcAft>
                      </a:pPr>
                      <a:r>
                        <a:rPr lang="ru-RU" sz="1000" kern="1200" dirty="0" smtClean="0">
                          <a:solidFill>
                            <a:schemeClr val="tx1"/>
                          </a:solidFill>
                          <a:latin typeface="PT Astra Serif" pitchFamily="18" charset="-52"/>
                          <a:ea typeface="PT Astra Serif" pitchFamily="18" charset="-52"/>
                          <a:cs typeface="+mn-cs"/>
                        </a:rPr>
                        <a:t>97,5</a:t>
                      </a:r>
                    </a:p>
                  </a:txBody>
                  <a:tcPr marL="9525" marR="9525" marT="9525" marB="0" anchor="ctr"/>
                </a:tc>
                <a:tc>
                  <a:txBody>
                    <a:bodyPr/>
                    <a:lstStyle/>
                    <a:p>
                      <a:pPr marL="0" algn="ctr" defTabSz="914400" rtl="0" eaLnBrk="1" fontAlgn="t" latinLnBrk="0" hangingPunct="1">
                        <a:spcAft>
                          <a:spcPts val="0"/>
                        </a:spcAft>
                      </a:pPr>
                      <a:r>
                        <a:rPr lang="ru-RU" sz="1000" kern="1200" dirty="0" smtClean="0">
                          <a:solidFill>
                            <a:schemeClr val="tx1"/>
                          </a:solidFill>
                          <a:latin typeface="PT Astra Serif" pitchFamily="18" charset="-52"/>
                          <a:ea typeface="PT Astra Serif" pitchFamily="18" charset="-52"/>
                          <a:cs typeface="+mn-cs"/>
                        </a:rPr>
                        <a:t>97,5</a:t>
                      </a:r>
                    </a:p>
                  </a:txBody>
                  <a:tcPr marL="9525" marR="9525" marT="9525" marB="0" anchor="ctr"/>
                </a:tc>
                <a:tc>
                  <a:txBody>
                    <a:bodyPr/>
                    <a:lstStyle/>
                    <a:p>
                      <a:pPr marL="0" algn="ctr" defTabSz="914400" rtl="0" eaLnBrk="1" fontAlgn="t" latinLnBrk="0" hangingPunct="1">
                        <a:spcAft>
                          <a:spcPts val="0"/>
                        </a:spcAft>
                      </a:pPr>
                      <a:r>
                        <a:rPr lang="ru-RU" sz="1000" kern="1200" dirty="0" smtClean="0">
                          <a:solidFill>
                            <a:schemeClr val="tx1"/>
                          </a:solidFill>
                          <a:latin typeface="PT Astra Serif" pitchFamily="18" charset="-52"/>
                          <a:ea typeface="PT Astra Serif" pitchFamily="18" charset="-52"/>
                          <a:cs typeface="+mn-cs"/>
                        </a:rPr>
                        <a:t>100</a:t>
                      </a:r>
                    </a:p>
                  </a:txBody>
                  <a:tcPr marL="9525" marR="9525" marT="9525" marB="0" anchor="ctr"/>
                </a:tc>
              </a:tr>
              <a:tr h="665489">
                <a:tc>
                  <a:txBody>
                    <a:bodyPr/>
                    <a:lstStyle/>
                    <a:p>
                      <a:r>
                        <a:rPr lang="ru-RU" sz="800" kern="1200" dirty="0" smtClean="0">
                          <a:solidFill>
                            <a:schemeClr val="dk1"/>
                          </a:solidFill>
                          <a:latin typeface="PT Astra Serif" pitchFamily="18" charset="-52"/>
                          <a:ea typeface="PT Astra Serif" pitchFamily="18" charset="-52"/>
                          <a:cs typeface="+mn-cs"/>
                        </a:rPr>
                        <a:t>Число пассажиров, перевезенных железнодорожным транспортом общего пользования в пригородном сообщении в соответствии с утвержденным расписанием движения пассажирских поездов</a:t>
                      </a:r>
                      <a:endParaRPr lang="ru-RU" sz="800" kern="1200" dirty="0">
                        <a:solidFill>
                          <a:schemeClr val="dk1"/>
                        </a:solidFill>
                        <a:latin typeface="PT Astra Serif" pitchFamily="18" charset="-52"/>
                        <a:ea typeface="PT Astra Serif" pitchFamily="18" charset="-52"/>
                        <a:cs typeface="+mn-cs"/>
                      </a:endParaRPr>
                    </a:p>
                  </a:txBody>
                  <a:tcPr/>
                </a:tc>
                <a:tc>
                  <a:txBody>
                    <a:bodyPr/>
                    <a:lstStyle/>
                    <a:p>
                      <a:pPr marL="0" algn="ctr" defTabSz="914400" rtl="0" eaLnBrk="1" fontAlgn="t" latinLnBrk="0" hangingPunct="1">
                        <a:spcAft>
                          <a:spcPts val="0"/>
                        </a:spcAft>
                      </a:pPr>
                      <a:r>
                        <a:rPr lang="ru-RU" sz="1000" kern="1200" dirty="0" smtClean="0">
                          <a:solidFill>
                            <a:schemeClr val="tx1"/>
                          </a:solidFill>
                          <a:latin typeface="PT Astra Serif" pitchFamily="18" charset="-52"/>
                          <a:ea typeface="PT Astra Serif" pitchFamily="18" charset="-52"/>
                          <a:cs typeface="+mn-cs"/>
                        </a:rPr>
                        <a:t>280</a:t>
                      </a:r>
                    </a:p>
                  </a:txBody>
                  <a:tcPr marL="9525" marR="9525" marT="9525" marB="0" anchor="ctr"/>
                </a:tc>
                <a:tc>
                  <a:txBody>
                    <a:bodyPr/>
                    <a:lstStyle/>
                    <a:p>
                      <a:pPr marL="0" algn="ctr" defTabSz="914400" rtl="0" eaLnBrk="1" fontAlgn="t" latinLnBrk="0" hangingPunct="1">
                        <a:spcAft>
                          <a:spcPts val="0"/>
                        </a:spcAft>
                      </a:pPr>
                      <a:r>
                        <a:rPr lang="ru-RU" sz="1000" kern="1200" dirty="0" smtClean="0">
                          <a:solidFill>
                            <a:schemeClr val="tx1"/>
                          </a:solidFill>
                          <a:latin typeface="PT Astra Serif" pitchFamily="18" charset="-52"/>
                          <a:ea typeface="PT Astra Serif" pitchFamily="18" charset="-52"/>
                          <a:cs typeface="+mn-cs"/>
                        </a:rPr>
                        <a:t>280,5</a:t>
                      </a:r>
                    </a:p>
                  </a:txBody>
                  <a:tcPr marL="9525" marR="9525" marT="9525" marB="0" anchor="ctr"/>
                </a:tc>
                <a:tc>
                  <a:txBody>
                    <a:bodyPr/>
                    <a:lstStyle/>
                    <a:p>
                      <a:pPr marL="0" algn="ctr" defTabSz="914400" rtl="0" eaLnBrk="1" fontAlgn="t" latinLnBrk="0" hangingPunct="1">
                        <a:spcAft>
                          <a:spcPts val="0"/>
                        </a:spcAft>
                      </a:pPr>
                      <a:r>
                        <a:rPr lang="ru-RU" sz="1000" kern="1200" dirty="0" smtClean="0">
                          <a:solidFill>
                            <a:schemeClr val="tx1"/>
                          </a:solidFill>
                          <a:latin typeface="PT Astra Serif" pitchFamily="18" charset="-52"/>
                          <a:ea typeface="PT Astra Serif" pitchFamily="18" charset="-52"/>
                          <a:cs typeface="+mn-cs"/>
                        </a:rPr>
                        <a:t>100,179</a:t>
                      </a:r>
                    </a:p>
                  </a:txBody>
                  <a:tcPr marL="9525" marR="9525" marT="9525" marB="0" anchor="ctr"/>
                </a:tc>
              </a:tr>
              <a:tr h="525386">
                <a:tc>
                  <a:txBody>
                    <a:bodyPr/>
                    <a:lstStyle/>
                    <a:p>
                      <a:r>
                        <a:rPr lang="ru-RU" sz="800" kern="1200" dirty="0" smtClean="0">
                          <a:solidFill>
                            <a:schemeClr val="dk1"/>
                          </a:solidFill>
                          <a:latin typeface="PT Astra Serif" pitchFamily="18" charset="-52"/>
                          <a:ea typeface="PT Astra Serif" pitchFamily="18" charset="-52"/>
                          <a:cs typeface="+mn-cs"/>
                        </a:rPr>
                        <a:t>Количество пассажиров, перевезенных воздушным транспортом на внутренних и международных маршрутах</a:t>
                      </a:r>
                      <a:endParaRPr lang="ru-RU" sz="800" kern="1200" dirty="0">
                        <a:solidFill>
                          <a:schemeClr val="dk1"/>
                        </a:solidFill>
                        <a:latin typeface="PT Astra Serif" pitchFamily="18" charset="-52"/>
                        <a:ea typeface="PT Astra Serif" pitchFamily="18" charset="-52"/>
                        <a:cs typeface="+mn-cs"/>
                      </a:endParaRPr>
                    </a:p>
                  </a:txBody>
                  <a:tcPr/>
                </a:tc>
                <a:tc>
                  <a:txBody>
                    <a:bodyPr/>
                    <a:lstStyle/>
                    <a:p>
                      <a:pPr marL="0" algn="ctr" defTabSz="914400" rtl="0" eaLnBrk="1" fontAlgn="t" latinLnBrk="0" hangingPunct="1">
                        <a:spcAft>
                          <a:spcPts val="0"/>
                        </a:spcAft>
                      </a:pPr>
                      <a:r>
                        <a:rPr lang="ru-RU" sz="1000" kern="1200" dirty="0" smtClean="0">
                          <a:solidFill>
                            <a:schemeClr val="tx1"/>
                          </a:solidFill>
                          <a:latin typeface="PT Astra Serif" pitchFamily="18" charset="-52"/>
                          <a:ea typeface="PT Astra Serif" pitchFamily="18" charset="-52"/>
                          <a:cs typeface="+mn-cs"/>
                        </a:rPr>
                        <a:t>249</a:t>
                      </a:r>
                    </a:p>
                  </a:txBody>
                  <a:tcPr marL="9525" marR="9525" marT="9525" marB="0" anchor="ctr"/>
                </a:tc>
                <a:tc>
                  <a:txBody>
                    <a:bodyPr/>
                    <a:lstStyle/>
                    <a:p>
                      <a:pPr marL="0" algn="ctr" defTabSz="914400" rtl="0" eaLnBrk="1" fontAlgn="t" latinLnBrk="0" hangingPunct="1">
                        <a:spcAft>
                          <a:spcPts val="0"/>
                        </a:spcAft>
                      </a:pPr>
                      <a:r>
                        <a:rPr lang="ru-RU" sz="1000" kern="1200" dirty="0" smtClean="0">
                          <a:solidFill>
                            <a:schemeClr val="tx1"/>
                          </a:solidFill>
                          <a:latin typeface="PT Astra Serif" pitchFamily="18" charset="-52"/>
                          <a:ea typeface="PT Astra Serif" pitchFamily="18" charset="-52"/>
                          <a:cs typeface="+mn-cs"/>
                        </a:rPr>
                        <a:t>290,8</a:t>
                      </a:r>
                    </a:p>
                  </a:txBody>
                  <a:tcPr marL="9525" marR="9525" marT="9525" marB="0" anchor="ctr"/>
                </a:tc>
                <a:tc>
                  <a:txBody>
                    <a:bodyPr/>
                    <a:lstStyle/>
                    <a:p>
                      <a:pPr marL="0" algn="ctr" defTabSz="914400" rtl="0" eaLnBrk="1" fontAlgn="t" latinLnBrk="0" hangingPunct="1">
                        <a:spcAft>
                          <a:spcPts val="0"/>
                        </a:spcAft>
                      </a:pPr>
                      <a:r>
                        <a:rPr lang="ru-RU" sz="1000" kern="1200" dirty="0" smtClean="0">
                          <a:solidFill>
                            <a:schemeClr val="tx1"/>
                          </a:solidFill>
                          <a:latin typeface="PT Astra Serif" pitchFamily="18" charset="-52"/>
                          <a:ea typeface="PT Astra Serif" pitchFamily="18" charset="-52"/>
                          <a:cs typeface="+mn-cs"/>
                        </a:rPr>
                        <a:t>116,787</a:t>
                      </a:r>
                    </a:p>
                  </a:txBody>
                  <a:tcPr marL="9525" marR="9525" marT="9525" marB="0" anchor="ctr"/>
                </a:tc>
              </a:tr>
            </a:tbl>
          </a:graphicData>
        </a:graphic>
      </p:graphicFrame>
      <p:pic>
        <p:nvPicPr>
          <p:cNvPr id="14" name="Рисунок 13"/>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188640" y="179512"/>
            <a:ext cx="2713952" cy="529522"/>
          </a:xfrm>
          <a:prstGeom prst="rect">
            <a:avLst/>
          </a:prstGeom>
        </p:spPr>
      </p:pic>
      <p:sp>
        <p:nvSpPr>
          <p:cNvPr id="18" name="TextBox 17"/>
          <p:cNvSpPr txBox="1"/>
          <p:nvPr/>
        </p:nvSpPr>
        <p:spPr>
          <a:xfrm>
            <a:off x="2996953" y="179512"/>
            <a:ext cx="3861047" cy="523220"/>
          </a:xfrm>
          <a:prstGeom prst="rect">
            <a:avLst/>
          </a:prstGeom>
          <a:noFill/>
        </p:spPr>
        <p:txBody>
          <a:bodyPr wrap="square" rtlCol="0">
            <a:spAutoFit/>
          </a:bodyPr>
          <a:lstStyle/>
          <a:p>
            <a:r>
              <a:rPr lang="ru-RU" sz="1400" b="1" dirty="0" smtClean="0">
                <a:solidFill>
                  <a:srgbClr val="1E43A1"/>
                </a:solidFill>
                <a:latin typeface="Arial" panose="020B0604020202020204" pitchFamily="34" charset="0"/>
                <a:ea typeface="Meiryo" panose="020B0604030504040204" pitchFamily="34" charset="-128"/>
                <a:cs typeface="Arial" panose="020B0604020202020204" pitchFamily="34" charset="0"/>
              </a:rPr>
              <a:t>Расходы областного бюджета Ульяновской области</a:t>
            </a:r>
            <a:endParaRPr lang="ru-RU" sz="1400" b="1" dirty="0">
              <a:solidFill>
                <a:srgbClr val="1E43A1"/>
              </a:solidFill>
              <a:latin typeface="Arial" panose="020B0604020202020204" pitchFamily="34" charset="0"/>
              <a:ea typeface="Meiryo" panose="020B0604030504040204" pitchFamily="34" charset="-128"/>
              <a:cs typeface="Arial" panose="020B0604020202020204" pitchFamily="34" charset="0"/>
            </a:endParaRPr>
          </a:p>
        </p:txBody>
      </p:sp>
    </p:spTree>
    <p:extLst>
      <p:ext uri="{BB962C8B-B14F-4D97-AF65-F5344CB8AC3E}">
        <p14:creationId xmlns:p14="http://schemas.microsoft.com/office/powerpoint/2010/main" xmlns="" val="126641994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0" y="611560"/>
            <a:ext cx="6857999" cy="720080"/>
          </a:xfrm>
        </p:spPr>
        <p:txBody>
          <a:bodyPr>
            <a:noAutofit/>
          </a:bodyPr>
          <a:lstStyle/>
          <a:p>
            <a:pPr algn="ctr"/>
            <a:r>
              <a:rPr lang="ru-RU" sz="1600" b="1" dirty="0" smtClean="0">
                <a:solidFill>
                  <a:srgbClr val="F09958"/>
                </a:solidFill>
                <a:latin typeface="PT Astra Serif" pitchFamily="18" charset="-52"/>
                <a:ea typeface="PT Astra Serif" pitchFamily="18" charset="-52"/>
              </a:rPr>
              <a:t>Государственная программа </a:t>
            </a:r>
            <a:br>
              <a:rPr lang="ru-RU" sz="1600" b="1" dirty="0" smtClean="0">
                <a:solidFill>
                  <a:srgbClr val="F09958"/>
                </a:solidFill>
                <a:latin typeface="PT Astra Serif" pitchFamily="18" charset="-52"/>
                <a:ea typeface="PT Astra Serif" pitchFamily="18" charset="-52"/>
              </a:rPr>
            </a:br>
            <a:r>
              <a:rPr lang="ru-RU" sz="1600" b="1" dirty="0" smtClean="0">
                <a:solidFill>
                  <a:srgbClr val="F09958"/>
                </a:solidFill>
                <a:latin typeface="PT Astra Serif" pitchFamily="18" charset="-52"/>
                <a:ea typeface="PT Astra Serif" pitchFamily="18" charset="-52"/>
              </a:rPr>
              <a:t>«Развитие жилищно-коммунального хозяйства и повышение энергетической эффективности в Ульяновской области»</a:t>
            </a:r>
            <a:endParaRPr lang="ru-RU" sz="1600" b="1" dirty="0">
              <a:solidFill>
                <a:srgbClr val="F09958"/>
              </a:solidFill>
              <a:latin typeface="PT Astra Serif" pitchFamily="18" charset="-52"/>
              <a:ea typeface="PT Astra Serif" pitchFamily="18" charset="-52"/>
            </a:endParaRPr>
          </a:p>
        </p:txBody>
      </p:sp>
      <p:graphicFrame>
        <p:nvGraphicFramePr>
          <p:cNvPr id="11" name="Объект 10"/>
          <p:cNvGraphicFramePr>
            <a:graphicFrameLocks noGrp="1"/>
          </p:cNvGraphicFramePr>
          <p:nvPr>
            <p:ph sz="half" idx="1"/>
            <p:extLst>
              <p:ext uri="{D42A27DB-BD31-4B8C-83A1-F6EECF244321}">
                <p14:modId xmlns:p14="http://schemas.microsoft.com/office/powerpoint/2010/main" xmlns="" val="2843331689"/>
              </p:ext>
            </p:extLst>
          </p:nvPr>
        </p:nvGraphicFramePr>
        <p:xfrm>
          <a:off x="116632" y="1547665"/>
          <a:ext cx="504056" cy="5472607"/>
        </p:xfrm>
        <a:graphic>
          <a:graphicData uri="http://schemas.openxmlformats.org/drawingml/2006/table">
            <a:tbl>
              <a:tblPr firstRow="1" bandRow="1">
                <a:tableStyleId>{5C22544A-7EE6-4342-B048-85BDC9FD1C3A}</a:tableStyleId>
              </a:tblPr>
              <a:tblGrid>
                <a:gridCol w="504056"/>
              </a:tblGrid>
              <a:tr h="896617">
                <a:tc>
                  <a:txBody>
                    <a:bodyPr/>
                    <a:lstStyle/>
                    <a:p>
                      <a:endParaRPr lang="ru-RU" sz="1000" b="0" spc="0" baseline="0" dirty="0" smtClean="0"/>
                    </a:p>
                    <a:p>
                      <a:pPr algn="ctr"/>
                      <a:r>
                        <a:rPr lang="ru-RU" sz="1000" b="1" spc="0" baseline="0" dirty="0" smtClean="0">
                          <a:solidFill>
                            <a:schemeClr val="tx1"/>
                          </a:solidFill>
                        </a:rPr>
                        <a:t>526,2</a:t>
                      </a:r>
                      <a:endParaRPr lang="ru-RU" sz="1000" b="1" spc="0" baseline="0" dirty="0">
                        <a:solidFill>
                          <a:schemeClr val="tx1"/>
                        </a:solidFill>
                      </a:endParaRPr>
                    </a:p>
                  </a:txBody>
                  <a:tcPr>
                    <a:solidFill>
                      <a:srgbClr val="92D050"/>
                    </a:solidFill>
                  </a:tcPr>
                </a:tc>
              </a:tr>
              <a:tr h="651868">
                <a:tc>
                  <a:txBody>
                    <a:bodyPr/>
                    <a:lstStyle/>
                    <a:p>
                      <a:endParaRPr lang="ru-RU" sz="1000" b="0" spc="0" baseline="0" dirty="0" smtClean="0"/>
                    </a:p>
                    <a:p>
                      <a:endParaRPr lang="en-US" sz="1000" b="0" spc="0" baseline="0" dirty="0" smtClean="0"/>
                    </a:p>
                    <a:p>
                      <a:r>
                        <a:rPr lang="ru-RU" sz="1000" b="0" spc="0" baseline="0" dirty="0" smtClean="0"/>
                        <a:t>284,5</a:t>
                      </a:r>
                      <a:endParaRPr lang="ru-RU" sz="1000" b="0" spc="0" baseline="0" dirty="0"/>
                    </a:p>
                  </a:txBody>
                  <a:tcPr>
                    <a:solidFill>
                      <a:schemeClr val="accent2">
                        <a:lumMod val="40000"/>
                        <a:lumOff val="60000"/>
                      </a:schemeClr>
                    </a:solidFill>
                  </a:tcPr>
                </a:tc>
              </a:tr>
              <a:tr h="896617">
                <a:tc>
                  <a:txBody>
                    <a:bodyPr/>
                    <a:lstStyle/>
                    <a:p>
                      <a:endParaRPr lang="ru-RU" sz="1000" b="0" spc="0" baseline="0" dirty="0" smtClean="0"/>
                    </a:p>
                    <a:p>
                      <a:endParaRPr lang="ru-RU" sz="1000" b="0" spc="0" baseline="0" dirty="0" smtClean="0"/>
                    </a:p>
                    <a:p>
                      <a:r>
                        <a:rPr lang="ru-RU" sz="1000" b="0" spc="0" baseline="0" dirty="0" smtClean="0"/>
                        <a:t>244,7</a:t>
                      </a:r>
                    </a:p>
                  </a:txBody>
                  <a:tcPr>
                    <a:solidFill>
                      <a:srgbClr val="00B0F0"/>
                    </a:solidFill>
                  </a:tcPr>
                </a:tc>
              </a:tr>
              <a:tr h="929288">
                <a:tc>
                  <a:txBody>
                    <a:bodyPr/>
                    <a:lstStyle/>
                    <a:p>
                      <a:pPr algn="ctr"/>
                      <a:endParaRPr lang="ru-RU" sz="1000" b="0" spc="0" baseline="0" dirty="0" smtClean="0"/>
                    </a:p>
                    <a:p>
                      <a:pPr algn="ctr"/>
                      <a:endParaRPr lang="ru-RU" sz="1000" b="0" spc="0" baseline="0" dirty="0" smtClean="0"/>
                    </a:p>
                    <a:p>
                      <a:pPr algn="ctr"/>
                      <a:endParaRPr lang="ru-RU" sz="1000" b="0" spc="0" baseline="0" dirty="0" smtClean="0"/>
                    </a:p>
                    <a:p>
                      <a:pPr algn="ctr"/>
                      <a:r>
                        <a:rPr lang="ru-RU" sz="1000" b="0" spc="0" baseline="0" dirty="0" smtClean="0"/>
                        <a:t>133,0</a:t>
                      </a:r>
                      <a:endParaRPr lang="ru-RU" sz="1000" b="0" spc="0" baseline="0" dirty="0"/>
                    </a:p>
                  </a:txBody>
                  <a:tcPr>
                    <a:solidFill>
                      <a:schemeClr val="accent5">
                        <a:lumMod val="40000"/>
                        <a:lumOff val="60000"/>
                      </a:schemeClr>
                    </a:solidFill>
                  </a:tcPr>
                </a:tc>
              </a:tr>
              <a:tr h="1417625">
                <a:tc>
                  <a:txBody>
                    <a:bodyPr/>
                    <a:lstStyle/>
                    <a:p>
                      <a:endParaRPr lang="ru-RU" sz="1000" b="0" spc="0" baseline="0" dirty="0" smtClean="0"/>
                    </a:p>
                    <a:p>
                      <a:endParaRPr lang="ru-RU" sz="1000" b="0" spc="0" baseline="0" dirty="0" smtClean="0"/>
                    </a:p>
                    <a:p>
                      <a:pPr algn="ctr"/>
                      <a:r>
                        <a:rPr lang="ru-RU" sz="1000" b="0" spc="0" baseline="0" dirty="0" smtClean="0"/>
                        <a:t>94,0</a:t>
                      </a:r>
                    </a:p>
                  </a:txBody>
                  <a:tcPr>
                    <a:solidFill>
                      <a:schemeClr val="accent3">
                        <a:lumMod val="40000"/>
                        <a:lumOff val="60000"/>
                      </a:schemeClr>
                    </a:solidFill>
                  </a:tcPr>
                </a:tc>
              </a:tr>
              <a:tr h="680592">
                <a:tc>
                  <a:txBody>
                    <a:bodyPr/>
                    <a:lstStyle/>
                    <a:p>
                      <a:pPr algn="ctr"/>
                      <a:endParaRPr lang="ru-RU" sz="1000" b="0" spc="0" baseline="0" dirty="0" smtClean="0"/>
                    </a:p>
                    <a:p>
                      <a:pPr algn="ctr"/>
                      <a:r>
                        <a:rPr lang="ru-RU" sz="1000" b="0" spc="0" baseline="0" dirty="0" smtClean="0"/>
                        <a:t>77,1</a:t>
                      </a:r>
                    </a:p>
                  </a:txBody>
                  <a:tcPr>
                    <a:solidFill>
                      <a:schemeClr val="accent2">
                        <a:lumMod val="20000"/>
                        <a:lumOff val="80000"/>
                      </a:schemeClr>
                    </a:solidFill>
                  </a:tcPr>
                </a:tc>
              </a:tr>
            </a:tbl>
          </a:graphicData>
        </a:graphic>
      </p:graphicFrame>
      <p:graphicFrame>
        <p:nvGraphicFramePr>
          <p:cNvPr id="18" name="Объект 17"/>
          <p:cNvGraphicFramePr>
            <a:graphicFrameLocks noGrp="1"/>
          </p:cNvGraphicFramePr>
          <p:nvPr>
            <p:ph sz="half" idx="2"/>
            <p:extLst>
              <p:ext uri="{D42A27DB-BD31-4B8C-83A1-F6EECF244321}">
                <p14:modId xmlns:p14="http://schemas.microsoft.com/office/powerpoint/2010/main" xmlns="" val="3892329219"/>
              </p:ext>
            </p:extLst>
          </p:nvPr>
        </p:nvGraphicFramePr>
        <p:xfrm>
          <a:off x="1700808" y="4427984"/>
          <a:ext cx="4824535" cy="2956560"/>
        </p:xfrm>
        <a:graphic>
          <a:graphicData uri="http://schemas.openxmlformats.org/drawingml/2006/table">
            <a:tbl>
              <a:tblPr firstRow="1" bandRow="1">
                <a:tableStyleId>{5C22544A-7EE6-4342-B048-85BDC9FD1C3A}</a:tableStyleId>
              </a:tblPr>
              <a:tblGrid>
                <a:gridCol w="2166118"/>
                <a:gridCol w="886139"/>
                <a:gridCol w="886139"/>
                <a:gridCol w="886139"/>
              </a:tblGrid>
              <a:tr h="3962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latin typeface="PT Astra Serif" pitchFamily="18" charset="-52"/>
                          <a:ea typeface="PT Astra Serif" pitchFamily="18" charset="-52"/>
                        </a:rPr>
                        <a:t>Целевой индикатор</a:t>
                      </a:r>
                      <a:endParaRPr lang="ru-RU" sz="1000" dirty="0">
                        <a:latin typeface="PT Astra Serif" pitchFamily="18" charset="-52"/>
                        <a:ea typeface="PT Astra Serif" pitchFamily="18" charset="-52"/>
                      </a:endParaRPr>
                    </a:p>
                  </a:txBody>
                  <a:tcPr/>
                </a:tc>
                <a:tc>
                  <a:txBody>
                    <a:bodyPr/>
                    <a:lstStyle/>
                    <a:p>
                      <a:pPr algn="ctr"/>
                      <a:r>
                        <a:rPr lang="ru-RU" sz="1000" dirty="0" smtClean="0">
                          <a:latin typeface="PT Astra Serif" pitchFamily="18" charset="-52"/>
                          <a:ea typeface="PT Astra Serif" pitchFamily="18" charset="-52"/>
                        </a:rPr>
                        <a:t>2020</a:t>
                      </a:r>
                    </a:p>
                    <a:p>
                      <a:pPr algn="ctr"/>
                      <a:r>
                        <a:rPr lang="ru-RU" sz="1000" dirty="0" smtClean="0">
                          <a:latin typeface="PT Astra Serif" pitchFamily="18" charset="-52"/>
                          <a:ea typeface="PT Astra Serif" pitchFamily="18" charset="-52"/>
                        </a:rPr>
                        <a:t>(план)</a:t>
                      </a:r>
                      <a:endParaRPr lang="ru-RU" sz="1000" dirty="0">
                        <a:latin typeface="PT Astra Serif" pitchFamily="18" charset="-52"/>
                        <a:ea typeface="PT Astra Serif" pitchFamily="18" charset="-52"/>
                      </a:endParaRPr>
                    </a:p>
                  </a:txBody>
                  <a:tcPr/>
                </a:tc>
                <a:tc>
                  <a:txBody>
                    <a:bodyPr/>
                    <a:lstStyle/>
                    <a:p>
                      <a:pPr algn="ctr"/>
                      <a:r>
                        <a:rPr lang="ru-RU" sz="1000" dirty="0" smtClean="0">
                          <a:latin typeface="PT Astra Serif" pitchFamily="18" charset="-52"/>
                          <a:ea typeface="PT Astra Serif" pitchFamily="18" charset="-52"/>
                        </a:rPr>
                        <a:t>2020</a:t>
                      </a:r>
                    </a:p>
                    <a:p>
                      <a:pPr algn="ctr"/>
                      <a:r>
                        <a:rPr lang="ru-RU" sz="1000" dirty="0" smtClean="0">
                          <a:latin typeface="PT Astra Serif" pitchFamily="18" charset="-52"/>
                          <a:ea typeface="PT Astra Serif" pitchFamily="18" charset="-52"/>
                        </a:rPr>
                        <a:t>(факт)</a:t>
                      </a:r>
                      <a:endParaRPr lang="ru-RU" sz="1000" dirty="0">
                        <a:latin typeface="PT Astra Serif" pitchFamily="18" charset="-52"/>
                        <a:ea typeface="PT Astra Serif" pitchFamily="18" charset="-52"/>
                      </a:endParaRPr>
                    </a:p>
                  </a:txBody>
                  <a:tcPr/>
                </a:tc>
                <a:tc>
                  <a:txBody>
                    <a:bodyPr/>
                    <a:lstStyle/>
                    <a:p>
                      <a:pPr algn="ctr"/>
                      <a:r>
                        <a:rPr lang="ru-RU" sz="1000" dirty="0" smtClean="0">
                          <a:latin typeface="PT Astra Serif" pitchFamily="18" charset="-52"/>
                          <a:ea typeface="PT Astra Serif" pitchFamily="18" charset="-52"/>
                        </a:rPr>
                        <a:t>% исполнения</a:t>
                      </a:r>
                      <a:endParaRPr lang="ru-RU" sz="1000" dirty="0">
                        <a:latin typeface="PT Astra Serif" pitchFamily="18" charset="-52"/>
                        <a:ea typeface="PT Astra Serif" pitchFamily="18" charset="-52"/>
                      </a:endParaRPr>
                    </a:p>
                  </a:txBody>
                  <a:tcPr/>
                </a:tc>
              </a:tr>
              <a:tr h="611872">
                <a:tc>
                  <a:txBody>
                    <a:bodyPr/>
                    <a:lstStyle/>
                    <a:p>
                      <a:r>
                        <a:rPr lang="ru-RU" sz="1000" kern="1200" dirty="0" smtClean="0">
                          <a:solidFill>
                            <a:schemeClr val="dk1"/>
                          </a:solidFill>
                          <a:latin typeface="PT Astra Serif" pitchFamily="18" charset="-52"/>
                          <a:ea typeface="PT Astra Serif" pitchFamily="18" charset="-52"/>
                          <a:cs typeface="+mn-cs"/>
                        </a:rPr>
                        <a:t>Количество построенных и реконструированных объектов очистных сооружений организаций водопроводно-канализационного хозяйства в Ульяновской области, единиц</a:t>
                      </a:r>
                      <a:endParaRPr lang="ru-RU" sz="1000" dirty="0">
                        <a:latin typeface="PT Astra Serif" pitchFamily="18" charset="-52"/>
                        <a:ea typeface="PT Astra Serif" pitchFamily="18" charset="-52"/>
                      </a:endParaRPr>
                    </a:p>
                  </a:txBody>
                  <a:tcPr/>
                </a:tc>
                <a:tc>
                  <a:txBody>
                    <a:bodyPr/>
                    <a:lstStyle/>
                    <a:p>
                      <a:pPr marL="0" algn="ctr" defTabSz="914400" rtl="0" eaLnBrk="1" fontAlgn="t" latinLnBrk="0" hangingPunct="1"/>
                      <a:r>
                        <a:rPr lang="ru-RU" sz="1000" kern="1200" dirty="0" smtClean="0">
                          <a:solidFill>
                            <a:schemeClr val="dk1"/>
                          </a:solidFill>
                          <a:latin typeface="PT Astra Serif" pitchFamily="18" charset="-52"/>
                          <a:ea typeface="PT Astra Serif" pitchFamily="18" charset="-52"/>
                          <a:cs typeface="+mn-cs"/>
                        </a:rPr>
                        <a:t>2</a:t>
                      </a:r>
                    </a:p>
                  </a:txBody>
                  <a:tcPr marL="9525" marR="9525" marT="9525" marB="0" anchor="ctr"/>
                </a:tc>
                <a:tc>
                  <a:txBody>
                    <a:bodyPr/>
                    <a:lstStyle/>
                    <a:p>
                      <a:pPr marL="0" algn="ctr" defTabSz="914400" rtl="0" eaLnBrk="1" fontAlgn="t" latinLnBrk="0" hangingPunct="1"/>
                      <a:r>
                        <a:rPr lang="ru-RU" sz="1000" kern="1200" dirty="0" smtClean="0">
                          <a:solidFill>
                            <a:schemeClr val="dk1"/>
                          </a:solidFill>
                          <a:latin typeface="PT Astra Serif" pitchFamily="18" charset="-52"/>
                          <a:ea typeface="PT Astra Serif" pitchFamily="18" charset="-52"/>
                          <a:cs typeface="+mn-cs"/>
                        </a:rPr>
                        <a:t>2</a:t>
                      </a:r>
                    </a:p>
                  </a:txBody>
                  <a:tcPr marL="9525" marR="9525" marT="9525" marB="0" anchor="ctr"/>
                </a:tc>
                <a:tc>
                  <a:txBody>
                    <a:bodyPr/>
                    <a:lstStyle/>
                    <a:p>
                      <a:pPr marL="0" algn="ctr" defTabSz="914400" rtl="0" eaLnBrk="1" fontAlgn="t" latinLnBrk="0" hangingPunct="1"/>
                      <a:r>
                        <a:rPr lang="ru-RU" sz="1000" kern="1200" dirty="0" smtClean="0">
                          <a:solidFill>
                            <a:schemeClr val="dk1"/>
                          </a:solidFill>
                          <a:latin typeface="PT Astra Serif" pitchFamily="18" charset="-52"/>
                          <a:ea typeface="PT Astra Serif" pitchFamily="18" charset="-52"/>
                          <a:cs typeface="+mn-cs"/>
                        </a:rPr>
                        <a:t>100</a:t>
                      </a:r>
                    </a:p>
                  </a:txBody>
                  <a:tcPr marL="9525" marR="9525" marT="9525" marB="0" anchor="ctr"/>
                </a:tc>
              </a:tr>
              <a:tr h="586607">
                <a:tc>
                  <a:txBody>
                    <a:bodyPr/>
                    <a:lstStyle/>
                    <a:p>
                      <a:r>
                        <a:rPr lang="ru-RU" sz="1000" kern="1200" dirty="0" smtClean="0">
                          <a:solidFill>
                            <a:schemeClr val="dk1"/>
                          </a:solidFill>
                          <a:latin typeface="PT Astra Serif" pitchFamily="18" charset="-52"/>
                          <a:ea typeface="PT Astra Serif" pitchFamily="18" charset="-52"/>
                          <a:cs typeface="+mn-cs"/>
                        </a:rPr>
                        <a:t>Количество построенных и реконструированных объектов водоснабжения и водоотведения, единиц</a:t>
                      </a:r>
                      <a:endParaRPr lang="ru-RU" sz="1000" dirty="0">
                        <a:latin typeface="PT Astra Serif" pitchFamily="18" charset="-52"/>
                        <a:ea typeface="PT Astra Serif" pitchFamily="18" charset="-52"/>
                      </a:endParaRPr>
                    </a:p>
                  </a:txBody>
                  <a:tcPr/>
                </a:tc>
                <a:tc>
                  <a:txBody>
                    <a:bodyPr/>
                    <a:lstStyle/>
                    <a:p>
                      <a:pPr marL="0" algn="ctr" defTabSz="914400" rtl="0" eaLnBrk="1" fontAlgn="t" latinLnBrk="0" hangingPunct="1"/>
                      <a:r>
                        <a:rPr lang="ru-RU" sz="1000" kern="1200" dirty="0" smtClean="0">
                          <a:solidFill>
                            <a:schemeClr val="dk1"/>
                          </a:solidFill>
                          <a:latin typeface="PT Astra Serif" pitchFamily="18" charset="-52"/>
                          <a:ea typeface="PT Astra Serif" pitchFamily="18" charset="-52"/>
                          <a:cs typeface="+mn-cs"/>
                        </a:rPr>
                        <a:t>1</a:t>
                      </a:r>
                    </a:p>
                  </a:txBody>
                  <a:tcPr marL="9525" marR="9525" marT="9525" marB="0" anchor="ctr"/>
                </a:tc>
                <a:tc>
                  <a:txBody>
                    <a:bodyPr/>
                    <a:lstStyle/>
                    <a:p>
                      <a:pPr marL="0" algn="ctr" defTabSz="914400" rtl="0" eaLnBrk="1" fontAlgn="t" latinLnBrk="0" hangingPunct="1"/>
                      <a:r>
                        <a:rPr lang="ru-RU" sz="1000" kern="1200" dirty="0" smtClean="0">
                          <a:solidFill>
                            <a:schemeClr val="dk1"/>
                          </a:solidFill>
                          <a:latin typeface="PT Astra Serif" pitchFamily="18" charset="-52"/>
                          <a:ea typeface="PT Astra Serif" pitchFamily="18" charset="-52"/>
                          <a:cs typeface="+mn-cs"/>
                        </a:rPr>
                        <a:t>1</a:t>
                      </a:r>
                    </a:p>
                  </a:txBody>
                  <a:tcPr marL="9525" marR="9525" marT="9525" marB="0" anchor="ctr"/>
                </a:tc>
                <a:tc>
                  <a:txBody>
                    <a:bodyPr/>
                    <a:lstStyle/>
                    <a:p>
                      <a:pPr marL="0" algn="ctr" defTabSz="914400" rtl="0" eaLnBrk="1" fontAlgn="t" latinLnBrk="0" hangingPunct="1"/>
                      <a:r>
                        <a:rPr lang="ru-RU" sz="1000" kern="1200" dirty="0" smtClean="0">
                          <a:solidFill>
                            <a:schemeClr val="dk1"/>
                          </a:solidFill>
                          <a:latin typeface="PT Astra Serif" pitchFamily="18" charset="-52"/>
                          <a:ea typeface="PT Astra Serif" pitchFamily="18" charset="-52"/>
                          <a:cs typeface="+mn-cs"/>
                        </a:rPr>
                        <a:t>100</a:t>
                      </a:r>
                    </a:p>
                  </a:txBody>
                  <a:tcPr marL="9525" marR="9525" marT="9525" marB="0" anchor="ctr"/>
                </a:tc>
              </a:tr>
              <a:tr h="586607">
                <a:tc>
                  <a:txBody>
                    <a:bodyPr/>
                    <a:lstStyle/>
                    <a:p>
                      <a:r>
                        <a:rPr lang="ru-RU" sz="1000" kern="1200" dirty="0" smtClean="0">
                          <a:solidFill>
                            <a:schemeClr val="dk1"/>
                          </a:solidFill>
                          <a:latin typeface="PT Astra Serif" pitchFamily="18" charset="-52"/>
                          <a:ea typeface="PT Astra Serif" pitchFamily="18" charset="-52"/>
                          <a:cs typeface="+mn-cs"/>
                        </a:rPr>
                        <a:t>Количество построенных и модернизированных </a:t>
                      </a:r>
                      <a:r>
                        <a:rPr lang="ru-RU" sz="1000" kern="1200" dirty="0" err="1" smtClean="0">
                          <a:solidFill>
                            <a:schemeClr val="dk1"/>
                          </a:solidFill>
                          <a:latin typeface="PT Astra Serif" pitchFamily="18" charset="-52"/>
                          <a:ea typeface="PT Astra Serif" pitchFamily="18" charset="-52"/>
                          <a:cs typeface="+mn-cs"/>
                        </a:rPr>
                        <a:t>теплоисточников</a:t>
                      </a:r>
                      <a:r>
                        <a:rPr lang="ru-RU" sz="1000" kern="1200" dirty="0" smtClean="0">
                          <a:solidFill>
                            <a:schemeClr val="dk1"/>
                          </a:solidFill>
                          <a:latin typeface="PT Astra Serif" pitchFamily="18" charset="-52"/>
                          <a:ea typeface="PT Astra Serif" pitchFamily="18" charset="-52"/>
                          <a:cs typeface="+mn-cs"/>
                        </a:rPr>
                        <a:t> для объектов социальной сферы и жилищного фонда, единиц</a:t>
                      </a:r>
                      <a:endParaRPr lang="ru-RU" sz="1000" dirty="0">
                        <a:latin typeface="PT Astra Serif" pitchFamily="18" charset="-52"/>
                        <a:ea typeface="PT Astra Serif" pitchFamily="18" charset="-52"/>
                      </a:endParaRPr>
                    </a:p>
                  </a:txBody>
                  <a:tcPr/>
                </a:tc>
                <a:tc>
                  <a:txBody>
                    <a:bodyPr/>
                    <a:lstStyle/>
                    <a:p>
                      <a:pPr marL="0" algn="ctr" defTabSz="914400" rtl="0" eaLnBrk="1" fontAlgn="t" latinLnBrk="0" hangingPunct="1"/>
                      <a:r>
                        <a:rPr lang="ru-RU" sz="1000" kern="1200" dirty="0" smtClean="0">
                          <a:solidFill>
                            <a:schemeClr val="dk1"/>
                          </a:solidFill>
                          <a:latin typeface="PT Astra Serif" pitchFamily="18" charset="-52"/>
                          <a:ea typeface="PT Astra Serif" pitchFamily="18" charset="-52"/>
                          <a:cs typeface="+mn-cs"/>
                        </a:rPr>
                        <a:t>10</a:t>
                      </a:r>
                    </a:p>
                  </a:txBody>
                  <a:tcPr marL="9525" marR="9525" marT="9525" marB="0" anchor="ctr"/>
                </a:tc>
                <a:tc>
                  <a:txBody>
                    <a:bodyPr/>
                    <a:lstStyle/>
                    <a:p>
                      <a:pPr marL="0" algn="ctr" defTabSz="914400" rtl="0" eaLnBrk="1" fontAlgn="t" latinLnBrk="0" hangingPunct="1"/>
                      <a:r>
                        <a:rPr lang="ru-RU" sz="1000" kern="1200" dirty="0" smtClean="0">
                          <a:solidFill>
                            <a:schemeClr val="dk1"/>
                          </a:solidFill>
                          <a:latin typeface="PT Astra Serif" pitchFamily="18" charset="-52"/>
                          <a:ea typeface="PT Astra Serif" pitchFamily="18" charset="-52"/>
                          <a:cs typeface="+mn-cs"/>
                        </a:rPr>
                        <a:t>10</a:t>
                      </a:r>
                    </a:p>
                  </a:txBody>
                  <a:tcPr marL="9525" marR="9525" marT="9525" marB="0" anchor="ctr"/>
                </a:tc>
                <a:tc>
                  <a:txBody>
                    <a:bodyPr/>
                    <a:lstStyle/>
                    <a:p>
                      <a:pPr marL="0" algn="ctr" defTabSz="914400" rtl="0" eaLnBrk="1" fontAlgn="t" latinLnBrk="0" hangingPunct="1"/>
                      <a:r>
                        <a:rPr lang="ru-RU" sz="1000" kern="1200" dirty="0" smtClean="0">
                          <a:solidFill>
                            <a:schemeClr val="dk1"/>
                          </a:solidFill>
                          <a:latin typeface="PT Astra Serif" pitchFamily="18" charset="-52"/>
                          <a:ea typeface="PT Astra Serif" pitchFamily="18" charset="-52"/>
                          <a:cs typeface="+mn-cs"/>
                        </a:rPr>
                        <a:t>100</a:t>
                      </a:r>
                    </a:p>
                  </a:txBody>
                  <a:tcPr marL="9525" marR="9525" marT="9525" marB="0" anchor="ctr"/>
                </a:tc>
              </a:tr>
            </a:tbl>
          </a:graphicData>
        </a:graphic>
      </p:graphicFrame>
      <p:sp>
        <p:nvSpPr>
          <p:cNvPr id="12" name="TextBox 11"/>
          <p:cNvSpPr txBox="1"/>
          <p:nvPr/>
        </p:nvSpPr>
        <p:spPr>
          <a:xfrm>
            <a:off x="619062" y="1545379"/>
            <a:ext cx="1152128" cy="5178341"/>
          </a:xfrm>
          <a:prstGeom prst="rect">
            <a:avLst/>
          </a:prstGeom>
          <a:noFill/>
        </p:spPr>
        <p:txBody>
          <a:bodyPr wrap="square" rtlCol="0">
            <a:spAutoFit/>
          </a:bodyPr>
          <a:lstStyle/>
          <a:p>
            <a:r>
              <a:rPr lang="ru-RU" sz="1000" dirty="0" smtClean="0"/>
              <a:t>Реализация Национального проекта «Экология»</a:t>
            </a:r>
          </a:p>
          <a:p>
            <a:endParaRPr lang="ru-RU" sz="1000" dirty="0" smtClean="0"/>
          </a:p>
          <a:p>
            <a:endParaRPr lang="ru-RU" sz="1000" dirty="0"/>
          </a:p>
          <a:p>
            <a:r>
              <a:rPr lang="ru-RU" sz="1000" dirty="0" smtClean="0"/>
              <a:t>Водоснабжение и водоотведение в МО</a:t>
            </a:r>
          </a:p>
          <a:p>
            <a:endParaRPr lang="ru-RU" sz="1050" dirty="0"/>
          </a:p>
          <a:p>
            <a:endParaRPr lang="ru-RU" sz="1000" dirty="0" smtClean="0"/>
          </a:p>
          <a:p>
            <a:r>
              <a:rPr lang="ru-RU" sz="1000" dirty="0" smtClean="0"/>
              <a:t>Газификация </a:t>
            </a:r>
          </a:p>
          <a:p>
            <a:r>
              <a:rPr lang="ru-RU" sz="1000" dirty="0" smtClean="0"/>
              <a:t>и газоснабжение в МО</a:t>
            </a:r>
          </a:p>
          <a:p>
            <a:endParaRPr lang="ru-RU" sz="1000" dirty="0" smtClean="0"/>
          </a:p>
          <a:p>
            <a:endParaRPr lang="ru-RU" sz="1000" dirty="0" smtClean="0"/>
          </a:p>
          <a:p>
            <a:r>
              <a:rPr lang="ru-RU" sz="1000" dirty="0" smtClean="0"/>
              <a:t>Подготовка и прохождение отопительного сезона </a:t>
            </a:r>
          </a:p>
          <a:p>
            <a:r>
              <a:rPr lang="ru-RU" sz="1000" dirty="0" smtClean="0"/>
              <a:t>в МО</a:t>
            </a:r>
          </a:p>
          <a:p>
            <a:endParaRPr lang="ru-RU" sz="1000" dirty="0" smtClean="0"/>
          </a:p>
          <a:p>
            <a:endParaRPr lang="ru-RU" sz="1000" dirty="0" smtClean="0"/>
          </a:p>
          <a:p>
            <a:r>
              <a:rPr lang="ru-RU" sz="1000" dirty="0" err="1" smtClean="0"/>
              <a:t>Энергосбере-жение</a:t>
            </a:r>
            <a:r>
              <a:rPr lang="ru-RU" sz="1000" dirty="0" smtClean="0"/>
              <a:t> и повышение энергетической эффективности в Ульяновской области</a:t>
            </a:r>
          </a:p>
          <a:p>
            <a:pPr algn="ctr"/>
            <a:endParaRPr lang="ru-RU" sz="1000" dirty="0" smtClean="0"/>
          </a:p>
          <a:p>
            <a:pPr algn="ctr"/>
            <a:endParaRPr lang="ru-RU" sz="1000" dirty="0"/>
          </a:p>
          <a:p>
            <a:r>
              <a:rPr lang="ru-RU" sz="1000" dirty="0" smtClean="0"/>
              <a:t>Прочие расходы </a:t>
            </a:r>
            <a:endParaRPr lang="ru-RU" sz="1000" dirty="0"/>
          </a:p>
        </p:txBody>
      </p:sp>
      <p:sp>
        <p:nvSpPr>
          <p:cNvPr id="17" name="TextBox 16"/>
          <p:cNvSpPr txBox="1"/>
          <p:nvPr/>
        </p:nvSpPr>
        <p:spPr>
          <a:xfrm>
            <a:off x="1628800" y="1331640"/>
            <a:ext cx="5074431" cy="2862322"/>
          </a:xfrm>
          <a:prstGeom prst="rect">
            <a:avLst/>
          </a:prstGeom>
          <a:noFill/>
        </p:spPr>
        <p:txBody>
          <a:bodyPr wrap="square" rtlCol="0">
            <a:spAutoFit/>
          </a:bodyPr>
          <a:lstStyle/>
          <a:p>
            <a:r>
              <a:rPr lang="ru-RU" sz="1200" b="1" dirty="0" smtClean="0">
                <a:latin typeface="PT Astra Serif" pitchFamily="18" charset="-52"/>
                <a:ea typeface="PT Astra Serif" pitchFamily="18" charset="-52"/>
              </a:rPr>
              <a:t>Цель государственной программы: </a:t>
            </a:r>
            <a:r>
              <a:rPr lang="ru-RU" sz="1200" dirty="0" smtClean="0">
                <a:latin typeface="PT Astra Serif" pitchFamily="18" charset="-52"/>
                <a:ea typeface="PT Astra Serif" pitchFamily="18" charset="-52"/>
              </a:rPr>
              <a:t>формирование целостной и эффективной системы управления энергосбережением и повышением энергетической эффективности, обеспечивающей снижение энергоёмкости валового регионального продукта Ульяновской области</a:t>
            </a:r>
            <a:endParaRPr lang="ru-RU" sz="1200" dirty="0">
              <a:latin typeface="PT Astra Serif" pitchFamily="18" charset="-52"/>
              <a:ea typeface="PT Astra Serif" pitchFamily="18" charset="-52"/>
            </a:endParaRPr>
          </a:p>
          <a:p>
            <a:r>
              <a:rPr lang="ru-RU" sz="1200" b="1" dirty="0" smtClean="0">
                <a:latin typeface="PT Astra Serif" pitchFamily="18" charset="-52"/>
                <a:ea typeface="PT Astra Serif" pitchFamily="18" charset="-52"/>
              </a:rPr>
              <a:t>Задачи государственной программы:</a:t>
            </a:r>
          </a:p>
          <a:p>
            <a:pPr>
              <a:buFont typeface="Wingdings" pitchFamily="2" charset="2"/>
              <a:buChar char="Ø"/>
            </a:pPr>
            <a:r>
              <a:rPr lang="ru-RU" sz="1200" dirty="0" smtClean="0">
                <a:latin typeface="PT Astra Serif" pitchFamily="18" charset="-52"/>
                <a:ea typeface="PT Astra Serif" pitchFamily="18" charset="-52"/>
              </a:rPr>
              <a:t> обновление основных средств, используемых для осуществления водоснабжения и водоотведения, обеспечение необходимой технологической надёжности систем питьевого и хозяйственно-бытового водоснабжения;</a:t>
            </a:r>
          </a:p>
          <a:p>
            <a:pPr>
              <a:buFont typeface="Wingdings" pitchFamily="2" charset="2"/>
              <a:buChar char="Ø"/>
            </a:pPr>
            <a:r>
              <a:rPr lang="ru-RU" sz="1200" dirty="0" smtClean="0">
                <a:latin typeface="PT Astra Serif" pitchFamily="18" charset="-52"/>
                <a:ea typeface="PT Astra Serif" pitchFamily="18" charset="-52"/>
              </a:rPr>
              <a:t> развитие газификации населённых пунктов Ульяновской области;</a:t>
            </a:r>
          </a:p>
          <a:p>
            <a:pPr>
              <a:buFont typeface="Wingdings" pitchFamily="2" charset="2"/>
              <a:buChar char="Ø"/>
            </a:pPr>
            <a:r>
              <a:rPr lang="ru-RU" sz="1200" dirty="0" smtClean="0">
                <a:latin typeface="PT Astra Serif" pitchFamily="18" charset="-52"/>
                <a:ea typeface="PT Astra Serif" pitchFamily="18" charset="-52"/>
              </a:rPr>
              <a:t> содействие муниципальным образованиям Ульяновской области в организации теплоснабжения населения и объектов социальной сферы;</a:t>
            </a:r>
          </a:p>
          <a:p>
            <a:pPr>
              <a:buFont typeface="Wingdings" pitchFamily="2" charset="2"/>
              <a:buChar char="Ø"/>
            </a:pPr>
            <a:r>
              <a:rPr lang="ru-RU" sz="1200" dirty="0" smtClean="0">
                <a:latin typeface="PT Astra Serif" pitchFamily="18" charset="-52"/>
                <a:ea typeface="PT Astra Serif" pitchFamily="18" charset="-52"/>
              </a:rPr>
              <a:t> внедрение мер государственного регулирования и финансовых механизмов, стимулирующих энергосбережение и повышение энергетической эффективности в Ульяновской области.</a:t>
            </a:r>
            <a:endParaRPr lang="ru-RU" sz="1200" b="1" dirty="0" smtClean="0">
              <a:latin typeface="PT Astra Serif" pitchFamily="18" charset="-52"/>
              <a:ea typeface="PT Astra Serif" pitchFamily="18" charset="-52"/>
            </a:endParaRPr>
          </a:p>
        </p:txBody>
      </p:sp>
      <p:sp>
        <p:nvSpPr>
          <p:cNvPr id="22" name="TextBox 21"/>
          <p:cNvSpPr txBox="1"/>
          <p:nvPr/>
        </p:nvSpPr>
        <p:spPr>
          <a:xfrm>
            <a:off x="4437112" y="116034"/>
            <a:ext cx="2309863" cy="276999"/>
          </a:xfrm>
          <a:prstGeom prst="rect">
            <a:avLst/>
          </a:prstGeom>
          <a:noFill/>
        </p:spPr>
        <p:txBody>
          <a:bodyPr wrap="none" rtlCol="0">
            <a:spAutoFit/>
          </a:bodyPr>
          <a:lstStyle/>
          <a:p>
            <a:r>
              <a:rPr lang="ru-RU" sz="1200" dirty="0" smtClean="0">
                <a:solidFill>
                  <a:schemeClr val="bg1"/>
                </a:solidFill>
              </a:rPr>
              <a:t>Расходы областного бюджета</a:t>
            </a:r>
            <a:endParaRPr lang="ru-RU" sz="1200" dirty="0">
              <a:solidFill>
                <a:schemeClr val="bg1"/>
              </a:solidFill>
            </a:endParaRPr>
          </a:p>
        </p:txBody>
      </p:sp>
      <p:sp>
        <p:nvSpPr>
          <p:cNvPr id="3" name="TextBox 2"/>
          <p:cNvSpPr txBox="1"/>
          <p:nvPr/>
        </p:nvSpPr>
        <p:spPr>
          <a:xfrm>
            <a:off x="1700808" y="4139952"/>
            <a:ext cx="4398892" cy="276999"/>
          </a:xfrm>
          <a:prstGeom prst="rect">
            <a:avLst/>
          </a:prstGeom>
          <a:noFill/>
        </p:spPr>
        <p:txBody>
          <a:bodyPr wrap="square" rtlCol="0">
            <a:spAutoFit/>
          </a:bodyPr>
          <a:lstStyle/>
          <a:p>
            <a:r>
              <a:rPr lang="ru-RU" sz="1200" b="1" dirty="0" smtClean="0">
                <a:latin typeface="PT Astra Serif" pitchFamily="18" charset="-52"/>
                <a:ea typeface="PT Astra Serif" pitchFamily="18" charset="-52"/>
              </a:rPr>
              <a:t>Результаты:</a:t>
            </a:r>
            <a:endParaRPr lang="ru-RU" sz="1200" b="1" dirty="0">
              <a:latin typeface="PT Astra Serif" pitchFamily="18" charset="-52"/>
              <a:ea typeface="PT Astra Serif" pitchFamily="18" charset="-52"/>
            </a:endParaRPr>
          </a:p>
        </p:txBody>
      </p:sp>
      <p:pic>
        <p:nvPicPr>
          <p:cNvPr id="16" name="Picture 2" descr="https://dom.mosreg.ru/sites/default/files/pictures/news_img/20879_picture_38cae4ea5849485ce78ddf1c6001485ec172782b.jpg"/>
          <p:cNvPicPr>
            <a:picLocks noChangeAspect="1" noChangeArrowheads="1"/>
          </p:cNvPicPr>
          <p:nvPr/>
        </p:nvPicPr>
        <p:blipFill>
          <a:blip r:embed="rId3" cstate="print"/>
          <a:srcRect/>
          <a:stretch>
            <a:fillRect/>
          </a:stretch>
        </p:blipFill>
        <p:spPr bwMode="auto">
          <a:xfrm>
            <a:off x="260648" y="7308304"/>
            <a:ext cx="1510542" cy="1003251"/>
          </a:xfrm>
          <a:prstGeom prst="rect">
            <a:avLst/>
          </a:prstGeom>
          <a:noFill/>
        </p:spPr>
      </p:pic>
      <p:pic>
        <p:nvPicPr>
          <p:cNvPr id="21" name="Рисунок 20" descr="i999.jpg"/>
          <p:cNvPicPr>
            <a:picLocks noChangeAspect="1"/>
          </p:cNvPicPr>
          <p:nvPr/>
        </p:nvPicPr>
        <p:blipFill>
          <a:blip r:embed="rId4" cstate="print"/>
          <a:stretch>
            <a:fillRect/>
          </a:stretch>
        </p:blipFill>
        <p:spPr>
          <a:xfrm>
            <a:off x="2132856" y="7809929"/>
            <a:ext cx="1368152" cy="1224136"/>
          </a:xfrm>
          <a:prstGeom prst="rect">
            <a:avLst/>
          </a:prstGeom>
        </p:spPr>
      </p:pic>
      <p:pic>
        <p:nvPicPr>
          <p:cNvPr id="23" name="Рисунок 22" descr="zhkh.jpg"/>
          <p:cNvPicPr>
            <a:picLocks noChangeAspect="1"/>
          </p:cNvPicPr>
          <p:nvPr/>
        </p:nvPicPr>
        <p:blipFill>
          <a:blip r:embed="rId5" cstate="print"/>
          <a:stretch>
            <a:fillRect/>
          </a:stretch>
        </p:blipFill>
        <p:spPr>
          <a:xfrm>
            <a:off x="3953558" y="7809928"/>
            <a:ext cx="1347649" cy="1228607"/>
          </a:xfrm>
          <a:prstGeom prst="rect">
            <a:avLst/>
          </a:prstGeom>
        </p:spPr>
      </p:pic>
      <p:sp>
        <p:nvSpPr>
          <p:cNvPr id="13" name="TextBox 1"/>
          <p:cNvSpPr txBox="1"/>
          <p:nvPr/>
        </p:nvSpPr>
        <p:spPr>
          <a:xfrm>
            <a:off x="116632" y="8460432"/>
            <a:ext cx="1728192" cy="584775"/>
          </a:xfrm>
          <a:prstGeom prst="rect">
            <a:avLst/>
          </a:prstGeom>
          <a:noFill/>
        </p:spPr>
        <p:txBody>
          <a:bodyPr wrap="square" rtlCol="0">
            <a:spAutoFit/>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sz="800" i="1" dirty="0" smtClean="0"/>
              <a:t>Средства на реализацию государственной программы в 2020 году </a:t>
            </a:r>
          </a:p>
          <a:p>
            <a:r>
              <a:rPr lang="ru-RU" sz="800" b="1" i="1" dirty="0" smtClean="0"/>
              <a:t>факт – 1359,5 млн. руб.</a:t>
            </a:r>
            <a:endParaRPr lang="ru-RU" sz="800" b="1" i="1" dirty="0"/>
          </a:p>
        </p:txBody>
      </p:sp>
      <p:pic>
        <p:nvPicPr>
          <p:cNvPr id="14" name="Рисунок 13"/>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188640" y="179512"/>
            <a:ext cx="2713952" cy="529522"/>
          </a:xfrm>
          <a:prstGeom prst="rect">
            <a:avLst/>
          </a:prstGeom>
        </p:spPr>
      </p:pic>
      <p:sp>
        <p:nvSpPr>
          <p:cNvPr id="15" name="TextBox 14"/>
          <p:cNvSpPr txBox="1"/>
          <p:nvPr/>
        </p:nvSpPr>
        <p:spPr>
          <a:xfrm>
            <a:off x="2996953" y="179512"/>
            <a:ext cx="3861047" cy="523220"/>
          </a:xfrm>
          <a:prstGeom prst="rect">
            <a:avLst/>
          </a:prstGeom>
          <a:noFill/>
        </p:spPr>
        <p:txBody>
          <a:bodyPr wrap="square" rtlCol="0">
            <a:spAutoFit/>
          </a:bodyPr>
          <a:lstStyle/>
          <a:p>
            <a:r>
              <a:rPr lang="ru-RU" sz="1400" b="1" dirty="0" smtClean="0">
                <a:solidFill>
                  <a:srgbClr val="1E43A1"/>
                </a:solidFill>
                <a:latin typeface="Arial" panose="020B0604020202020204" pitchFamily="34" charset="0"/>
                <a:ea typeface="Meiryo" panose="020B0604030504040204" pitchFamily="34" charset="-128"/>
                <a:cs typeface="Arial" panose="020B0604020202020204" pitchFamily="34" charset="0"/>
              </a:rPr>
              <a:t>Расходы областного бюджета Ульяновской области</a:t>
            </a:r>
            <a:endParaRPr lang="ru-RU" sz="1400" b="1" dirty="0">
              <a:solidFill>
                <a:srgbClr val="1E43A1"/>
              </a:solidFill>
              <a:latin typeface="Arial" panose="020B0604020202020204" pitchFamily="34" charset="0"/>
              <a:ea typeface="Meiryo" panose="020B0604030504040204" pitchFamily="34" charset="-128"/>
              <a:cs typeface="Arial" panose="020B0604020202020204" pitchFamily="34" charset="0"/>
            </a:endParaRPr>
          </a:p>
        </p:txBody>
      </p:sp>
    </p:spTree>
    <p:extLst>
      <p:ext uri="{BB962C8B-B14F-4D97-AF65-F5344CB8AC3E}">
        <p14:creationId xmlns:p14="http://schemas.microsoft.com/office/powerpoint/2010/main" xmlns="" val="44685504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188640" y="611560"/>
            <a:ext cx="6408712" cy="720080"/>
          </a:xfrm>
        </p:spPr>
        <p:txBody>
          <a:bodyPr>
            <a:noAutofit/>
          </a:bodyPr>
          <a:lstStyle/>
          <a:p>
            <a:pPr algn="ctr"/>
            <a:r>
              <a:rPr lang="ru-RU" sz="1600" b="1" dirty="0" smtClean="0"/>
              <a:t/>
            </a:r>
            <a:br>
              <a:rPr lang="ru-RU" sz="1600" b="1" dirty="0" smtClean="0"/>
            </a:br>
            <a:r>
              <a:rPr lang="ru-RU" sz="1600" b="1" dirty="0" smtClean="0">
                <a:solidFill>
                  <a:srgbClr val="F09958"/>
                </a:solidFill>
                <a:latin typeface="PT Astra Serif" pitchFamily="18" charset="-52"/>
                <a:ea typeface="PT Astra Serif" pitchFamily="18" charset="-52"/>
              </a:rPr>
              <a:t>Государственная программа Ульяновской области </a:t>
            </a:r>
            <a:br>
              <a:rPr lang="ru-RU" sz="1600" b="1" dirty="0" smtClean="0">
                <a:solidFill>
                  <a:srgbClr val="F09958"/>
                </a:solidFill>
                <a:latin typeface="PT Astra Serif" pitchFamily="18" charset="-52"/>
                <a:ea typeface="PT Astra Serif" pitchFamily="18" charset="-52"/>
              </a:rPr>
            </a:br>
            <a:r>
              <a:rPr lang="ru-RU" sz="1600" b="1" dirty="0" smtClean="0">
                <a:solidFill>
                  <a:srgbClr val="F09958"/>
                </a:solidFill>
                <a:latin typeface="PT Astra Serif" pitchFamily="18" charset="-52"/>
                <a:ea typeface="PT Astra Serif" pitchFamily="18" charset="-52"/>
              </a:rPr>
              <a:t>«Развитие строительства и архитектуры в Ульяновской области»</a:t>
            </a:r>
            <a:endParaRPr lang="ru-RU" sz="1600" b="1" dirty="0">
              <a:solidFill>
                <a:srgbClr val="F09958"/>
              </a:solidFill>
              <a:latin typeface="PT Astra Serif" pitchFamily="18" charset="-52"/>
              <a:ea typeface="PT Astra Serif" pitchFamily="18" charset="-52"/>
            </a:endParaRPr>
          </a:p>
        </p:txBody>
      </p:sp>
      <p:graphicFrame>
        <p:nvGraphicFramePr>
          <p:cNvPr id="11" name="Объект 10"/>
          <p:cNvGraphicFramePr>
            <a:graphicFrameLocks noGrp="1"/>
          </p:cNvGraphicFramePr>
          <p:nvPr>
            <p:ph sz="half" idx="1"/>
            <p:extLst>
              <p:ext uri="{D42A27DB-BD31-4B8C-83A1-F6EECF244321}">
                <p14:modId xmlns:p14="http://schemas.microsoft.com/office/powerpoint/2010/main" xmlns="" val="275981853"/>
              </p:ext>
            </p:extLst>
          </p:nvPr>
        </p:nvGraphicFramePr>
        <p:xfrm>
          <a:off x="188640" y="1547664"/>
          <a:ext cx="504056" cy="4896543"/>
        </p:xfrm>
        <a:graphic>
          <a:graphicData uri="http://schemas.openxmlformats.org/drawingml/2006/table">
            <a:tbl>
              <a:tblPr firstRow="1" bandRow="1">
                <a:tableStyleId>{5C22544A-7EE6-4342-B048-85BDC9FD1C3A}</a:tableStyleId>
              </a:tblPr>
              <a:tblGrid>
                <a:gridCol w="504056"/>
              </a:tblGrid>
              <a:tr h="1005714">
                <a:tc>
                  <a:txBody>
                    <a:bodyPr/>
                    <a:lstStyle/>
                    <a:p>
                      <a:endParaRPr lang="ru-RU" sz="1000" b="0" spc="0" baseline="0" dirty="0" smtClean="0">
                        <a:latin typeface="PT Astra Serif" pitchFamily="18" charset="-52"/>
                        <a:ea typeface="PT Astra Serif" pitchFamily="18" charset="-52"/>
                      </a:endParaRPr>
                    </a:p>
                    <a:p>
                      <a:endParaRPr lang="ru-RU" sz="1000" b="0" spc="0" baseline="0" dirty="0">
                        <a:solidFill>
                          <a:schemeClr val="tx1"/>
                        </a:solidFill>
                        <a:latin typeface="PT Astra Serif" pitchFamily="18" charset="-52"/>
                        <a:ea typeface="PT Astra Serif" pitchFamily="18" charset="-52"/>
                      </a:endParaRPr>
                    </a:p>
                    <a:p>
                      <a:pPr algn="ctr"/>
                      <a:r>
                        <a:rPr lang="ru-RU" sz="1000" b="1" spc="0" baseline="0" dirty="0" smtClean="0">
                          <a:solidFill>
                            <a:schemeClr val="tx1"/>
                          </a:solidFill>
                          <a:latin typeface="PT Astra Serif" pitchFamily="18" charset="-52"/>
                          <a:ea typeface="PT Astra Serif" pitchFamily="18" charset="-52"/>
                        </a:rPr>
                        <a:t>268,3</a:t>
                      </a:r>
                    </a:p>
                  </a:txBody>
                  <a:tcPr>
                    <a:solidFill>
                      <a:srgbClr val="92D050"/>
                    </a:solidFill>
                  </a:tcPr>
                </a:tc>
              </a:tr>
              <a:tr h="1388642">
                <a:tc>
                  <a:txBody>
                    <a:bodyPr/>
                    <a:lstStyle/>
                    <a:p>
                      <a:endParaRPr lang="ru-RU" sz="1000" b="0" spc="0" baseline="0" dirty="0" smtClean="0">
                        <a:latin typeface="PT Astra Serif" pitchFamily="18" charset="-52"/>
                        <a:ea typeface="PT Astra Serif" pitchFamily="18" charset="-52"/>
                      </a:endParaRPr>
                    </a:p>
                    <a:p>
                      <a:endParaRPr lang="ru-RU" sz="1000" b="0" spc="0" baseline="0" dirty="0" smtClean="0">
                        <a:latin typeface="PT Astra Serif" pitchFamily="18" charset="-52"/>
                        <a:ea typeface="PT Astra Serif" pitchFamily="18" charset="-52"/>
                      </a:endParaRPr>
                    </a:p>
                    <a:p>
                      <a:endParaRPr lang="ru-RU" sz="1000" b="0" spc="0" baseline="0" dirty="0" smtClean="0">
                        <a:latin typeface="PT Astra Serif" pitchFamily="18" charset="-52"/>
                        <a:ea typeface="PT Astra Serif" pitchFamily="18" charset="-52"/>
                      </a:endParaRPr>
                    </a:p>
                    <a:p>
                      <a:endParaRPr lang="ru-RU" sz="1000" b="0" spc="0" baseline="0" dirty="0" smtClean="0">
                        <a:latin typeface="PT Astra Serif" pitchFamily="18" charset="-52"/>
                        <a:ea typeface="PT Astra Serif" pitchFamily="18" charset="-52"/>
                      </a:endParaRPr>
                    </a:p>
                    <a:p>
                      <a:r>
                        <a:rPr lang="ru-RU" sz="1000" b="1" spc="0" baseline="0" dirty="0" smtClean="0">
                          <a:solidFill>
                            <a:schemeClr val="tx1"/>
                          </a:solidFill>
                          <a:latin typeface="PT Astra Serif" pitchFamily="18" charset="-52"/>
                          <a:ea typeface="PT Astra Serif" pitchFamily="18" charset="-52"/>
                        </a:rPr>
                        <a:t>503,6</a:t>
                      </a:r>
                      <a:endParaRPr lang="ru-RU" sz="1000" b="1" spc="0" baseline="0" dirty="0">
                        <a:solidFill>
                          <a:schemeClr val="tx1"/>
                        </a:solidFill>
                        <a:latin typeface="PT Astra Serif" pitchFamily="18" charset="-52"/>
                        <a:ea typeface="PT Astra Serif" pitchFamily="18" charset="-52"/>
                      </a:endParaRPr>
                    </a:p>
                  </a:txBody>
                  <a:tcPr>
                    <a:solidFill>
                      <a:schemeClr val="accent2">
                        <a:lumMod val="40000"/>
                        <a:lumOff val="60000"/>
                      </a:schemeClr>
                    </a:solidFill>
                  </a:tcPr>
                </a:tc>
              </a:tr>
              <a:tr h="1496473">
                <a:tc>
                  <a:txBody>
                    <a:bodyPr/>
                    <a:lstStyle/>
                    <a:p>
                      <a:endParaRPr lang="ru-RU" sz="1000" b="0" spc="0" baseline="0" dirty="0" smtClean="0">
                        <a:latin typeface="PT Astra Serif" pitchFamily="18" charset="-52"/>
                        <a:ea typeface="PT Astra Serif" pitchFamily="18" charset="-52"/>
                      </a:endParaRPr>
                    </a:p>
                    <a:p>
                      <a:endParaRPr lang="ru-RU" sz="1000" b="0" spc="0" baseline="0" dirty="0" smtClean="0">
                        <a:latin typeface="PT Astra Serif" pitchFamily="18" charset="-52"/>
                        <a:ea typeface="PT Astra Serif" pitchFamily="18" charset="-52"/>
                      </a:endParaRPr>
                    </a:p>
                    <a:p>
                      <a:endParaRPr lang="ru-RU" sz="1000" b="0" spc="0" baseline="0" dirty="0" smtClean="0">
                        <a:latin typeface="PT Astra Serif" pitchFamily="18" charset="-52"/>
                        <a:ea typeface="PT Astra Serif" pitchFamily="18" charset="-52"/>
                      </a:endParaRPr>
                    </a:p>
                    <a:p>
                      <a:pPr algn="ctr"/>
                      <a:r>
                        <a:rPr lang="ru-RU" sz="1000" b="1" spc="0" baseline="0" dirty="0" smtClean="0">
                          <a:solidFill>
                            <a:schemeClr val="tx1"/>
                          </a:solidFill>
                          <a:latin typeface="PT Astra Serif" pitchFamily="18" charset="-52"/>
                          <a:ea typeface="PT Astra Serif" pitchFamily="18" charset="-52"/>
                        </a:rPr>
                        <a:t>21,2</a:t>
                      </a:r>
                      <a:endParaRPr lang="ru-RU" sz="1000" b="1" spc="0" baseline="0" dirty="0">
                        <a:solidFill>
                          <a:schemeClr val="tx1"/>
                        </a:solidFill>
                        <a:latin typeface="PT Astra Serif" pitchFamily="18" charset="-52"/>
                        <a:ea typeface="PT Astra Serif" pitchFamily="18" charset="-52"/>
                      </a:endParaRPr>
                    </a:p>
                  </a:txBody>
                  <a:tcPr>
                    <a:solidFill>
                      <a:srgbClr val="00B0F0"/>
                    </a:solidFill>
                  </a:tcPr>
                </a:tc>
              </a:tr>
              <a:tr h="1005714">
                <a:tc>
                  <a:txBody>
                    <a:bodyPr/>
                    <a:lstStyle/>
                    <a:p>
                      <a:endParaRPr lang="ru-RU" sz="1000" b="0" spc="0" baseline="0" dirty="0" smtClean="0">
                        <a:latin typeface="PT Astra Serif" pitchFamily="18" charset="-52"/>
                        <a:ea typeface="PT Astra Serif" pitchFamily="18" charset="-52"/>
                      </a:endParaRPr>
                    </a:p>
                    <a:p>
                      <a:endParaRPr lang="ru-RU" sz="1000" b="0" spc="0" baseline="0" dirty="0" smtClean="0">
                        <a:latin typeface="PT Astra Serif" pitchFamily="18" charset="-52"/>
                        <a:ea typeface="PT Astra Serif" pitchFamily="18" charset="-52"/>
                      </a:endParaRPr>
                    </a:p>
                    <a:p>
                      <a:pPr algn="ctr"/>
                      <a:r>
                        <a:rPr lang="ru-RU" sz="1000" b="1" spc="0" baseline="0" dirty="0" smtClean="0">
                          <a:solidFill>
                            <a:schemeClr val="tx1"/>
                          </a:solidFill>
                          <a:latin typeface="PT Astra Serif" pitchFamily="18" charset="-52"/>
                          <a:ea typeface="PT Astra Serif" pitchFamily="18" charset="-52"/>
                        </a:rPr>
                        <a:t>155,4</a:t>
                      </a:r>
                      <a:endParaRPr lang="ru-RU" sz="1000" b="1" spc="0" baseline="0" dirty="0">
                        <a:solidFill>
                          <a:schemeClr val="tx1"/>
                        </a:solidFill>
                        <a:latin typeface="PT Astra Serif" pitchFamily="18" charset="-52"/>
                        <a:ea typeface="PT Astra Serif" pitchFamily="18" charset="-52"/>
                      </a:endParaRPr>
                    </a:p>
                  </a:txBody>
                  <a:tcPr>
                    <a:solidFill>
                      <a:schemeClr val="accent5">
                        <a:lumMod val="40000"/>
                        <a:lumOff val="60000"/>
                      </a:schemeClr>
                    </a:solidFill>
                  </a:tcPr>
                </a:tc>
              </a:tr>
            </a:tbl>
          </a:graphicData>
        </a:graphic>
      </p:graphicFrame>
      <p:sp>
        <p:nvSpPr>
          <p:cNvPr id="12" name="TextBox 11"/>
          <p:cNvSpPr txBox="1"/>
          <p:nvPr/>
        </p:nvSpPr>
        <p:spPr>
          <a:xfrm>
            <a:off x="692696" y="1547664"/>
            <a:ext cx="1296144" cy="5262979"/>
          </a:xfrm>
          <a:prstGeom prst="rect">
            <a:avLst/>
          </a:prstGeom>
          <a:noFill/>
        </p:spPr>
        <p:txBody>
          <a:bodyPr wrap="square" rtlCol="0">
            <a:spAutoFit/>
          </a:bodyPr>
          <a:lstStyle/>
          <a:p>
            <a:pPr algn="ctr"/>
            <a:endParaRPr lang="ru-RU" sz="1050" dirty="0" smtClean="0">
              <a:latin typeface="PT Astra Serif" pitchFamily="18" charset="-52"/>
              <a:ea typeface="PT Astra Serif" pitchFamily="18" charset="-52"/>
            </a:endParaRPr>
          </a:p>
          <a:p>
            <a:r>
              <a:rPr lang="ru-RU" sz="1050" dirty="0" smtClean="0">
                <a:latin typeface="PT Astra Serif" pitchFamily="18" charset="-52"/>
                <a:ea typeface="PT Astra Serif" pitchFamily="18" charset="-52"/>
              </a:rPr>
              <a:t>Реализация Национального проекта «Жильё и городская среда»</a:t>
            </a:r>
          </a:p>
          <a:p>
            <a:endParaRPr lang="ru-RU" sz="1050" dirty="0" smtClean="0">
              <a:latin typeface="PT Astra Serif" pitchFamily="18" charset="-52"/>
              <a:ea typeface="PT Astra Serif" pitchFamily="18" charset="-52"/>
            </a:endParaRPr>
          </a:p>
          <a:p>
            <a:endParaRPr lang="ru-RU" sz="1050" dirty="0" smtClean="0">
              <a:latin typeface="PT Astra Serif" pitchFamily="18" charset="-52"/>
              <a:ea typeface="PT Astra Serif" pitchFamily="18" charset="-52"/>
            </a:endParaRPr>
          </a:p>
          <a:p>
            <a:endParaRPr lang="ru-RU" sz="1050" dirty="0" smtClean="0">
              <a:latin typeface="PT Astra Serif" pitchFamily="18" charset="-52"/>
              <a:ea typeface="PT Astra Serif" pitchFamily="18" charset="-52"/>
            </a:endParaRPr>
          </a:p>
          <a:p>
            <a:r>
              <a:rPr lang="ru-RU" sz="1050" dirty="0" smtClean="0">
                <a:latin typeface="PT Astra Serif" pitchFamily="18" charset="-52"/>
                <a:ea typeface="PT Astra Serif" pitchFamily="18" charset="-52"/>
              </a:rPr>
              <a:t>Стимулирование развития жилищного строительства в Ульяновской области</a:t>
            </a:r>
            <a:endParaRPr lang="ru-RU" sz="1050" dirty="0">
              <a:latin typeface="PT Astra Serif" pitchFamily="18" charset="-52"/>
              <a:ea typeface="PT Astra Serif" pitchFamily="18" charset="-52"/>
            </a:endParaRPr>
          </a:p>
          <a:p>
            <a:endParaRPr lang="ru-RU" sz="1050" dirty="0" smtClean="0">
              <a:latin typeface="PT Astra Serif" pitchFamily="18" charset="-52"/>
              <a:ea typeface="PT Astra Serif" pitchFamily="18" charset="-52"/>
            </a:endParaRPr>
          </a:p>
          <a:p>
            <a:endParaRPr lang="ru-RU" sz="1050" dirty="0" smtClean="0">
              <a:latin typeface="PT Astra Serif" pitchFamily="18" charset="-52"/>
              <a:ea typeface="PT Astra Serif" pitchFamily="18" charset="-52"/>
            </a:endParaRPr>
          </a:p>
          <a:p>
            <a:r>
              <a:rPr lang="ru-RU" sz="1050" dirty="0" smtClean="0">
                <a:latin typeface="PT Astra Serif" pitchFamily="18" charset="-52"/>
                <a:ea typeface="PT Astra Serif" pitchFamily="18" charset="-52"/>
              </a:rPr>
              <a:t>Градостроительное планирование развития территорий</a:t>
            </a:r>
            <a:endParaRPr lang="ru-RU" sz="1050" dirty="0">
              <a:latin typeface="PT Astra Serif" pitchFamily="18" charset="-52"/>
              <a:ea typeface="PT Astra Serif" pitchFamily="18" charset="-52"/>
            </a:endParaRPr>
          </a:p>
          <a:p>
            <a:endParaRPr lang="ru-RU" sz="1050" dirty="0" smtClean="0">
              <a:latin typeface="PT Astra Serif" pitchFamily="18" charset="-52"/>
              <a:ea typeface="PT Astra Serif" pitchFamily="18" charset="-52"/>
            </a:endParaRPr>
          </a:p>
          <a:p>
            <a:endParaRPr lang="ru-RU" sz="1050" dirty="0">
              <a:latin typeface="PT Astra Serif" pitchFamily="18" charset="-52"/>
              <a:ea typeface="PT Astra Serif" pitchFamily="18" charset="-52"/>
            </a:endParaRPr>
          </a:p>
          <a:p>
            <a:endParaRPr lang="ru-RU" sz="1050" dirty="0" smtClean="0">
              <a:latin typeface="PT Astra Serif" pitchFamily="18" charset="-52"/>
              <a:ea typeface="PT Astra Serif" pitchFamily="18" charset="-52"/>
            </a:endParaRPr>
          </a:p>
          <a:p>
            <a:endParaRPr lang="ru-RU" sz="1050" dirty="0" smtClean="0">
              <a:latin typeface="PT Astra Serif" pitchFamily="18" charset="-52"/>
              <a:ea typeface="PT Astra Serif" pitchFamily="18" charset="-52"/>
            </a:endParaRPr>
          </a:p>
          <a:p>
            <a:r>
              <a:rPr lang="ru-RU" sz="1050" dirty="0" smtClean="0">
                <a:latin typeface="PT Astra Serif" pitchFamily="18" charset="-52"/>
                <a:ea typeface="PT Astra Serif" pitchFamily="18" charset="-52"/>
              </a:rPr>
              <a:t>Прочие расходы в области  строительства и архитектуры</a:t>
            </a:r>
          </a:p>
          <a:p>
            <a:pPr algn="ctr"/>
            <a:endParaRPr lang="ru-RU" sz="1050" dirty="0">
              <a:latin typeface="PT Astra Serif" pitchFamily="18" charset="-52"/>
              <a:ea typeface="PT Astra Serif" pitchFamily="18" charset="-52"/>
            </a:endParaRPr>
          </a:p>
          <a:p>
            <a:pPr algn="ctr"/>
            <a:endParaRPr lang="ru-RU" sz="1050" dirty="0" smtClean="0">
              <a:latin typeface="PT Astra Serif" pitchFamily="18" charset="-52"/>
              <a:ea typeface="PT Astra Serif" pitchFamily="18" charset="-52"/>
            </a:endParaRPr>
          </a:p>
          <a:p>
            <a:pPr algn="ctr"/>
            <a:endParaRPr lang="ru-RU" sz="1050" dirty="0">
              <a:latin typeface="PT Astra Serif" pitchFamily="18" charset="-52"/>
              <a:ea typeface="PT Astra Serif" pitchFamily="18" charset="-52"/>
            </a:endParaRPr>
          </a:p>
          <a:p>
            <a:pPr algn="ctr"/>
            <a:endParaRPr lang="ru-RU" sz="1050" dirty="0" smtClean="0">
              <a:latin typeface="PT Astra Serif" pitchFamily="18" charset="-52"/>
              <a:ea typeface="PT Astra Serif" pitchFamily="18" charset="-52"/>
            </a:endParaRPr>
          </a:p>
        </p:txBody>
      </p:sp>
      <p:sp>
        <p:nvSpPr>
          <p:cNvPr id="17" name="TextBox 16"/>
          <p:cNvSpPr txBox="1"/>
          <p:nvPr/>
        </p:nvSpPr>
        <p:spPr>
          <a:xfrm>
            <a:off x="1916832" y="1475657"/>
            <a:ext cx="4752528" cy="3170099"/>
          </a:xfrm>
          <a:prstGeom prst="rect">
            <a:avLst/>
          </a:prstGeom>
          <a:noFill/>
        </p:spPr>
        <p:txBody>
          <a:bodyPr wrap="square" rtlCol="0">
            <a:spAutoFit/>
          </a:bodyPr>
          <a:lstStyle/>
          <a:p>
            <a:r>
              <a:rPr lang="ru-RU" sz="1000" b="1" dirty="0" smtClean="0">
                <a:latin typeface="PT Astra Serif" pitchFamily="18" charset="-52"/>
                <a:ea typeface="PT Astra Serif" pitchFamily="18" charset="-52"/>
              </a:rPr>
              <a:t>Цели государственной программы:</a:t>
            </a:r>
          </a:p>
          <a:p>
            <a:pPr marL="285750" indent="-285750">
              <a:buFont typeface="Wingdings" panose="05000000000000000000" pitchFamily="2" charset="2"/>
              <a:buChar char="§"/>
            </a:pPr>
            <a:r>
              <a:rPr lang="ru-RU" sz="1000" dirty="0" smtClean="0">
                <a:latin typeface="PT Astra Serif" pitchFamily="18" charset="-52"/>
                <a:ea typeface="PT Astra Serif" pitchFamily="18" charset="-52"/>
              </a:rPr>
              <a:t>повышение доступности жилых помещений и качества жилищного обеспечения населения Ульяновской области, создание условий для устойчивого развития территорий муниципальных образований Ульяновской области.</a:t>
            </a:r>
          </a:p>
          <a:p>
            <a:r>
              <a:rPr lang="ru-RU" sz="1000" b="1" dirty="0" smtClean="0">
                <a:latin typeface="PT Astra Serif" pitchFamily="18" charset="-52"/>
                <a:ea typeface="PT Astra Serif" pitchFamily="18" charset="-52"/>
              </a:rPr>
              <a:t>Задачи государственной программы:</a:t>
            </a:r>
          </a:p>
          <a:p>
            <a:pPr marL="285750" indent="-285750">
              <a:buFont typeface="Wingdings" panose="05000000000000000000" pitchFamily="2" charset="2"/>
              <a:buChar char="§"/>
            </a:pPr>
            <a:r>
              <a:rPr lang="ru-RU" sz="1000" dirty="0" smtClean="0">
                <a:latin typeface="PT Astra Serif" pitchFamily="18" charset="-52"/>
                <a:ea typeface="PT Astra Serif" pitchFamily="18" charset="-52"/>
              </a:rPr>
              <a:t>обеспечение населения Ульяновской области экономически доступными жилыми помещениями, соответствующими требованиям энергетической эффективности и экологическим требованиям, путем создания благоприятных условий для развития жилищного строительства;</a:t>
            </a:r>
          </a:p>
          <a:p>
            <a:pPr marL="285750" indent="-285750">
              <a:buFont typeface="Wingdings" panose="05000000000000000000" pitchFamily="2" charset="2"/>
              <a:buChar char="§"/>
            </a:pPr>
            <a:r>
              <a:rPr lang="ru-RU" sz="1000" dirty="0" smtClean="0">
                <a:latin typeface="PT Astra Serif" pitchFamily="18" charset="-52"/>
                <a:ea typeface="PT Astra Serif" pitchFamily="18" charset="-52"/>
              </a:rPr>
              <a:t>предоставление государственной поддержки в решении жилищной проблемы работникам областных государственных учреждений и муниципальных учреждений муниципальных образований Ульяновской области, работникам организаций, осуществляющим на территории Ульяновской области деятельность в сфере информационных технологий и молодым семьям, признанным  установленном порядке, нуждающимися в улучшении жилищных условий;</a:t>
            </a:r>
          </a:p>
          <a:p>
            <a:pPr marL="285750" indent="-285750">
              <a:buFont typeface="Wingdings" panose="05000000000000000000" pitchFamily="2" charset="2"/>
              <a:buChar char="§"/>
            </a:pPr>
            <a:r>
              <a:rPr lang="ru-RU" sz="1000" dirty="0" smtClean="0">
                <a:latin typeface="PT Astra Serif" pitchFamily="18" charset="-52"/>
                <a:ea typeface="PT Astra Serif" pitchFamily="18" charset="-52"/>
              </a:rPr>
              <a:t>создание благоприятных условий для социальной адаптации детей-сирот в современном обществе и повышение качества их жизни.</a:t>
            </a:r>
          </a:p>
          <a:p>
            <a:pPr marL="285750" indent="-285750"/>
            <a:endParaRPr lang="ru-RU" sz="1000" dirty="0" smtClean="0"/>
          </a:p>
        </p:txBody>
      </p:sp>
      <p:sp>
        <p:nvSpPr>
          <p:cNvPr id="19" name="TextBox 18"/>
          <p:cNvSpPr txBox="1"/>
          <p:nvPr/>
        </p:nvSpPr>
        <p:spPr>
          <a:xfrm>
            <a:off x="293450" y="7452320"/>
            <a:ext cx="1505764" cy="646331"/>
          </a:xfrm>
          <a:prstGeom prst="rect">
            <a:avLst/>
          </a:prstGeom>
          <a:noFill/>
        </p:spPr>
        <p:txBody>
          <a:bodyPr wrap="square" rtlCol="0">
            <a:spAutoFit/>
          </a:bodyPr>
          <a:lstStyle/>
          <a:p>
            <a:r>
              <a:rPr lang="ru-RU" dirty="0" smtClean="0"/>
              <a:t>КАРТИНКА/ФОТО</a:t>
            </a:r>
            <a:endParaRPr lang="ru-RU" dirty="0"/>
          </a:p>
        </p:txBody>
      </p:sp>
      <p:sp>
        <p:nvSpPr>
          <p:cNvPr id="22" name="TextBox 21"/>
          <p:cNvSpPr txBox="1"/>
          <p:nvPr/>
        </p:nvSpPr>
        <p:spPr>
          <a:xfrm>
            <a:off x="4437112" y="116034"/>
            <a:ext cx="2309863" cy="276999"/>
          </a:xfrm>
          <a:prstGeom prst="rect">
            <a:avLst/>
          </a:prstGeom>
          <a:noFill/>
        </p:spPr>
        <p:txBody>
          <a:bodyPr wrap="none" rtlCol="0">
            <a:spAutoFit/>
          </a:bodyPr>
          <a:lstStyle/>
          <a:p>
            <a:r>
              <a:rPr lang="ru-RU" sz="1200" dirty="0" smtClean="0">
                <a:solidFill>
                  <a:schemeClr val="bg1"/>
                </a:solidFill>
              </a:rPr>
              <a:t>Расходы областного бюджета</a:t>
            </a:r>
            <a:endParaRPr lang="ru-RU" sz="1200" dirty="0">
              <a:solidFill>
                <a:schemeClr val="bg1"/>
              </a:solidFill>
            </a:endParaRPr>
          </a:p>
        </p:txBody>
      </p:sp>
      <p:sp>
        <p:nvSpPr>
          <p:cNvPr id="2" name="TextBox 1"/>
          <p:cNvSpPr txBox="1"/>
          <p:nvPr/>
        </p:nvSpPr>
        <p:spPr>
          <a:xfrm>
            <a:off x="116632" y="8316416"/>
            <a:ext cx="1728192" cy="584775"/>
          </a:xfrm>
          <a:prstGeom prst="rect">
            <a:avLst/>
          </a:prstGeom>
          <a:noFill/>
        </p:spPr>
        <p:txBody>
          <a:bodyPr wrap="square" rtlCol="0">
            <a:spAutoFit/>
          </a:bodyPr>
          <a:lstStyle/>
          <a:p>
            <a:r>
              <a:rPr lang="ru-RU" sz="800" i="1" dirty="0" smtClean="0"/>
              <a:t>Средства на реализацию государственной программы в 2020 году  </a:t>
            </a:r>
          </a:p>
          <a:p>
            <a:r>
              <a:rPr lang="ru-RU" sz="800" b="1" i="1" dirty="0" smtClean="0"/>
              <a:t>факт – 955,5 млн. руб</a:t>
            </a:r>
            <a:r>
              <a:rPr lang="ru-RU" sz="800" i="1" dirty="0" smtClean="0"/>
              <a:t>.</a:t>
            </a:r>
            <a:endParaRPr lang="ru-RU" sz="800" i="1" dirty="0"/>
          </a:p>
        </p:txBody>
      </p:sp>
      <p:sp>
        <p:nvSpPr>
          <p:cNvPr id="3" name="TextBox 2"/>
          <p:cNvSpPr txBox="1"/>
          <p:nvPr/>
        </p:nvSpPr>
        <p:spPr>
          <a:xfrm>
            <a:off x="2132856" y="4509315"/>
            <a:ext cx="4254876" cy="276999"/>
          </a:xfrm>
          <a:prstGeom prst="rect">
            <a:avLst/>
          </a:prstGeom>
          <a:noFill/>
        </p:spPr>
        <p:txBody>
          <a:bodyPr wrap="square" rtlCol="0">
            <a:spAutoFit/>
          </a:bodyPr>
          <a:lstStyle/>
          <a:p>
            <a:r>
              <a:rPr lang="ru-RU" sz="1000" b="1" dirty="0" smtClean="0">
                <a:latin typeface="PT Astra Serif" pitchFamily="18" charset="-52"/>
                <a:ea typeface="PT Astra Serif" pitchFamily="18" charset="-52"/>
              </a:rPr>
              <a:t>Результаты</a:t>
            </a:r>
            <a:r>
              <a:rPr lang="ru-RU" sz="1200" b="1" dirty="0" smtClean="0">
                <a:latin typeface="PT Astra Serif" pitchFamily="18" charset="-52"/>
                <a:ea typeface="PT Astra Serif" pitchFamily="18" charset="-52"/>
              </a:rPr>
              <a:t>:</a:t>
            </a:r>
            <a:endParaRPr lang="ru-RU" sz="1200" b="1" dirty="0">
              <a:latin typeface="PT Astra Serif" pitchFamily="18" charset="-52"/>
              <a:ea typeface="PT Astra Serif" pitchFamily="18" charset="-52"/>
            </a:endParaRPr>
          </a:p>
        </p:txBody>
      </p:sp>
      <p:pic>
        <p:nvPicPr>
          <p:cNvPr id="2052" name="Picture 4" descr="https://i8.photo.2gis.com/images/branch/55/7740561891882258_8950.jpg"/>
          <p:cNvPicPr>
            <a:picLocks noChangeAspect="1" noChangeArrowheads="1"/>
          </p:cNvPicPr>
          <p:nvPr/>
        </p:nvPicPr>
        <p:blipFill>
          <a:blip r:embed="rId3" cstate="print"/>
          <a:srcRect/>
          <a:stretch>
            <a:fillRect/>
          </a:stretch>
        </p:blipFill>
        <p:spPr bwMode="auto">
          <a:xfrm>
            <a:off x="188639" y="6588224"/>
            <a:ext cx="1512169" cy="1584177"/>
          </a:xfrm>
          <a:prstGeom prst="rect">
            <a:avLst/>
          </a:prstGeom>
          <a:noFill/>
        </p:spPr>
      </p:pic>
      <p:graphicFrame>
        <p:nvGraphicFramePr>
          <p:cNvPr id="15" name="Объект 17"/>
          <p:cNvGraphicFramePr>
            <a:graphicFrameLocks/>
          </p:cNvGraphicFramePr>
          <p:nvPr>
            <p:extLst>
              <p:ext uri="{D42A27DB-BD31-4B8C-83A1-F6EECF244321}">
                <p14:modId xmlns:p14="http://schemas.microsoft.com/office/powerpoint/2010/main" xmlns="" val="1239157827"/>
              </p:ext>
            </p:extLst>
          </p:nvPr>
        </p:nvGraphicFramePr>
        <p:xfrm>
          <a:off x="2204864" y="4860032"/>
          <a:ext cx="4464496" cy="3577154"/>
        </p:xfrm>
        <a:graphic>
          <a:graphicData uri="http://schemas.openxmlformats.org/drawingml/2006/table">
            <a:tbl>
              <a:tblPr firstRow="1" bandRow="1">
                <a:tableStyleId>{5C22544A-7EE6-4342-B048-85BDC9FD1C3A}</a:tableStyleId>
              </a:tblPr>
              <a:tblGrid>
                <a:gridCol w="2520280"/>
                <a:gridCol w="504056"/>
                <a:gridCol w="504056"/>
                <a:gridCol w="936104"/>
              </a:tblGrid>
              <a:tr h="432048">
                <a:tc>
                  <a:txBody>
                    <a:bodyPr/>
                    <a:lstStyle/>
                    <a:p>
                      <a:pPr algn="ctr"/>
                      <a:r>
                        <a:rPr lang="ru-RU" sz="1000" dirty="0" smtClean="0">
                          <a:latin typeface="PT Astra Serif" pitchFamily="18" charset="-52"/>
                          <a:ea typeface="PT Astra Serif" pitchFamily="18" charset="-52"/>
                        </a:rPr>
                        <a:t>Целевой индикатор</a:t>
                      </a:r>
                      <a:endParaRPr lang="ru-RU" sz="1000" dirty="0">
                        <a:latin typeface="PT Astra Serif" pitchFamily="18" charset="-52"/>
                        <a:ea typeface="PT Astra Serif" pitchFamily="18" charset="-52"/>
                      </a:endParaRPr>
                    </a:p>
                  </a:txBody>
                  <a:tcPr/>
                </a:tc>
                <a:tc>
                  <a:txBody>
                    <a:bodyPr/>
                    <a:lstStyle/>
                    <a:p>
                      <a:pPr algn="ctr"/>
                      <a:r>
                        <a:rPr lang="ru-RU" sz="1000" dirty="0" smtClean="0">
                          <a:latin typeface="PT Astra Serif" pitchFamily="18" charset="-52"/>
                          <a:ea typeface="PT Astra Serif" pitchFamily="18" charset="-52"/>
                        </a:rPr>
                        <a:t>План </a:t>
                      </a:r>
                    </a:p>
                    <a:p>
                      <a:pPr algn="ctr"/>
                      <a:r>
                        <a:rPr lang="ru-RU" sz="1000" dirty="0" smtClean="0">
                          <a:latin typeface="PT Astra Serif" pitchFamily="18" charset="-52"/>
                          <a:ea typeface="PT Astra Serif" pitchFamily="18" charset="-52"/>
                        </a:rPr>
                        <a:t>2020</a:t>
                      </a:r>
                    </a:p>
                    <a:p>
                      <a:pPr algn="ctr"/>
                      <a:endParaRPr lang="ru-RU" sz="1000" dirty="0">
                        <a:latin typeface="PT Astra Serif" pitchFamily="18" charset="-52"/>
                        <a:ea typeface="PT Astra Serif" pitchFamily="18" charset="-52"/>
                      </a:endParaRPr>
                    </a:p>
                  </a:txBody>
                  <a:tcPr/>
                </a:tc>
                <a:tc>
                  <a:txBody>
                    <a:bodyPr/>
                    <a:lstStyle/>
                    <a:p>
                      <a:pPr algn="ctr"/>
                      <a:r>
                        <a:rPr lang="ru-RU" sz="1000" dirty="0" smtClean="0">
                          <a:latin typeface="PT Astra Serif" pitchFamily="18" charset="-52"/>
                          <a:ea typeface="PT Astra Serif" pitchFamily="18" charset="-52"/>
                        </a:rPr>
                        <a:t>Факт</a:t>
                      </a:r>
                    </a:p>
                    <a:p>
                      <a:pPr algn="ctr"/>
                      <a:r>
                        <a:rPr lang="ru-RU" sz="1000" dirty="0" smtClean="0">
                          <a:latin typeface="PT Astra Serif" pitchFamily="18" charset="-52"/>
                          <a:ea typeface="PT Astra Serif" pitchFamily="18" charset="-52"/>
                        </a:rPr>
                        <a:t>2020</a:t>
                      </a:r>
                      <a:endParaRPr lang="ru-RU" sz="1000" dirty="0">
                        <a:latin typeface="PT Astra Serif" pitchFamily="18" charset="-52"/>
                        <a:ea typeface="PT Astra Serif" pitchFamily="18" charset="-52"/>
                      </a:endParaRPr>
                    </a:p>
                  </a:txBody>
                  <a:tcPr/>
                </a:tc>
                <a:tc>
                  <a:txBody>
                    <a:bodyPr/>
                    <a:lstStyle/>
                    <a:p>
                      <a:pPr algn="ctr"/>
                      <a:r>
                        <a:rPr lang="ru-RU" sz="1000" dirty="0" smtClean="0">
                          <a:latin typeface="PT Astra Serif" pitchFamily="18" charset="-52"/>
                          <a:ea typeface="PT Astra Serif" pitchFamily="18" charset="-52"/>
                        </a:rPr>
                        <a:t>% исполнения</a:t>
                      </a:r>
                      <a:endParaRPr lang="ru-RU" sz="1000" dirty="0">
                        <a:latin typeface="PT Astra Serif" pitchFamily="18" charset="-52"/>
                        <a:ea typeface="PT Astra Serif" pitchFamily="18" charset="-52"/>
                      </a:endParaRPr>
                    </a:p>
                  </a:txBody>
                  <a:tcPr/>
                </a:tc>
              </a:tr>
              <a:tr h="665236">
                <a:tc>
                  <a:txBody>
                    <a:bodyPr/>
                    <a:lstStyle/>
                    <a:p>
                      <a:r>
                        <a:rPr lang="ru-RU" sz="900" dirty="0" smtClean="0">
                          <a:latin typeface="PT Astra Serif" pitchFamily="18" charset="-52"/>
                          <a:ea typeface="PT Astra Serif" pitchFamily="18" charset="-52"/>
                        </a:rPr>
                        <a:t>Количество построенных (реконструированных) зданий дошкольных образовательных организаций на территории Ульяновской области, единиц</a:t>
                      </a:r>
                      <a:endParaRPr lang="ru-RU" sz="900" dirty="0">
                        <a:latin typeface="PT Astra Serif" pitchFamily="18" charset="-52"/>
                        <a:ea typeface="PT Astra Serif" pitchFamily="18" charset="-52"/>
                      </a:endParaRPr>
                    </a:p>
                  </a:txBody>
                  <a:tcPr/>
                </a:tc>
                <a:tc>
                  <a:txBody>
                    <a:bodyPr/>
                    <a:lstStyle/>
                    <a:p>
                      <a:pPr algn="ctr" fontAlgn="ctr"/>
                      <a:r>
                        <a:rPr lang="ru-RU" sz="900" kern="1200" dirty="0" smtClean="0">
                          <a:solidFill>
                            <a:schemeClr val="dk1"/>
                          </a:solidFill>
                          <a:latin typeface="PT Astra Serif" pitchFamily="18" charset="-52"/>
                          <a:ea typeface="PT Astra Serif" pitchFamily="18" charset="-52"/>
                          <a:cs typeface="+mn-cs"/>
                        </a:rPr>
                        <a:t>1</a:t>
                      </a:r>
                    </a:p>
                  </a:txBody>
                  <a:tcPr marL="9525" marR="9525" marT="9525" marB="0" anchor="ctr"/>
                </a:tc>
                <a:tc>
                  <a:txBody>
                    <a:bodyPr/>
                    <a:lstStyle/>
                    <a:p>
                      <a:pPr algn="ctr" fontAlgn="ctr"/>
                      <a:r>
                        <a:rPr lang="ru-RU" sz="900" kern="1200" dirty="0" smtClean="0">
                          <a:solidFill>
                            <a:schemeClr val="dk1"/>
                          </a:solidFill>
                          <a:latin typeface="PT Astra Serif" pitchFamily="18" charset="-52"/>
                          <a:ea typeface="PT Astra Serif" pitchFamily="18" charset="-52"/>
                          <a:cs typeface="+mn-cs"/>
                        </a:rPr>
                        <a:t>1</a:t>
                      </a:r>
                    </a:p>
                  </a:txBody>
                  <a:tcPr marL="9525" marR="9525" marT="9525" marB="0" anchor="ctr"/>
                </a:tc>
                <a:tc>
                  <a:txBody>
                    <a:bodyPr/>
                    <a:lstStyle/>
                    <a:p>
                      <a:pPr algn="ctr" fontAlgn="ctr"/>
                      <a:r>
                        <a:rPr lang="ru-RU" sz="900" kern="1200" dirty="0" smtClean="0">
                          <a:solidFill>
                            <a:schemeClr val="dk1"/>
                          </a:solidFill>
                          <a:latin typeface="PT Astra Serif" pitchFamily="18" charset="-52"/>
                          <a:ea typeface="PT Astra Serif" pitchFamily="18" charset="-52"/>
                          <a:cs typeface="+mn-cs"/>
                        </a:rPr>
                        <a:t>100</a:t>
                      </a:r>
                    </a:p>
                  </a:txBody>
                  <a:tcPr marL="9525" marR="9525" marT="9525" marB="0" anchor="ctr"/>
                </a:tc>
              </a:tr>
              <a:tr h="671638">
                <a:tc>
                  <a:txBody>
                    <a:bodyPr/>
                    <a:lstStyle/>
                    <a:p>
                      <a:r>
                        <a:rPr lang="ru-RU" sz="900" kern="1200" dirty="0" smtClean="0">
                          <a:solidFill>
                            <a:schemeClr val="dk1"/>
                          </a:solidFill>
                          <a:latin typeface="PT Astra Serif" pitchFamily="18" charset="-52"/>
                          <a:ea typeface="PT Astra Serif" pitchFamily="18" charset="-52"/>
                          <a:cs typeface="+mn-cs"/>
                        </a:rPr>
                        <a:t>Количество выданных молодым семьям свидетельств о праве на получение социальной выплаты на приобретение жилого помещения или строительство жилого дома, единиц</a:t>
                      </a:r>
                      <a:endParaRPr lang="ru-RU" sz="900" kern="1200" dirty="0">
                        <a:solidFill>
                          <a:schemeClr val="dk1"/>
                        </a:solidFill>
                        <a:latin typeface="PT Astra Serif" pitchFamily="18" charset="-52"/>
                        <a:ea typeface="PT Astra Serif" pitchFamily="18" charset="-52"/>
                        <a:cs typeface="+mn-cs"/>
                      </a:endParaRPr>
                    </a:p>
                  </a:txBody>
                  <a:tcPr/>
                </a:tc>
                <a:tc>
                  <a:txBody>
                    <a:bodyPr/>
                    <a:lstStyle/>
                    <a:p>
                      <a:pPr marL="0" algn="ctr" defTabSz="914400" rtl="0" eaLnBrk="1" fontAlgn="ctr" latinLnBrk="0" hangingPunct="1"/>
                      <a:r>
                        <a:rPr lang="ru-RU" sz="900" kern="1200" dirty="0" smtClean="0">
                          <a:solidFill>
                            <a:schemeClr val="dk1"/>
                          </a:solidFill>
                          <a:latin typeface="PT Astra Serif" pitchFamily="18" charset="-52"/>
                          <a:ea typeface="PT Astra Serif" pitchFamily="18" charset="-52"/>
                          <a:cs typeface="+mn-cs"/>
                        </a:rPr>
                        <a:t>50</a:t>
                      </a:r>
                    </a:p>
                  </a:txBody>
                  <a:tcPr marL="9525" marR="9525" marT="9525" marB="0" anchor="ctr"/>
                </a:tc>
                <a:tc>
                  <a:txBody>
                    <a:bodyPr/>
                    <a:lstStyle/>
                    <a:p>
                      <a:pPr marL="0" algn="ctr" defTabSz="914400" rtl="0" eaLnBrk="1" fontAlgn="ctr" latinLnBrk="0" hangingPunct="1"/>
                      <a:r>
                        <a:rPr lang="ru-RU" sz="900" kern="1200" dirty="0" smtClean="0">
                          <a:solidFill>
                            <a:schemeClr val="dk1"/>
                          </a:solidFill>
                          <a:latin typeface="PT Astra Serif" pitchFamily="18" charset="-52"/>
                          <a:ea typeface="PT Astra Serif" pitchFamily="18" charset="-52"/>
                          <a:cs typeface="+mn-cs"/>
                        </a:rPr>
                        <a:t>50</a:t>
                      </a:r>
                    </a:p>
                  </a:txBody>
                  <a:tcPr marL="9525" marR="9525" marT="9525" marB="0" anchor="ctr"/>
                </a:tc>
                <a:tc>
                  <a:txBody>
                    <a:bodyPr/>
                    <a:lstStyle/>
                    <a:p>
                      <a:pPr marL="0" algn="ctr" defTabSz="914400" rtl="0" eaLnBrk="1" fontAlgn="ctr" latinLnBrk="0" hangingPunct="1"/>
                      <a:r>
                        <a:rPr lang="ru-RU" sz="900" kern="1200" dirty="0" smtClean="0">
                          <a:solidFill>
                            <a:schemeClr val="dk1"/>
                          </a:solidFill>
                          <a:latin typeface="PT Astra Serif" pitchFamily="18" charset="-52"/>
                          <a:ea typeface="PT Astra Serif" pitchFamily="18" charset="-52"/>
                          <a:cs typeface="+mn-cs"/>
                        </a:rPr>
                        <a:t>100</a:t>
                      </a:r>
                    </a:p>
                  </a:txBody>
                  <a:tcPr marL="9525" marR="9525" marT="9525" marB="0" anchor="ctr"/>
                </a:tc>
              </a:tr>
              <a:tr h="530241">
                <a:tc>
                  <a:txBody>
                    <a:bodyPr/>
                    <a:lstStyle/>
                    <a:p>
                      <a:r>
                        <a:rPr lang="ru-RU" sz="900" kern="1200" dirty="0" smtClean="0">
                          <a:solidFill>
                            <a:schemeClr val="dk1"/>
                          </a:solidFill>
                          <a:latin typeface="PT Astra Serif" pitchFamily="18" charset="-52"/>
                          <a:ea typeface="PT Astra Serif" pitchFamily="18" charset="-52"/>
                          <a:cs typeface="+mn-cs"/>
                        </a:rPr>
                        <a:t>Количество предоставленных молодым семьям дополнительных выплат на приобретение (строительство) жилых помещений в связи с рождением (усыновлением) ребенка, единиц</a:t>
                      </a:r>
                      <a:endParaRPr lang="ru-RU" sz="900" kern="1200" dirty="0">
                        <a:solidFill>
                          <a:schemeClr val="dk1"/>
                        </a:solidFill>
                        <a:latin typeface="PT Astra Serif" pitchFamily="18" charset="-52"/>
                        <a:ea typeface="PT Astra Serif" pitchFamily="18" charset="-52"/>
                        <a:cs typeface="+mn-cs"/>
                      </a:endParaRPr>
                    </a:p>
                  </a:txBody>
                  <a:tcPr/>
                </a:tc>
                <a:tc>
                  <a:txBody>
                    <a:bodyPr/>
                    <a:lstStyle/>
                    <a:p>
                      <a:pPr marL="0" algn="ctr" defTabSz="914400" rtl="0" eaLnBrk="1" fontAlgn="ctr" latinLnBrk="0" hangingPunct="1"/>
                      <a:r>
                        <a:rPr lang="ru-RU" sz="900" kern="1200" dirty="0" smtClean="0">
                          <a:solidFill>
                            <a:schemeClr val="dk1"/>
                          </a:solidFill>
                          <a:latin typeface="PT Astra Serif" pitchFamily="18" charset="-52"/>
                          <a:ea typeface="PT Astra Serif" pitchFamily="18" charset="-52"/>
                          <a:cs typeface="+mn-cs"/>
                        </a:rPr>
                        <a:t>2</a:t>
                      </a:r>
                    </a:p>
                  </a:txBody>
                  <a:tcPr marL="9525" marR="9525" marT="9525" marB="0" anchor="ctr"/>
                </a:tc>
                <a:tc>
                  <a:txBody>
                    <a:bodyPr/>
                    <a:lstStyle/>
                    <a:p>
                      <a:pPr marL="0" algn="ctr" defTabSz="914400" rtl="0" eaLnBrk="1" fontAlgn="ctr" latinLnBrk="0" hangingPunct="1"/>
                      <a:r>
                        <a:rPr lang="ru-RU" sz="900" kern="1200" dirty="0" smtClean="0">
                          <a:solidFill>
                            <a:schemeClr val="dk1"/>
                          </a:solidFill>
                          <a:latin typeface="PT Astra Serif" pitchFamily="18" charset="-52"/>
                          <a:ea typeface="PT Astra Serif" pitchFamily="18" charset="-52"/>
                          <a:cs typeface="+mn-cs"/>
                        </a:rPr>
                        <a:t>2</a:t>
                      </a:r>
                    </a:p>
                  </a:txBody>
                  <a:tcPr marL="9525" marR="9525" marT="9525" marB="0" anchor="ctr"/>
                </a:tc>
                <a:tc>
                  <a:txBody>
                    <a:bodyPr/>
                    <a:lstStyle/>
                    <a:p>
                      <a:pPr marL="0" algn="ctr" defTabSz="914400" rtl="0" eaLnBrk="1" fontAlgn="ctr" latinLnBrk="0" hangingPunct="1"/>
                      <a:r>
                        <a:rPr lang="ru-RU" sz="900" kern="1200" dirty="0" smtClean="0">
                          <a:solidFill>
                            <a:schemeClr val="dk1"/>
                          </a:solidFill>
                          <a:latin typeface="PT Astra Serif" pitchFamily="18" charset="-52"/>
                          <a:ea typeface="PT Astra Serif" pitchFamily="18" charset="-52"/>
                          <a:cs typeface="+mn-cs"/>
                        </a:rPr>
                        <a:t>100</a:t>
                      </a:r>
                    </a:p>
                  </a:txBody>
                  <a:tcPr marL="9525" marR="9525" marT="9525" marB="0" anchor="ctr"/>
                </a:tc>
              </a:tr>
              <a:tr h="530241">
                <a:tc>
                  <a:txBody>
                    <a:bodyPr/>
                    <a:lstStyle/>
                    <a:p>
                      <a:r>
                        <a:rPr lang="ru-RU" sz="900" kern="1200" dirty="0" smtClean="0">
                          <a:solidFill>
                            <a:schemeClr val="dk1"/>
                          </a:solidFill>
                          <a:latin typeface="PT Astra Serif" pitchFamily="18" charset="-52"/>
                          <a:ea typeface="PT Astra Serif" pitchFamily="18" charset="-52"/>
                          <a:cs typeface="+mn-cs"/>
                        </a:rPr>
                        <a:t>Количество установленных и (или) отремонтированных (отреставрированных) в муниципальных образованиях памятников, скульптурных композиций, бюстов, мемориальных досок в память о лицах, внесших особый вклад в историю Ульяновской области, единиц</a:t>
                      </a:r>
                      <a:endParaRPr lang="ru-RU" sz="900" kern="1200" dirty="0">
                        <a:solidFill>
                          <a:schemeClr val="dk1"/>
                        </a:solidFill>
                        <a:latin typeface="PT Astra Serif" pitchFamily="18" charset="-52"/>
                        <a:ea typeface="PT Astra Serif" pitchFamily="18" charset="-52"/>
                        <a:cs typeface="+mn-cs"/>
                      </a:endParaRPr>
                    </a:p>
                  </a:txBody>
                  <a:tcPr/>
                </a:tc>
                <a:tc>
                  <a:txBody>
                    <a:bodyPr/>
                    <a:lstStyle/>
                    <a:p>
                      <a:pPr marL="0" algn="ctr" defTabSz="914400" rtl="0" eaLnBrk="1" fontAlgn="ctr" latinLnBrk="0" hangingPunct="1"/>
                      <a:r>
                        <a:rPr lang="ru-RU" sz="900" kern="1200" dirty="0" smtClean="0">
                          <a:solidFill>
                            <a:schemeClr val="dk1"/>
                          </a:solidFill>
                          <a:latin typeface="PT Astra Serif" pitchFamily="18" charset="-52"/>
                          <a:ea typeface="PT Astra Serif" pitchFamily="18" charset="-52"/>
                          <a:cs typeface="+mn-cs"/>
                        </a:rPr>
                        <a:t>65</a:t>
                      </a:r>
                    </a:p>
                  </a:txBody>
                  <a:tcPr marL="9525" marR="9525" marT="9525" marB="0" anchor="ctr"/>
                </a:tc>
                <a:tc>
                  <a:txBody>
                    <a:bodyPr/>
                    <a:lstStyle/>
                    <a:p>
                      <a:pPr marL="0" algn="ctr" defTabSz="914400" rtl="0" eaLnBrk="1" fontAlgn="ctr" latinLnBrk="0" hangingPunct="1"/>
                      <a:r>
                        <a:rPr lang="ru-RU" sz="900" kern="1200" dirty="0" smtClean="0">
                          <a:solidFill>
                            <a:schemeClr val="dk1"/>
                          </a:solidFill>
                          <a:latin typeface="PT Astra Serif" pitchFamily="18" charset="-52"/>
                          <a:ea typeface="PT Astra Serif" pitchFamily="18" charset="-52"/>
                          <a:cs typeface="+mn-cs"/>
                        </a:rPr>
                        <a:t>65</a:t>
                      </a:r>
                    </a:p>
                  </a:txBody>
                  <a:tcPr marL="9525" marR="9525" marT="9525" marB="0" anchor="ctr"/>
                </a:tc>
                <a:tc>
                  <a:txBody>
                    <a:bodyPr/>
                    <a:lstStyle/>
                    <a:p>
                      <a:pPr marL="0" algn="ctr" defTabSz="914400" rtl="0" eaLnBrk="1" fontAlgn="ctr" latinLnBrk="0" hangingPunct="1"/>
                      <a:r>
                        <a:rPr lang="ru-RU" sz="900" kern="1200" dirty="0" smtClean="0">
                          <a:solidFill>
                            <a:schemeClr val="dk1"/>
                          </a:solidFill>
                          <a:latin typeface="PT Astra Serif" pitchFamily="18" charset="-52"/>
                          <a:ea typeface="PT Astra Serif" pitchFamily="18" charset="-52"/>
                          <a:cs typeface="+mn-cs"/>
                        </a:rPr>
                        <a:t>100</a:t>
                      </a:r>
                    </a:p>
                  </a:txBody>
                  <a:tcPr marL="9525" marR="9525" marT="9525" marB="0" anchor="ctr"/>
                </a:tc>
              </a:tr>
            </a:tbl>
          </a:graphicData>
        </a:graphic>
      </p:graphicFrame>
      <p:pic>
        <p:nvPicPr>
          <p:cNvPr id="13" name="Рисунок 1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88640" y="179512"/>
            <a:ext cx="2713952" cy="529522"/>
          </a:xfrm>
          <a:prstGeom prst="rect">
            <a:avLst/>
          </a:prstGeom>
        </p:spPr>
      </p:pic>
      <p:sp>
        <p:nvSpPr>
          <p:cNvPr id="14" name="TextBox 13"/>
          <p:cNvSpPr txBox="1"/>
          <p:nvPr/>
        </p:nvSpPr>
        <p:spPr>
          <a:xfrm>
            <a:off x="2996953" y="179512"/>
            <a:ext cx="3861047" cy="523220"/>
          </a:xfrm>
          <a:prstGeom prst="rect">
            <a:avLst/>
          </a:prstGeom>
          <a:noFill/>
        </p:spPr>
        <p:txBody>
          <a:bodyPr wrap="square" rtlCol="0">
            <a:spAutoFit/>
          </a:bodyPr>
          <a:lstStyle/>
          <a:p>
            <a:r>
              <a:rPr lang="ru-RU" sz="1400" b="1" dirty="0" smtClean="0">
                <a:solidFill>
                  <a:srgbClr val="1E43A1"/>
                </a:solidFill>
                <a:latin typeface="Arial" panose="020B0604020202020204" pitchFamily="34" charset="0"/>
                <a:ea typeface="Meiryo" panose="020B0604030504040204" pitchFamily="34" charset="-128"/>
                <a:cs typeface="Arial" panose="020B0604020202020204" pitchFamily="34" charset="0"/>
              </a:rPr>
              <a:t>Расходы областного бюджета Ульяновской области</a:t>
            </a:r>
            <a:endParaRPr lang="ru-RU" sz="1400" b="1" dirty="0">
              <a:solidFill>
                <a:srgbClr val="1E43A1"/>
              </a:solidFill>
              <a:latin typeface="Arial" panose="020B0604020202020204" pitchFamily="34" charset="0"/>
              <a:ea typeface="Meiryo" panose="020B0604030504040204" pitchFamily="34" charset="-128"/>
              <a:cs typeface="Arial" panose="020B0604020202020204" pitchFamily="34" charset="0"/>
            </a:endParaRPr>
          </a:p>
        </p:txBody>
      </p:sp>
    </p:spTree>
    <p:extLst>
      <p:ext uri="{BB962C8B-B14F-4D97-AF65-F5344CB8AC3E}">
        <p14:creationId xmlns:p14="http://schemas.microsoft.com/office/powerpoint/2010/main" xmlns="" val="148924576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332656" y="755576"/>
            <a:ext cx="6172200" cy="720080"/>
          </a:xfrm>
        </p:spPr>
        <p:txBody>
          <a:bodyPr>
            <a:noAutofit/>
          </a:bodyPr>
          <a:lstStyle/>
          <a:p>
            <a:pPr algn="ctr"/>
            <a:r>
              <a:rPr lang="ru-RU" sz="1600" b="1" dirty="0" smtClean="0">
                <a:solidFill>
                  <a:srgbClr val="F09958"/>
                </a:solidFill>
                <a:latin typeface="PT Astra Serif" pitchFamily="18" charset="-52"/>
                <a:ea typeface="PT Astra Serif" pitchFamily="18" charset="-52"/>
              </a:rPr>
              <a:t>Государственная программа </a:t>
            </a:r>
            <a:br>
              <a:rPr lang="ru-RU" sz="1600" b="1" dirty="0" smtClean="0">
                <a:solidFill>
                  <a:srgbClr val="F09958"/>
                </a:solidFill>
                <a:latin typeface="PT Astra Serif" pitchFamily="18" charset="-52"/>
                <a:ea typeface="PT Astra Serif" pitchFamily="18" charset="-52"/>
              </a:rPr>
            </a:br>
            <a:r>
              <a:rPr lang="ru-RU" sz="1600" b="1" dirty="0" smtClean="0">
                <a:solidFill>
                  <a:srgbClr val="F09958"/>
                </a:solidFill>
                <a:latin typeface="PT Astra Serif" pitchFamily="18" charset="-52"/>
                <a:ea typeface="PT Astra Serif" pitchFamily="18" charset="-52"/>
              </a:rPr>
              <a:t>«Охрана окружающей среды и восстановление </a:t>
            </a:r>
            <a:br>
              <a:rPr lang="ru-RU" sz="1600" b="1" dirty="0" smtClean="0">
                <a:solidFill>
                  <a:srgbClr val="F09958"/>
                </a:solidFill>
                <a:latin typeface="PT Astra Serif" pitchFamily="18" charset="-52"/>
                <a:ea typeface="PT Astra Serif" pitchFamily="18" charset="-52"/>
              </a:rPr>
            </a:br>
            <a:r>
              <a:rPr lang="ru-RU" sz="1600" b="1" dirty="0" smtClean="0">
                <a:solidFill>
                  <a:srgbClr val="F09958"/>
                </a:solidFill>
                <a:latin typeface="PT Astra Serif" pitchFamily="18" charset="-52"/>
                <a:ea typeface="PT Astra Serif" pitchFamily="18" charset="-52"/>
              </a:rPr>
              <a:t>природных ресурсов  в Ульяновской области»</a:t>
            </a:r>
            <a:endParaRPr lang="ru-RU" sz="1600" b="1" dirty="0">
              <a:solidFill>
                <a:srgbClr val="F09958"/>
              </a:solidFill>
              <a:latin typeface="PT Astra Serif" pitchFamily="18" charset="-52"/>
              <a:ea typeface="PT Astra Serif" pitchFamily="18" charset="-52"/>
            </a:endParaRPr>
          </a:p>
        </p:txBody>
      </p:sp>
      <p:graphicFrame>
        <p:nvGraphicFramePr>
          <p:cNvPr id="11" name="Объект 10"/>
          <p:cNvGraphicFramePr>
            <a:graphicFrameLocks noGrp="1"/>
          </p:cNvGraphicFramePr>
          <p:nvPr>
            <p:ph sz="half" idx="1"/>
            <p:extLst>
              <p:ext uri="{D42A27DB-BD31-4B8C-83A1-F6EECF244321}">
                <p14:modId xmlns:p14="http://schemas.microsoft.com/office/powerpoint/2010/main" xmlns="" val="3321490347"/>
              </p:ext>
            </p:extLst>
          </p:nvPr>
        </p:nvGraphicFramePr>
        <p:xfrm>
          <a:off x="188640" y="1562473"/>
          <a:ext cx="576064" cy="4458681"/>
        </p:xfrm>
        <a:graphic>
          <a:graphicData uri="http://schemas.openxmlformats.org/drawingml/2006/table">
            <a:tbl>
              <a:tblPr firstRow="1" bandRow="1">
                <a:tableStyleId>{5C22544A-7EE6-4342-B048-85BDC9FD1C3A}</a:tableStyleId>
              </a:tblPr>
              <a:tblGrid>
                <a:gridCol w="576064"/>
              </a:tblGrid>
              <a:tr h="690792">
                <a:tc>
                  <a:txBody>
                    <a:bodyPr/>
                    <a:lstStyle/>
                    <a:p>
                      <a:endParaRPr lang="ru-RU" sz="1000" spc="0" baseline="0" dirty="0" smtClean="0"/>
                    </a:p>
                    <a:p>
                      <a:r>
                        <a:rPr lang="ru-RU" sz="1000" b="0" spc="0" baseline="0" dirty="0" smtClean="0">
                          <a:solidFill>
                            <a:schemeClr val="tx1"/>
                          </a:solidFill>
                        </a:rPr>
                        <a:t>31,2</a:t>
                      </a:r>
                      <a:endParaRPr lang="ru-RU" sz="1000" b="0" spc="0" baseline="0" dirty="0">
                        <a:solidFill>
                          <a:schemeClr val="tx1"/>
                        </a:solidFill>
                      </a:endParaRPr>
                    </a:p>
                  </a:txBody>
                  <a:tcPr>
                    <a:solidFill>
                      <a:srgbClr val="92D050"/>
                    </a:solidFill>
                  </a:tcPr>
                </a:tc>
              </a:tr>
              <a:tr h="662551">
                <a:tc>
                  <a:txBody>
                    <a:bodyPr/>
                    <a:lstStyle/>
                    <a:p>
                      <a:endParaRPr lang="ru-RU" sz="1000" spc="0" baseline="0" dirty="0" smtClean="0">
                        <a:solidFill>
                          <a:schemeClr val="tx1"/>
                        </a:solidFill>
                      </a:endParaRPr>
                    </a:p>
                    <a:p>
                      <a:r>
                        <a:rPr lang="ru-RU" sz="1000" spc="0" baseline="0" dirty="0" smtClean="0">
                          <a:solidFill>
                            <a:schemeClr val="tx1"/>
                          </a:solidFill>
                        </a:rPr>
                        <a:t>22,9</a:t>
                      </a:r>
                      <a:endParaRPr lang="ru-RU" sz="1000" spc="0" baseline="0" dirty="0">
                        <a:solidFill>
                          <a:schemeClr val="tx1"/>
                        </a:solidFill>
                      </a:endParaRPr>
                    </a:p>
                  </a:txBody>
                  <a:tcPr>
                    <a:solidFill>
                      <a:schemeClr val="bg2">
                        <a:lumMod val="90000"/>
                      </a:schemeClr>
                    </a:solidFill>
                  </a:tcPr>
                </a:tc>
              </a:tr>
              <a:tr h="720080">
                <a:tc>
                  <a:txBody>
                    <a:bodyPr/>
                    <a:lstStyle/>
                    <a:p>
                      <a:endParaRPr lang="ru-RU" sz="1000" spc="0" baseline="0" dirty="0" smtClean="0"/>
                    </a:p>
                    <a:p>
                      <a:pPr algn="l"/>
                      <a:r>
                        <a:rPr lang="ru-RU" sz="1000" spc="0" baseline="0" dirty="0" smtClean="0"/>
                        <a:t>11,5</a:t>
                      </a:r>
                      <a:endParaRPr lang="ru-RU" sz="1000" spc="0" baseline="0" dirty="0"/>
                    </a:p>
                  </a:txBody>
                  <a:tcPr>
                    <a:solidFill>
                      <a:schemeClr val="accent2">
                        <a:lumMod val="40000"/>
                        <a:lumOff val="60000"/>
                      </a:schemeClr>
                    </a:solidFill>
                  </a:tcPr>
                </a:tc>
              </a:tr>
              <a:tr h="720080">
                <a:tc>
                  <a:txBody>
                    <a:bodyPr/>
                    <a:lstStyle/>
                    <a:p>
                      <a:endParaRPr lang="ru-RU" sz="1000" spc="0" baseline="0" dirty="0" smtClean="0"/>
                    </a:p>
                    <a:p>
                      <a:r>
                        <a:rPr lang="ru-RU" sz="1000" spc="0" baseline="0" dirty="0" smtClean="0"/>
                        <a:t>13,0</a:t>
                      </a:r>
                    </a:p>
                  </a:txBody>
                  <a:tcPr>
                    <a:solidFill>
                      <a:srgbClr val="00B0F0"/>
                    </a:solidFill>
                  </a:tcPr>
                </a:tc>
              </a:tr>
              <a:tr h="720080">
                <a:tc>
                  <a:txBody>
                    <a:bodyPr/>
                    <a:lstStyle/>
                    <a:p>
                      <a:endParaRPr lang="ru-RU" sz="1000" spc="0" baseline="0" dirty="0" smtClean="0"/>
                    </a:p>
                    <a:p>
                      <a:r>
                        <a:rPr lang="ru-RU" sz="1000" spc="0" baseline="0" dirty="0" smtClean="0"/>
                        <a:t>103,9</a:t>
                      </a:r>
                      <a:endParaRPr lang="ru-RU" sz="1000" spc="0" baseline="0" dirty="0"/>
                    </a:p>
                  </a:txBody>
                  <a:tcPr>
                    <a:solidFill>
                      <a:schemeClr val="accent5">
                        <a:lumMod val="40000"/>
                        <a:lumOff val="60000"/>
                      </a:schemeClr>
                    </a:solidFill>
                  </a:tcPr>
                </a:tc>
              </a:tr>
              <a:tr h="945098">
                <a:tc>
                  <a:txBody>
                    <a:bodyPr/>
                    <a:lstStyle/>
                    <a:p>
                      <a:endParaRPr lang="ru-RU" sz="1000" spc="0" baseline="0" dirty="0" smtClean="0"/>
                    </a:p>
                    <a:p>
                      <a:r>
                        <a:rPr lang="ru-RU" sz="1000" spc="0" baseline="0" dirty="0" smtClean="0"/>
                        <a:t>249,4</a:t>
                      </a:r>
                    </a:p>
                  </a:txBody>
                  <a:tcPr>
                    <a:solidFill>
                      <a:schemeClr val="accent3">
                        <a:lumMod val="40000"/>
                        <a:lumOff val="60000"/>
                      </a:schemeClr>
                    </a:solidFill>
                  </a:tcPr>
                </a:tc>
              </a:tr>
            </a:tbl>
          </a:graphicData>
        </a:graphic>
      </p:graphicFrame>
      <p:graphicFrame>
        <p:nvGraphicFramePr>
          <p:cNvPr id="18" name="Объект 17"/>
          <p:cNvGraphicFramePr>
            <a:graphicFrameLocks noGrp="1"/>
          </p:cNvGraphicFramePr>
          <p:nvPr>
            <p:ph sz="half" idx="2"/>
            <p:extLst>
              <p:ext uri="{D42A27DB-BD31-4B8C-83A1-F6EECF244321}">
                <p14:modId xmlns:p14="http://schemas.microsoft.com/office/powerpoint/2010/main" xmlns="" val="882871782"/>
              </p:ext>
            </p:extLst>
          </p:nvPr>
        </p:nvGraphicFramePr>
        <p:xfrm>
          <a:off x="1916832" y="4572000"/>
          <a:ext cx="4392489" cy="4117107"/>
        </p:xfrm>
        <a:graphic>
          <a:graphicData uri="http://schemas.openxmlformats.org/drawingml/2006/table">
            <a:tbl>
              <a:tblPr firstRow="1" bandRow="1">
                <a:tableStyleId>{5C22544A-7EE6-4342-B048-85BDC9FD1C3A}</a:tableStyleId>
              </a:tblPr>
              <a:tblGrid>
                <a:gridCol w="2297986"/>
                <a:gridCol w="714380"/>
                <a:gridCol w="714380"/>
                <a:gridCol w="665743"/>
              </a:tblGrid>
              <a:tr h="463982">
                <a:tc>
                  <a:txBody>
                    <a:bodyPr/>
                    <a:lstStyle/>
                    <a:p>
                      <a:pPr algn="ctr"/>
                      <a:r>
                        <a:rPr lang="ru-RU" sz="1000" dirty="0" smtClean="0">
                          <a:latin typeface="PT Astra Serif" pitchFamily="18" charset="-52"/>
                          <a:ea typeface="PT Astra Serif" pitchFamily="18" charset="-52"/>
                        </a:rPr>
                        <a:t>Целевой индикатор</a:t>
                      </a:r>
                      <a:endParaRPr lang="ru-RU" sz="1000" dirty="0">
                        <a:latin typeface="PT Astra Serif" pitchFamily="18" charset="-52"/>
                        <a:ea typeface="PT Astra Serif" pitchFamily="18" charset="-52"/>
                      </a:endParaRPr>
                    </a:p>
                  </a:txBody>
                  <a:tcPr/>
                </a:tc>
                <a:tc>
                  <a:txBody>
                    <a:bodyPr/>
                    <a:lstStyle/>
                    <a:p>
                      <a:pPr algn="ctr"/>
                      <a:r>
                        <a:rPr lang="ru-RU" sz="1000" dirty="0" smtClean="0">
                          <a:solidFill>
                            <a:schemeClr val="bg1"/>
                          </a:solidFill>
                          <a:latin typeface="PT Astra Serif" pitchFamily="18" charset="-52"/>
                          <a:ea typeface="PT Astra Serif" pitchFamily="18" charset="-52"/>
                        </a:rPr>
                        <a:t>2020</a:t>
                      </a:r>
                    </a:p>
                    <a:p>
                      <a:pPr algn="ctr"/>
                      <a:r>
                        <a:rPr lang="ru-RU" sz="1000" dirty="0" smtClean="0">
                          <a:solidFill>
                            <a:schemeClr val="bg1"/>
                          </a:solidFill>
                          <a:latin typeface="PT Astra Serif" pitchFamily="18" charset="-52"/>
                          <a:ea typeface="PT Astra Serif" pitchFamily="18" charset="-52"/>
                        </a:rPr>
                        <a:t>(план)</a:t>
                      </a:r>
                      <a:endParaRPr lang="ru-RU" sz="1000" dirty="0">
                        <a:solidFill>
                          <a:schemeClr val="bg1"/>
                        </a:solidFill>
                        <a:latin typeface="PT Astra Serif" pitchFamily="18" charset="-52"/>
                        <a:ea typeface="PT Astra Serif" pitchFamily="18" charset="-52"/>
                      </a:endParaRPr>
                    </a:p>
                  </a:txBody>
                  <a:tcPr/>
                </a:tc>
                <a:tc>
                  <a:txBody>
                    <a:bodyPr/>
                    <a:lstStyle/>
                    <a:p>
                      <a:pPr algn="ctr"/>
                      <a:r>
                        <a:rPr lang="ru-RU" sz="1000" dirty="0" smtClean="0">
                          <a:solidFill>
                            <a:schemeClr val="bg1"/>
                          </a:solidFill>
                          <a:latin typeface="PT Astra Serif" pitchFamily="18" charset="-52"/>
                          <a:ea typeface="PT Astra Serif" pitchFamily="18" charset="-52"/>
                        </a:rPr>
                        <a:t>2020</a:t>
                      </a:r>
                    </a:p>
                    <a:p>
                      <a:pPr algn="ctr"/>
                      <a:r>
                        <a:rPr lang="ru-RU" sz="1000" dirty="0" smtClean="0">
                          <a:solidFill>
                            <a:schemeClr val="bg1"/>
                          </a:solidFill>
                          <a:latin typeface="PT Astra Serif" pitchFamily="18" charset="-52"/>
                          <a:ea typeface="PT Astra Serif" pitchFamily="18" charset="-52"/>
                        </a:rPr>
                        <a:t>(факт)</a:t>
                      </a:r>
                      <a:endParaRPr lang="ru-RU" sz="1000" dirty="0">
                        <a:solidFill>
                          <a:schemeClr val="bg1"/>
                        </a:solidFill>
                        <a:latin typeface="PT Astra Serif" pitchFamily="18" charset="-52"/>
                        <a:ea typeface="PT Astra Serif" pitchFamily="18" charset="-52"/>
                      </a:endParaRPr>
                    </a:p>
                  </a:txBody>
                  <a:tcPr/>
                </a:tc>
                <a:tc>
                  <a:txBody>
                    <a:bodyPr/>
                    <a:lstStyle/>
                    <a:p>
                      <a:pPr algn="ctr"/>
                      <a:r>
                        <a:rPr lang="ru-RU" sz="1000" dirty="0" smtClean="0">
                          <a:solidFill>
                            <a:schemeClr val="bg1"/>
                          </a:solidFill>
                          <a:latin typeface="PT Astra Serif" pitchFamily="18" charset="-52"/>
                          <a:ea typeface="PT Astra Serif" pitchFamily="18" charset="-52"/>
                        </a:rPr>
                        <a:t>%</a:t>
                      </a:r>
                    </a:p>
                    <a:p>
                      <a:pPr algn="ctr"/>
                      <a:r>
                        <a:rPr lang="ru-RU" sz="1000" dirty="0" smtClean="0">
                          <a:solidFill>
                            <a:schemeClr val="bg1"/>
                          </a:solidFill>
                          <a:latin typeface="PT Astra Serif" pitchFamily="18" charset="-52"/>
                          <a:ea typeface="PT Astra Serif" pitchFamily="18" charset="-52"/>
                        </a:rPr>
                        <a:t>достижения</a:t>
                      </a:r>
                      <a:endParaRPr lang="ru-RU" sz="1000" dirty="0">
                        <a:solidFill>
                          <a:schemeClr val="bg1"/>
                        </a:solidFill>
                        <a:latin typeface="PT Astra Serif" pitchFamily="18" charset="-52"/>
                        <a:ea typeface="PT Astra Serif" pitchFamily="18" charset="-52"/>
                      </a:endParaRPr>
                    </a:p>
                  </a:txBody>
                  <a:tcPr/>
                </a:tc>
              </a:tr>
              <a:tr h="686894">
                <a:tc>
                  <a:txBody>
                    <a:bodyPr/>
                    <a:lstStyle/>
                    <a:p>
                      <a:r>
                        <a:rPr lang="ru-RU" sz="900" kern="1200" dirty="0" smtClean="0">
                          <a:solidFill>
                            <a:schemeClr val="dk1"/>
                          </a:solidFill>
                          <a:latin typeface="PT Astra Serif" pitchFamily="18" charset="-52"/>
                          <a:ea typeface="PT Astra Serif" pitchFamily="18" charset="-52"/>
                          <a:cs typeface="+mn-cs"/>
                        </a:rPr>
                        <a:t>Количество проведенных исследований состояния окружающей среды</a:t>
                      </a:r>
                      <a:endParaRPr lang="ru-RU" sz="900" dirty="0">
                        <a:latin typeface="PT Astra Serif" pitchFamily="18" charset="-52"/>
                        <a:ea typeface="PT Astra Serif" pitchFamily="18" charset="-52"/>
                      </a:endParaRPr>
                    </a:p>
                  </a:txBody>
                  <a:tcPr/>
                </a:tc>
                <a:tc>
                  <a:txBody>
                    <a:bodyPr/>
                    <a:lstStyle/>
                    <a:p>
                      <a:pPr marL="0" algn="ctr" defTabSz="914400" rtl="0" eaLnBrk="1" fontAlgn="t" latinLnBrk="0" hangingPunct="1">
                        <a:spcAft>
                          <a:spcPts val="0"/>
                        </a:spcAft>
                      </a:pPr>
                      <a:r>
                        <a:rPr lang="ru-RU" sz="900" kern="1200" dirty="0" smtClean="0">
                          <a:solidFill>
                            <a:schemeClr val="tx1"/>
                          </a:solidFill>
                          <a:latin typeface="PT Astra Serif" pitchFamily="18" charset="-52"/>
                          <a:ea typeface="PT Astra Serif" pitchFamily="18" charset="-52"/>
                          <a:cs typeface="+mn-cs"/>
                        </a:rPr>
                        <a:t>1</a:t>
                      </a:r>
                    </a:p>
                  </a:txBody>
                  <a:tcPr marL="9525" marR="9525" marT="9525" marB="0" anchor="ctr"/>
                </a:tc>
                <a:tc>
                  <a:txBody>
                    <a:bodyPr/>
                    <a:lstStyle/>
                    <a:p>
                      <a:pPr marL="0" algn="ctr" defTabSz="914400" rtl="0" eaLnBrk="1" fontAlgn="t" latinLnBrk="0" hangingPunct="1">
                        <a:spcAft>
                          <a:spcPts val="0"/>
                        </a:spcAft>
                      </a:pPr>
                      <a:r>
                        <a:rPr lang="ru-RU" sz="900" kern="1200" dirty="0" smtClean="0">
                          <a:solidFill>
                            <a:schemeClr val="tx1"/>
                          </a:solidFill>
                          <a:latin typeface="PT Astra Serif" pitchFamily="18" charset="-52"/>
                          <a:ea typeface="PT Astra Serif" pitchFamily="18" charset="-52"/>
                          <a:cs typeface="+mn-cs"/>
                        </a:rPr>
                        <a:t>1</a:t>
                      </a:r>
                    </a:p>
                  </a:txBody>
                  <a:tcPr marL="9525" marR="9525" marT="9525" marB="0" anchor="ctr"/>
                </a:tc>
                <a:tc>
                  <a:txBody>
                    <a:bodyPr/>
                    <a:lstStyle/>
                    <a:p>
                      <a:pPr marL="0" algn="ctr" defTabSz="914400" rtl="0" eaLnBrk="1" fontAlgn="t" latinLnBrk="0" hangingPunct="1">
                        <a:spcAft>
                          <a:spcPts val="0"/>
                        </a:spcAft>
                      </a:pPr>
                      <a:r>
                        <a:rPr lang="ru-RU" sz="900" kern="1200" dirty="0" smtClean="0">
                          <a:solidFill>
                            <a:schemeClr val="tx1"/>
                          </a:solidFill>
                          <a:latin typeface="PT Astra Serif" pitchFamily="18" charset="-52"/>
                          <a:ea typeface="PT Astra Serif" pitchFamily="18" charset="-52"/>
                          <a:cs typeface="+mn-cs"/>
                        </a:rPr>
                        <a:t>100</a:t>
                      </a:r>
                    </a:p>
                  </a:txBody>
                  <a:tcPr marL="9525" marR="9525" marT="9525" marB="0" anchor="ctr"/>
                </a:tc>
              </a:tr>
              <a:tr h="820891">
                <a:tc>
                  <a:txBody>
                    <a:bodyPr/>
                    <a:lstStyle/>
                    <a:p>
                      <a:r>
                        <a:rPr lang="ru-RU" sz="900" kern="1200" dirty="0" smtClean="0">
                          <a:solidFill>
                            <a:schemeClr val="dk1"/>
                          </a:solidFill>
                          <a:latin typeface="PT Astra Serif" pitchFamily="18" charset="-52"/>
                          <a:ea typeface="PT Astra Serif" pitchFamily="18" charset="-52"/>
                          <a:cs typeface="+mn-cs"/>
                        </a:rPr>
                        <a:t>Доля разработанных электронных моделей территориальной схемы обращения с отходами, %</a:t>
                      </a:r>
                      <a:endParaRPr lang="ru-RU" sz="900" kern="1200" dirty="0">
                        <a:solidFill>
                          <a:schemeClr val="dk1"/>
                        </a:solidFill>
                        <a:latin typeface="PT Astra Serif" pitchFamily="18" charset="-52"/>
                        <a:ea typeface="PT Astra Serif" pitchFamily="18" charset="-52"/>
                        <a:cs typeface="+mn-cs"/>
                      </a:endParaRPr>
                    </a:p>
                  </a:txBody>
                  <a:tcPr/>
                </a:tc>
                <a:tc>
                  <a:txBody>
                    <a:bodyPr/>
                    <a:lstStyle/>
                    <a:p>
                      <a:pPr marL="0" algn="ctr" defTabSz="914400" rtl="0" eaLnBrk="1" fontAlgn="t" latinLnBrk="0" hangingPunct="1">
                        <a:spcAft>
                          <a:spcPts val="0"/>
                        </a:spcAft>
                      </a:pPr>
                      <a:r>
                        <a:rPr lang="ru-RU" sz="900" kern="1200" dirty="0" smtClean="0">
                          <a:solidFill>
                            <a:schemeClr val="tx1"/>
                          </a:solidFill>
                          <a:latin typeface="PT Astra Serif" pitchFamily="18" charset="-52"/>
                          <a:ea typeface="PT Astra Serif" pitchFamily="18" charset="-52"/>
                          <a:cs typeface="+mn-cs"/>
                        </a:rPr>
                        <a:t>1</a:t>
                      </a:r>
                    </a:p>
                  </a:txBody>
                  <a:tcPr marL="9525" marR="9525" marT="9525" marB="0" anchor="ctr"/>
                </a:tc>
                <a:tc>
                  <a:txBody>
                    <a:bodyPr/>
                    <a:lstStyle/>
                    <a:p>
                      <a:pPr marL="0" algn="ctr" defTabSz="914400" rtl="0" eaLnBrk="1" fontAlgn="t" latinLnBrk="0" hangingPunct="1">
                        <a:spcAft>
                          <a:spcPts val="0"/>
                        </a:spcAft>
                      </a:pPr>
                      <a:r>
                        <a:rPr lang="ru-RU" sz="900" kern="1200" dirty="0" smtClean="0">
                          <a:solidFill>
                            <a:schemeClr val="tx1"/>
                          </a:solidFill>
                          <a:latin typeface="PT Astra Serif" pitchFamily="18" charset="-52"/>
                          <a:ea typeface="PT Astra Serif" pitchFamily="18" charset="-52"/>
                          <a:cs typeface="+mn-cs"/>
                        </a:rPr>
                        <a:t>1</a:t>
                      </a:r>
                    </a:p>
                  </a:txBody>
                  <a:tcPr marL="9525" marR="9525" marT="9525" marB="0" anchor="ctr"/>
                </a:tc>
                <a:tc>
                  <a:txBody>
                    <a:bodyPr/>
                    <a:lstStyle/>
                    <a:p>
                      <a:pPr marL="0" algn="ctr" defTabSz="914400" rtl="0" eaLnBrk="1" fontAlgn="t" latinLnBrk="0" hangingPunct="1">
                        <a:spcAft>
                          <a:spcPts val="0"/>
                        </a:spcAft>
                      </a:pPr>
                      <a:r>
                        <a:rPr lang="ru-RU" sz="900" kern="1200" dirty="0" smtClean="0">
                          <a:solidFill>
                            <a:schemeClr val="tx1"/>
                          </a:solidFill>
                          <a:latin typeface="PT Astra Serif" pitchFamily="18" charset="-52"/>
                          <a:ea typeface="PT Astra Serif" pitchFamily="18" charset="-52"/>
                          <a:cs typeface="+mn-cs"/>
                        </a:rPr>
                        <a:t>100</a:t>
                      </a:r>
                    </a:p>
                  </a:txBody>
                  <a:tcPr marL="9525" marR="9525" marT="9525" marB="0" anchor="ctr"/>
                </a:tc>
              </a:tr>
              <a:tr h="686894">
                <a:tc>
                  <a:txBody>
                    <a:bodyPr/>
                    <a:lstStyle/>
                    <a:p>
                      <a:r>
                        <a:rPr lang="ru-RU" sz="900" kern="1200" dirty="0" smtClean="0">
                          <a:solidFill>
                            <a:schemeClr val="dk1"/>
                          </a:solidFill>
                          <a:latin typeface="PT Astra Serif" pitchFamily="18" charset="-52"/>
                          <a:ea typeface="PT Astra Serif" pitchFamily="18" charset="-52"/>
                          <a:cs typeface="+mn-cs"/>
                        </a:rPr>
                        <a:t>Количество благоустроенных родников в Ульяновской области, используемых населением в качестве источников питьевого водоснабжения</a:t>
                      </a:r>
                      <a:endParaRPr lang="ru-RU" sz="900" kern="1200" dirty="0">
                        <a:solidFill>
                          <a:schemeClr val="dk1"/>
                        </a:solidFill>
                        <a:latin typeface="PT Astra Serif" pitchFamily="18" charset="-52"/>
                        <a:ea typeface="PT Astra Serif" pitchFamily="18" charset="-52"/>
                        <a:cs typeface="+mn-cs"/>
                      </a:endParaRPr>
                    </a:p>
                  </a:txBody>
                  <a:tcPr/>
                </a:tc>
                <a:tc>
                  <a:txBody>
                    <a:bodyPr/>
                    <a:lstStyle/>
                    <a:p>
                      <a:pPr marL="0" algn="ctr" defTabSz="914400" rtl="0" eaLnBrk="1" fontAlgn="t" latinLnBrk="0" hangingPunct="1">
                        <a:spcAft>
                          <a:spcPts val="0"/>
                        </a:spcAft>
                      </a:pPr>
                      <a:r>
                        <a:rPr lang="ru-RU" sz="900" kern="1200" dirty="0" smtClean="0">
                          <a:solidFill>
                            <a:schemeClr val="tx1"/>
                          </a:solidFill>
                          <a:latin typeface="PT Astra Serif" pitchFamily="18" charset="-52"/>
                          <a:ea typeface="PT Astra Serif" pitchFamily="18" charset="-52"/>
                          <a:cs typeface="+mn-cs"/>
                        </a:rPr>
                        <a:t>20</a:t>
                      </a:r>
                    </a:p>
                  </a:txBody>
                  <a:tcPr marL="9525" marR="9525" marT="9525" marB="0" anchor="ctr"/>
                </a:tc>
                <a:tc>
                  <a:txBody>
                    <a:bodyPr/>
                    <a:lstStyle/>
                    <a:p>
                      <a:pPr marL="0" algn="ctr" defTabSz="914400" rtl="0" eaLnBrk="1" fontAlgn="t" latinLnBrk="0" hangingPunct="1">
                        <a:spcAft>
                          <a:spcPts val="0"/>
                        </a:spcAft>
                      </a:pPr>
                      <a:r>
                        <a:rPr lang="ru-RU" sz="900" kern="1200" dirty="0" smtClean="0">
                          <a:solidFill>
                            <a:schemeClr val="tx1"/>
                          </a:solidFill>
                          <a:latin typeface="PT Astra Serif" pitchFamily="18" charset="-52"/>
                          <a:ea typeface="PT Astra Serif" pitchFamily="18" charset="-52"/>
                          <a:cs typeface="+mn-cs"/>
                        </a:rPr>
                        <a:t>22</a:t>
                      </a:r>
                    </a:p>
                  </a:txBody>
                  <a:tcPr marL="9525" marR="9525" marT="9525" marB="0" anchor="ctr"/>
                </a:tc>
                <a:tc>
                  <a:txBody>
                    <a:bodyPr/>
                    <a:lstStyle/>
                    <a:p>
                      <a:pPr marL="0" algn="ctr" defTabSz="914400" rtl="0" eaLnBrk="1" fontAlgn="t" latinLnBrk="0" hangingPunct="1">
                        <a:spcAft>
                          <a:spcPts val="0"/>
                        </a:spcAft>
                      </a:pPr>
                      <a:r>
                        <a:rPr lang="ru-RU" sz="900" kern="1200" dirty="0" smtClean="0">
                          <a:solidFill>
                            <a:schemeClr val="tx1"/>
                          </a:solidFill>
                          <a:latin typeface="PT Astra Serif" pitchFamily="18" charset="-52"/>
                          <a:ea typeface="PT Astra Serif" pitchFamily="18" charset="-52"/>
                          <a:cs typeface="+mn-cs"/>
                        </a:rPr>
                        <a:t>110</a:t>
                      </a:r>
                    </a:p>
                  </a:txBody>
                  <a:tcPr marL="9525" marR="9525" marT="9525" marB="0" anchor="ctr"/>
                </a:tc>
              </a:tr>
              <a:tr h="686894">
                <a:tc>
                  <a:txBody>
                    <a:bodyPr/>
                    <a:lstStyle/>
                    <a:p>
                      <a:r>
                        <a:rPr lang="ru-RU" sz="900" kern="1200" dirty="0" smtClean="0">
                          <a:solidFill>
                            <a:schemeClr val="dk1"/>
                          </a:solidFill>
                          <a:latin typeface="PT Astra Serif" pitchFamily="18" charset="-52"/>
                          <a:ea typeface="PT Astra Serif" pitchFamily="18" charset="-52"/>
                          <a:cs typeface="+mn-cs"/>
                        </a:rPr>
                        <a:t>Доля лесных пожаров, ликвидированных в течение первых суток с момента обнаружения, в общем количестве лесных пожаров</a:t>
                      </a:r>
                      <a:endParaRPr lang="ru-RU" sz="900" kern="1200" dirty="0">
                        <a:solidFill>
                          <a:schemeClr val="dk1"/>
                        </a:solidFill>
                        <a:latin typeface="PT Astra Serif" pitchFamily="18" charset="-52"/>
                        <a:ea typeface="PT Astra Serif" pitchFamily="18" charset="-52"/>
                        <a:cs typeface="+mn-cs"/>
                      </a:endParaRPr>
                    </a:p>
                  </a:txBody>
                  <a:tcPr/>
                </a:tc>
                <a:tc>
                  <a:txBody>
                    <a:bodyPr/>
                    <a:lstStyle/>
                    <a:p>
                      <a:pPr marL="0" algn="ctr" defTabSz="914400" rtl="0" eaLnBrk="1" fontAlgn="t" latinLnBrk="0" hangingPunct="1">
                        <a:spcAft>
                          <a:spcPts val="0"/>
                        </a:spcAft>
                      </a:pPr>
                      <a:r>
                        <a:rPr lang="ru-RU" sz="900" kern="1200" dirty="0" smtClean="0">
                          <a:solidFill>
                            <a:schemeClr val="tx1"/>
                          </a:solidFill>
                          <a:latin typeface="PT Astra Serif" pitchFamily="18" charset="-52"/>
                          <a:ea typeface="PT Astra Serif" pitchFamily="18" charset="-52"/>
                          <a:cs typeface="+mn-cs"/>
                        </a:rPr>
                        <a:t>87,9</a:t>
                      </a:r>
                    </a:p>
                  </a:txBody>
                  <a:tcPr marL="9525" marR="9525" marT="9525" marB="0" anchor="ctr"/>
                </a:tc>
                <a:tc>
                  <a:txBody>
                    <a:bodyPr/>
                    <a:lstStyle/>
                    <a:p>
                      <a:pPr marL="0" algn="ctr" defTabSz="914400" rtl="0" eaLnBrk="1" fontAlgn="t" latinLnBrk="0" hangingPunct="1">
                        <a:spcAft>
                          <a:spcPts val="0"/>
                        </a:spcAft>
                      </a:pPr>
                      <a:r>
                        <a:rPr lang="ru-RU" sz="900" kern="1200" dirty="0" smtClean="0">
                          <a:solidFill>
                            <a:schemeClr val="tx1"/>
                          </a:solidFill>
                          <a:latin typeface="PT Astra Serif" pitchFamily="18" charset="-52"/>
                          <a:ea typeface="PT Astra Serif" pitchFamily="18" charset="-52"/>
                          <a:cs typeface="+mn-cs"/>
                        </a:rPr>
                        <a:t>88,9</a:t>
                      </a:r>
                    </a:p>
                  </a:txBody>
                  <a:tcPr marL="9525" marR="9525" marT="9525" marB="0" anchor="ctr"/>
                </a:tc>
                <a:tc>
                  <a:txBody>
                    <a:bodyPr/>
                    <a:lstStyle/>
                    <a:p>
                      <a:pPr marL="0" algn="ctr" defTabSz="914400" rtl="0" eaLnBrk="1" fontAlgn="t" latinLnBrk="0" hangingPunct="1">
                        <a:spcAft>
                          <a:spcPts val="0"/>
                        </a:spcAft>
                      </a:pPr>
                      <a:r>
                        <a:rPr lang="ru-RU" sz="900" kern="1200" dirty="0" smtClean="0">
                          <a:solidFill>
                            <a:schemeClr val="tx1"/>
                          </a:solidFill>
                          <a:latin typeface="PT Astra Serif" pitchFamily="18" charset="-52"/>
                          <a:ea typeface="PT Astra Serif" pitchFamily="18" charset="-52"/>
                          <a:cs typeface="+mn-cs"/>
                        </a:rPr>
                        <a:t>101,138</a:t>
                      </a:r>
                    </a:p>
                  </a:txBody>
                  <a:tcPr marL="9525" marR="9525" marT="9525" marB="0" anchor="ctr"/>
                </a:tc>
              </a:tr>
              <a:tr h="686894">
                <a:tc>
                  <a:txBody>
                    <a:bodyPr/>
                    <a:lstStyle/>
                    <a:p>
                      <a:r>
                        <a:rPr lang="ru-RU" sz="900" kern="1200" dirty="0" smtClean="0">
                          <a:solidFill>
                            <a:schemeClr val="dk1"/>
                          </a:solidFill>
                          <a:latin typeface="PT Astra Serif" pitchFamily="18" charset="-52"/>
                          <a:ea typeface="PT Astra Serif" pitchFamily="18" charset="-52"/>
                          <a:cs typeface="+mn-cs"/>
                        </a:rPr>
                        <a:t>Лесистость территории Ульяновской области</a:t>
                      </a:r>
                      <a:endParaRPr lang="ru-RU" sz="900" kern="1200" dirty="0">
                        <a:solidFill>
                          <a:schemeClr val="dk1"/>
                        </a:solidFill>
                        <a:latin typeface="PT Astra Serif" pitchFamily="18" charset="-52"/>
                        <a:ea typeface="PT Astra Serif" pitchFamily="18" charset="-52"/>
                        <a:cs typeface="+mn-cs"/>
                      </a:endParaRPr>
                    </a:p>
                  </a:txBody>
                  <a:tcPr/>
                </a:tc>
                <a:tc>
                  <a:txBody>
                    <a:bodyPr/>
                    <a:lstStyle/>
                    <a:p>
                      <a:pPr marL="0" algn="ctr" defTabSz="914400" rtl="0" eaLnBrk="1" fontAlgn="t" latinLnBrk="0" hangingPunct="1">
                        <a:spcAft>
                          <a:spcPts val="0"/>
                        </a:spcAft>
                      </a:pPr>
                      <a:r>
                        <a:rPr lang="ru-RU" sz="900" kern="1200" dirty="0" smtClean="0">
                          <a:solidFill>
                            <a:schemeClr val="tx1"/>
                          </a:solidFill>
                          <a:latin typeface="PT Astra Serif" pitchFamily="18" charset="-52"/>
                          <a:ea typeface="PT Astra Serif" pitchFamily="18" charset="-52"/>
                          <a:cs typeface="+mn-cs"/>
                        </a:rPr>
                        <a:t>26,6</a:t>
                      </a:r>
                    </a:p>
                  </a:txBody>
                  <a:tcPr marL="9525" marR="9525" marT="9525" marB="0" anchor="ctr"/>
                </a:tc>
                <a:tc>
                  <a:txBody>
                    <a:bodyPr/>
                    <a:lstStyle/>
                    <a:p>
                      <a:pPr marL="0" algn="ctr" defTabSz="914400" rtl="0" eaLnBrk="1" fontAlgn="t" latinLnBrk="0" hangingPunct="1">
                        <a:spcAft>
                          <a:spcPts val="0"/>
                        </a:spcAft>
                      </a:pPr>
                      <a:r>
                        <a:rPr lang="ru-RU" sz="900" kern="1200" dirty="0" smtClean="0">
                          <a:solidFill>
                            <a:schemeClr val="tx1"/>
                          </a:solidFill>
                          <a:latin typeface="PT Astra Serif" pitchFamily="18" charset="-52"/>
                          <a:ea typeface="PT Astra Serif" pitchFamily="18" charset="-52"/>
                          <a:cs typeface="+mn-cs"/>
                        </a:rPr>
                        <a:t>26,6</a:t>
                      </a:r>
                    </a:p>
                  </a:txBody>
                  <a:tcPr marL="9525" marR="9525" marT="9525" marB="0" anchor="ctr"/>
                </a:tc>
                <a:tc>
                  <a:txBody>
                    <a:bodyPr/>
                    <a:lstStyle/>
                    <a:p>
                      <a:pPr marL="0" algn="ctr" defTabSz="914400" rtl="0" eaLnBrk="1" fontAlgn="t" latinLnBrk="0" hangingPunct="1">
                        <a:spcAft>
                          <a:spcPts val="0"/>
                        </a:spcAft>
                      </a:pPr>
                      <a:r>
                        <a:rPr lang="ru-RU" sz="900" kern="1200" dirty="0" smtClean="0">
                          <a:solidFill>
                            <a:schemeClr val="tx1"/>
                          </a:solidFill>
                          <a:latin typeface="PT Astra Serif" pitchFamily="18" charset="-52"/>
                          <a:ea typeface="PT Astra Serif" pitchFamily="18" charset="-52"/>
                          <a:cs typeface="+mn-cs"/>
                        </a:rPr>
                        <a:t>100</a:t>
                      </a:r>
                    </a:p>
                  </a:txBody>
                  <a:tcPr marL="9525" marR="9525" marT="9525" marB="0" anchor="ctr"/>
                </a:tc>
              </a:tr>
            </a:tbl>
          </a:graphicData>
        </a:graphic>
      </p:graphicFrame>
      <p:sp>
        <p:nvSpPr>
          <p:cNvPr id="12" name="TextBox 11"/>
          <p:cNvSpPr txBox="1"/>
          <p:nvPr/>
        </p:nvSpPr>
        <p:spPr>
          <a:xfrm>
            <a:off x="692696" y="1617844"/>
            <a:ext cx="1152128" cy="4539704"/>
          </a:xfrm>
          <a:prstGeom prst="rect">
            <a:avLst/>
          </a:prstGeom>
          <a:noFill/>
        </p:spPr>
        <p:txBody>
          <a:bodyPr wrap="square" rtlCol="0">
            <a:spAutoFit/>
          </a:bodyPr>
          <a:lstStyle/>
          <a:p>
            <a:r>
              <a:rPr lang="ru-RU" sz="900" dirty="0" smtClean="0"/>
              <a:t>Реализация Национального проекта </a:t>
            </a:r>
            <a:r>
              <a:rPr lang="ru-RU" sz="1000" dirty="0" smtClean="0"/>
              <a:t>«Экология»</a:t>
            </a:r>
          </a:p>
          <a:p>
            <a:endParaRPr lang="ru-RU" sz="900" dirty="0"/>
          </a:p>
          <a:p>
            <a:endParaRPr lang="ru-RU" sz="900" dirty="0" smtClean="0"/>
          </a:p>
          <a:p>
            <a:r>
              <a:rPr lang="ru-RU" sz="900" dirty="0" smtClean="0"/>
              <a:t>Экологический фонд</a:t>
            </a:r>
            <a:endParaRPr lang="ru-RU" sz="900" dirty="0"/>
          </a:p>
          <a:p>
            <a:endParaRPr lang="ru-RU" sz="900" dirty="0" smtClean="0"/>
          </a:p>
          <a:p>
            <a:endParaRPr lang="ru-RU" sz="900" dirty="0" smtClean="0"/>
          </a:p>
          <a:p>
            <a:r>
              <a:rPr lang="ru-RU" sz="900" dirty="0" smtClean="0"/>
              <a:t>Развитие </a:t>
            </a:r>
            <a:r>
              <a:rPr lang="ru-RU" sz="900" dirty="0" err="1" smtClean="0"/>
              <a:t>водохозяйст-венного</a:t>
            </a:r>
            <a:r>
              <a:rPr lang="ru-RU" sz="900" dirty="0" smtClean="0"/>
              <a:t> комплекса</a:t>
            </a:r>
          </a:p>
          <a:p>
            <a:endParaRPr lang="ru-RU" sz="900" dirty="0" smtClean="0"/>
          </a:p>
          <a:p>
            <a:endParaRPr lang="ru-RU" sz="900" dirty="0" smtClean="0"/>
          </a:p>
          <a:p>
            <a:r>
              <a:rPr lang="ru-RU" sz="900" dirty="0" smtClean="0"/>
              <a:t>Развитие лесного хозяйства</a:t>
            </a:r>
          </a:p>
          <a:p>
            <a:endParaRPr lang="ru-RU" sz="900" dirty="0"/>
          </a:p>
          <a:p>
            <a:endParaRPr lang="ru-RU" sz="900" dirty="0" smtClean="0"/>
          </a:p>
          <a:p>
            <a:r>
              <a:rPr lang="ru-RU" sz="900" dirty="0" smtClean="0"/>
              <a:t>Обращение с отходами производства и потребления</a:t>
            </a:r>
          </a:p>
          <a:p>
            <a:endParaRPr lang="ru-RU" sz="900" dirty="0" smtClean="0"/>
          </a:p>
          <a:p>
            <a:endParaRPr lang="ru-RU" sz="900" dirty="0" smtClean="0"/>
          </a:p>
          <a:p>
            <a:r>
              <a:rPr lang="ru-RU" sz="900" dirty="0" smtClean="0"/>
              <a:t>Прочие расходы (в том числе содержание </a:t>
            </a:r>
            <a:r>
              <a:rPr lang="ru-RU" sz="900" dirty="0" err="1" smtClean="0"/>
              <a:t>подведомствен-ных</a:t>
            </a:r>
            <a:r>
              <a:rPr lang="ru-RU" sz="900" dirty="0" smtClean="0"/>
              <a:t>  учреждений)</a:t>
            </a:r>
            <a:endParaRPr lang="ru-RU" sz="900" dirty="0"/>
          </a:p>
        </p:txBody>
      </p:sp>
      <p:sp>
        <p:nvSpPr>
          <p:cNvPr id="17" name="TextBox 16"/>
          <p:cNvSpPr txBox="1"/>
          <p:nvPr/>
        </p:nvSpPr>
        <p:spPr>
          <a:xfrm>
            <a:off x="1810953" y="1617844"/>
            <a:ext cx="4464496" cy="2554545"/>
          </a:xfrm>
          <a:prstGeom prst="rect">
            <a:avLst/>
          </a:prstGeom>
          <a:noFill/>
        </p:spPr>
        <p:txBody>
          <a:bodyPr wrap="square" rtlCol="0">
            <a:spAutoFit/>
          </a:bodyPr>
          <a:lstStyle/>
          <a:p>
            <a:r>
              <a:rPr lang="ru-RU" sz="1000" b="1" dirty="0" smtClean="0">
                <a:latin typeface="PT Astra Serif" pitchFamily="18" charset="-52"/>
                <a:ea typeface="PT Astra Serif" pitchFamily="18" charset="-52"/>
              </a:rPr>
              <a:t>Цели государственной программы:</a:t>
            </a:r>
          </a:p>
          <a:p>
            <a:pPr marL="285750" indent="-285750">
              <a:buFont typeface="Wingdings" panose="05000000000000000000" pitchFamily="2" charset="2"/>
              <a:buChar char="§"/>
            </a:pPr>
            <a:r>
              <a:rPr lang="ru-RU" sz="1000" dirty="0" smtClean="0">
                <a:latin typeface="PT Astra Serif" pitchFamily="18" charset="-52"/>
                <a:ea typeface="PT Astra Serif" pitchFamily="18" charset="-52"/>
              </a:rPr>
              <a:t>повышение уровня экологической безопасности и сохранение природных систем Ульяновской</a:t>
            </a:r>
            <a:r>
              <a:rPr lang="ru-RU" sz="1000" dirty="0" smtClean="0"/>
              <a:t>.</a:t>
            </a:r>
            <a:endParaRPr lang="ru-RU" sz="1000" dirty="0">
              <a:latin typeface="PT Astra Serif" pitchFamily="18" charset="-52"/>
              <a:ea typeface="PT Astra Serif" pitchFamily="18" charset="-52"/>
            </a:endParaRPr>
          </a:p>
          <a:p>
            <a:r>
              <a:rPr lang="ru-RU" sz="1000" b="1" dirty="0" smtClean="0">
                <a:latin typeface="PT Astra Serif" pitchFamily="18" charset="-52"/>
                <a:ea typeface="PT Astra Serif" pitchFamily="18" charset="-52"/>
              </a:rPr>
              <a:t>Задачи государственной программы:</a:t>
            </a:r>
          </a:p>
          <a:p>
            <a:pPr marL="285750" indent="-285750">
              <a:buFont typeface="Wingdings" panose="05000000000000000000" pitchFamily="2" charset="2"/>
              <a:buChar char="§"/>
            </a:pPr>
            <a:r>
              <a:rPr lang="ru-RU" sz="1000" dirty="0" smtClean="0">
                <a:latin typeface="PT Astra Serif" pitchFamily="18" charset="-52"/>
                <a:ea typeface="PT Astra Serif" pitchFamily="18" charset="-52"/>
              </a:rPr>
              <a:t>ликвидация объектов прошлого экологического ущерба Ульяновской области;</a:t>
            </a:r>
          </a:p>
          <a:p>
            <a:pPr marL="285750" indent="-285750">
              <a:buFont typeface="Arial" panose="020B0604020202020204" pitchFamily="34" charset="0"/>
              <a:buChar char="•"/>
            </a:pPr>
            <a:r>
              <a:rPr lang="x-none" sz="1000" dirty="0" smtClean="0">
                <a:latin typeface="PT Astra Serif" pitchFamily="18" charset="-52"/>
                <a:ea typeface="PT Astra Serif" pitchFamily="18" charset="-52"/>
              </a:rPr>
              <a:t>обеспечение защиты населения и объектов экономики Ульяновской области от наводнений и иного негативного воздействия </a:t>
            </a:r>
            <a:r>
              <a:rPr lang="x-none" sz="1000" smtClean="0">
                <a:latin typeface="PT Astra Serif" pitchFamily="18" charset="-52"/>
                <a:ea typeface="PT Astra Serif" pitchFamily="18" charset="-52"/>
              </a:rPr>
              <a:t>вод;</a:t>
            </a:r>
            <a:endParaRPr lang="ru-RU" sz="1000" dirty="0" smtClean="0">
              <a:latin typeface="PT Astra Serif" pitchFamily="18" charset="-52"/>
              <a:ea typeface="PT Astra Serif" pitchFamily="18" charset="-52"/>
            </a:endParaRPr>
          </a:p>
          <a:p>
            <a:pPr marL="285750" indent="-285750">
              <a:buFont typeface="Arial" panose="020B0604020202020204" pitchFamily="34" charset="0"/>
              <a:buChar char="•"/>
            </a:pPr>
            <a:r>
              <a:rPr lang="ru-RU" sz="1000" dirty="0" smtClean="0">
                <a:latin typeface="PT Astra Serif" pitchFamily="18" charset="-52"/>
                <a:ea typeface="PT Astra Serif" pitchFamily="18" charset="-52"/>
              </a:rPr>
              <a:t>восстановление водных объектов до состояния, обеспечивающего экологически благоприятные условия жизни населения Ульяновской области;</a:t>
            </a:r>
          </a:p>
          <a:p>
            <a:pPr marL="285750" indent="-285750">
              <a:buFont typeface="Arial" panose="020B0604020202020204" pitchFamily="34" charset="0"/>
              <a:buChar char="•"/>
            </a:pPr>
            <a:r>
              <a:rPr lang="ru-RU" sz="1000" dirty="0" smtClean="0">
                <a:latin typeface="PT Astra Serif" pitchFamily="18" charset="-52"/>
                <a:ea typeface="PT Astra Serif" pitchFamily="18" charset="-52"/>
              </a:rPr>
              <a:t>создание условий для рационального и интенсивного использования лесов Ульяновской области при сохранении их экологических функций и биологического разнообразия, а также повышение эффективности контроля за использованием и воспроизводством лесов на территории Ульяновской области.</a:t>
            </a:r>
            <a:endParaRPr lang="ru-RU" sz="1000" dirty="0">
              <a:latin typeface="PT Astra Serif" pitchFamily="18" charset="-52"/>
              <a:ea typeface="PT Astra Serif" pitchFamily="18" charset="-52"/>
            </a:endParaRPr>
          </a:p>
        </p:txBody>
      </p:sp>
      <p:sp>
        <p:nvSpPr>
          <p:cNvPr id="22" name="TextBox 21"/>
          <p:cNvSpPr txBox="1"/>
          <p:nvPr/>
        </p:nvSpPr>
        <p:spPr>
          <a:xfrm>
            <a:off x="4437112" y="116034"/>
            <a:ext cx="2309863" cy="276999"/>
          </a:xfrm>
          <a:prstGeom prst="rect">
            <a:avLst/>
          </a:prstGeom>
          <a:noFill/>
        </p:spPr>
        <p:txBody>
          <a:bodyPr wrap="none" rtlCol="0">
            <a:spAutoFit/>
          </a:bodyPr>
          <a:lstStyle/>
          <a:p>
            <a:r>
              <a:rPr lang="ru-RU" sz="1200" dirty="0" smtClean="0">
                <a:solidFill>
                  <a:schemeClr val="bg1"/>
                </a:solidFill>
              </a:rPr>
              <a:t>Расходы областного бюджета</a:t>
            </a:r>
            <a:endParaRPr lang="ru-RU" sz="1200" dirty="0">
              <a:solidFill>
                <a:schemeClr val="bg1"/>
              </a:solidFill>
            </a:endParaRPr>
          </a:p>
        </p:txBody>
      </p:sp>
      <p:sp>
        <p:nvSpPr>
          <p:cNvPr id="2" name="TextBox 1"/>
          <p:cNvSpPr txBox="1"/>
          <p:nvPr/>
        </p:nvSpPr>
        <p:spPr>
          <a:xfrm>
            <a:off x="116632" y="8244408"/>
            <a:ext cx="1728192" cy="584775"/>
          </a:xfrm>
          <a:prstGeom prst="rect">
            <a:avLst/>
          </a:prstGeom>
          <a:noFill/>
        </p:spPr>
        <p:txBody>
          <a:bodyPr wrap="square" rtlCol="0">
            <a:spAutoFit/>
          </a:bodyPr>
          <a:lstStyle/>
          <a:p>
            <a:r>
              <a:rPr lang="ru-RU" sz="800" i="1" dirty="0" smtClean="0"/>
              <a:t>Средства на реализацию государственной программы в 2020 году   </a:t>
            </a:r>
          </a:p>
          <a:p>
            <a:r>
              <a:rPr lang="ru-RU" sz="800" b="1" i="1" dirty="0" smtClean="0"/>
              <a:t>Факт -  431,9 млн. руб</a:t>
            </a:r>
            <a:r>
              <a:rPr lang="ru-RU" sz="800" i="1" dirty="0" smtClean="0"/>
              <a:t>.</a:t>
            </a:r>
            <a:endParaRPr lang="ru-RU" sz="800" i="1" dirty="0"/>
          </a:p>
        </p:txBody>
      </p:sp>
      <p:sp>
        <p:nvSpPr>
          <p:cNvPr id="3" name="TextBox 2"/>
          <p:cNvSpPr txBox="1"/>
          <p:nvPr/>
        </p:nvSpPr>
        <p:spPr>
          <a:xfrm>
            <a:off x="1916832" y="4139952"/>
            <a:ext cx="4398892" cy="276999"/>
          </a:xfrm>
          <a:prstGeom prst="rect">
            <a:avLst/>
          </a:prstGeom>
          <a:noFill/>
        </p:spPr>
        <p:txBody>
          <a:bodyPr wrap="square" rtlCol="0">
            <a:spAutoFit/>
          </a:bodyPr>
          <a:lstStyle/>
          <a:p>
            <a:r>
              <a:rPr lang="ru-RU" sz="1000" b="1" dirty="0" smtClean="0">
                <a:latin typeface="PT Astra Serif" pitchFamily="18" charset="-52"/>
                <a:ea typeface="PT Astra Serif" pitchFamily="18" charset="-52"/>
              </a:rPr>
              <a:t>Результаты</a:t>
            </a:r>
            <a:r>
              <a:rPr lang="ru-RU" sz="1200" b="1" dirty="0" smtClean="0">
                <a:latin typeface="PT Astra Serif" pitchFamily="18" charset="-52"/>
                <a:ea typeface="PT Astra Serif" pitchFamily="18" charset="-52"/>
              </a:rPr>
              <a:t>:</a:t>
            </a:r>
            <a:endParaRPr lang="ru-RU" sz="1200" b="1" dirty="0">
              <a:latin typeface="PT Astra Serif" pitchFamily="18" charset="-52"/>
              <a:ea typeface="PT Astra Serif" pitchFamily="18" charset="-52"/>
            </a:endParaRPr>
          </a:p>
        </p:txBody>
      </p:sp>
      <p:pic>
        <p:nvPicPr>
          <p:cNvPr id="2050" name="Picture 2"/>
          <p:cNvPicPr>
            <a:picLocks noChangeAspect="1" noChangeArrowheads="1"/>
          </p:cNvPicPr>
          <p:nvPr/>
        </p:nvPicPr>
        <p:blipFill>
          <a:blip r:embed="rId3" cstate="print"/>
          <a:srcRect/>
          <a:stretch>
            <a:fillRect/>
          </a:stretch>
        </p:blipFill>
        <p:spPr bwMode="auto">
          <a:xfrm>
            <a:off x="332656" y="6444208"/>
            <a:ext cx="1008112" cy="1512168"/>
          </a:xfrm>
          <a:prstGeom prst="rect">
            <a:avLst/>
          </a:prstGeom>
          <a:noFill/>
          <a:ln w="9525">
            <a:noFill/>
            <a:miter lim="800000"/>
            <a:headEnd/>
            <a:tailEnd/>
          </a:ln>
        </p:spPr>
      </p:pic>
      <p:pic>
        <p:nvPicPr>
          <p:cNvPr id="13" name="Рисунок 1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88640" y="179512"/>
            <a:ext cx="2713952" cy="529522"/>
          </a:xfrm>
          <a:prstGeom prst="rect">
            <a:avLst/>
          </a:prstGeom>
        </p:spPr>
      </p:pic>
      <p:sp>
        <p:nvSpPr>
          <p:cNvPr id="14" name="TextBox 13"/>
          <p:cNvSpPr txBox="1"/>
          <p:nvPr/>
        </p:nvSpPr>
        <p:spPr>
          <a:xfrm>
            <a:off x="2996953" y="179512"/>
            <a:ext cx="3861047" cy="523220"/>
          </a:xfrm>
          <a:prstGeom prst="rect">
            <a:avLst/>
          </a:prstGeom>
          <a:noFill/>
        </p:spPr>
        <p:txBody>
          <a:bodyPr wrap="square" rtlCol="0">
            <a:spAutoFit/>
          </a:bodyPr>
          <a:lstStyle/>
          <a:p>
            <a:r>
              <a:rPr lang="ru-RU" sz="1400" b="1" dirty="0" smtClean="0">
                <a:solidFill>
                  <a:srgbClr val="1E43A1"/>
                </a:solidFill>
                <a:latin typeface="Arial" panose="020B0604020202020204" pitchFamily="34" charset="0"/>
                <a:ea typeface="Meiryo" panose="020B0604030504040204" pitchFamily="34" charset="-128"/>
                <a:cs typeface="Arial" panose="020B0604020202020204" pitchFamily="34" charset="0"/>
              </a:rPr>
              <a:t>Расходы областного бюджета Ульяновской области</a:t>
            </a:r>
            <a:endParaRPr lang="ru-RU" sz="1400" b="1" dirty="0">
              <a:solidFill>
                <a:srgbClr val="1E43A1"/>
              </a:solidFill>
              <a:latin typeface="Arial" panose="020B0604020202020204" pitchFamily="34" charset="0"/>
              <a:ea typeface="Meiryo" panose="020B0604030504040204" pitchFamily="34" charset="-128"/>
              <a:cs typeface="Arial" panose="020B0604020202020204" pitchFamily="34" charset="0"/>
            </a:endParaRPr>
          </a:p>
        </p:txBody>
      </p:sp>
    </p:spTree>
    <p:extLst>
      <p:ext uri="{BB962C8B-B14F-4D97-AF65-F5344CB8AC3E}">
        <p14:creationId xmlns:p14="http://schemas.microsoft.com/office/powerpoint/2010/main" xmlns="" val="245782852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188640" y="611560"/>
            <a:ext cx="6480719" cy="960044"/>
          </a:xfrm>
        </p:spPr>
        <p:txBody>
          <a:bodyPr>
            <a:noAutofit/>
          </a:bodyPr>
          <a:lstStyle/>
          <a:p>
            <a:pPr algn="ctr"/>
            <a:r>
              <a:rPr lang="ru-RU" sz="1600" b="1" dirty="0" smtClean="0">
                <a:solidFill>
                  <a:srgbClr val="F09958"/>
                </a:solidFill>
                <a:latin typeface="PT Astra Serif" pitchFamily="18" charset="-52"/>
                <a:ea typeface="PT Astra Serif" pitchFamily="18" charset="-52"/>
              </a:rPr>
              <a:t>Государственная программа </a:t>
            </a:r>
            <a:br>
              <a:rPr lang="ru-RU" sz="1600" b="1" dirty="0" smtClean="0">
                <a:solidFill>
                  <a:srgbClr val="F09958"/>
                </a:solidFill>
                <a:latin typeface="PT Astra Serif" pitchFamily="18" charset="-52"/>
                <a:ea typeface="PT Astra Serif" pitchFamily="18" charset="-52"/>
              </a:rPr>
            </a:br>
            <a:r>
              <a:rPr lang="ru-RU" sz="1600" b="1" dirty="0" smtClean="0">
                <a:solidFill>
                  <a:srgbClr val="F09958"/>
                </a:solidFill>
                <a:latin typeface="PT Astra Serif" pitchFamily="18" charset="-52"/>
                <a:ea typeface="PT Astra Serif" pitchFamily="18" charset="-52"/>
              </a:rPr>
              <a:t>«Развитие агропромышленного комплекса, сельских территорий </a:t>
            </a:r>
            <a:br>
              <a:rPr lang="ru-RU" sz="1600" b="1" dirty="0" smtClean="0">
                <a:solidFill>
                  <a:srgbClr val="F09958"/>
                </a:solidFill>
                <a:latin typeface="PT Astra Serif" pitchFamily="18" charset="-52"/>
                <a:ea typeface="PT Astra Serif" pitchFamily="18" charset="-52"/>
              </a:rPr>
            </a:br>
            <a:r>
              <a:rPr lang="ru-RU" sz="1600" b="1" dirty="0" smtClean="0">
                <a:solidFill>
                  <a:srgbClr val="F09958"/>
                </a:solidFill>
                <a:latin typeface="PT Astra Serif" pitchFamily="18" charset="-52"/>
                <a:ea typeface="PT Astra Serif" pitchFamily="18" charset="-52"/>
              </a:rPr>
              <a:t>и регулирование рынков сельскохозяйственной продукции, сырья и продовольствия в Ульяновской области»</a:t>
            </a:r>
            <a:endParaRPr lang="ru-RU" sz="1600" b="1" dirty="0">
              <a:solidFill>
                <a:srgbClr val="F09958"/>
              </a:solidFill>
              <a:latin typeface="PT Astra Serif" pitchFamily="18" charset="-52"/>
              <a:ea typeface="PT Astra Serif" pitchFamily="18" charset="-52"/>
            </a:endParaRPr>
          </a:p>
        </p:txBody>
      </p:sp>
      <p:graphicFrame>
        <p:nvGraphicFramePr>
          <p:cNvPr id="11" name="Объект 10"/>
          <p:cNvGraphicFramePr>
            <a:graphicFrameLocks noGrp="1"/>
          </p:cNvGraphicFramePr>
          <p:nvPr>
            <p:ph sz="half" idx="1"/>
            <p:extLst>
              <p:ext uri="{D42A27DB-BD31-4B8C-83A1-F6EECF244321}">
                <p14:modId xmlns:p14="http://schemas.microsoft.com/office/powerpoint/2010/main" xmlns="" val="1616731833"/>
              </p:ext>
            </p:extLst>
          </p:nvPr>
        </p:nvGraphicFramePr>
        <p:xfrm>
          <a:off x="188640" y="1562473"/>
          <a:ext cx="576064" cy="5717027"/>
        </p:xfrm>
        <a:graphic>
          <a:graphicData uri="http://schemas.openxmlformats.org/drawingml/2006/table">
            <a:tbl>
              <a:tblPr firstRow="1" bandRow="1">
                <a:tableStyleId>{5C22544A-7EE6-4342-B048-85BDC9FD1C3A}</a:tableStyleId>
              </a:tblPr>
              <a:tblGrid>
                <a:gridCol w="576064"/>
              </a:tblGrid>
              <a:tr h="1137319">
                <a:tc>
                  <a:txBody>
                    <a:bodyPr/>
                    <a:lstStyle/>
                    <a:p>
                      <a:endParaRPr lang="ru-RU" sz="1000" spc="0" baseline="0" dirty="0" smtClean="0"/>
                    </a:p>
                    <a:p>
                      <a:pPr algn="ctr"/>
                      <a:r>
                        <a:rPr lang="ru-RU" sz="1000" b="0" spc="0" baseline="0" dirty="0" smtClean="0">
                          <a:solidFill>
                            <a:schemeClr val="tx1"/>
                          </a:solidFill>
                        </a:rPr>
                        <a:t>58,0</a:t>
                      </a:r>
                      <a:endParaRPr lang="ru-RU" sz="1000" b="0" spc="0" baseline="0" dirty="0">
                        <a:solidFill>
                          <a:schemeClr val="tx1"/>
                        </a:solidFill>
                      </a:endParaRPr>
                    </a:p>
                  </a:txBody>
                  <a:tcPr>
                    <a:solidFill>
                      <a:srgbClr val="92D050"/>
                    </a:solidFill>
                  </a:tcPr>
                </a:tc>
              </a:tr>
              <a:tr h="720080">
                <a:tc>
                  <a:txBody>
                    <a:bodyPr/>
                    <a:lstStyle/>
                    <a:p>
                      <a:pPr algn="ctr"/>
                      <a:r>
                        <a:rPr lang="ru-RU" sz="1000" spc="0" baseline="0" dirty="0" smtClean="0"/>
                        <a:t>3632,2</a:t>
                      </a:r>
                      <a:endParaRPr lang="ru-RU" sz="1000" spc="0" baseline="0" dirty="0"/>
                    </a:p>
                  </a:txBody>
                  <a:tcPr>
                    <a:solidFill>
                      <a:schemeClr val="accent2">
                        <a:lumMod val="40000"/>
                        <a:lumOff val="60000"/>
                      </a:schemeClr>
                    </a:solidFill>
                  </a:tcPr>
                </a:tc>
              </a:tr>
              <a:tr h="964907">
                <a:tc>
                  <a:txBody>
                    <a:bodyPr/>
                    <a:lstStyle/>
                    <a:p>
                      <a:endParaRPr lang="ru-RU" sz="1000" spc="0" baseline="0" dirty="0" smtClean="0"/>
                    </a:p>
                    <a:p>
                      <a:pPr algn="ctr"/>
                      <a:r>
                        <a:rPr lang="ru-RU" sz="1000" spc="0" baseline="0" dirty="0" smtClean="0"/>
                        <a:t>332,5</a:t>
                      </a:r>
                      <a:endParaRPr lang="ru-RU" sz="1000" spc="0" baseline="0" dirty="0"/>
                    </a:p>
                  </a:txBody>
                  <a:tcPr>
                    <a:solidFill>
                      <a:srgbClr val="00B0F0"/>
                    </a:solidFill>
                  </a:tcPr>
                </a:tc>
              </a:tr>
              <a:tr h="964907">
                <a:tc>
                  <a:txBody>
                    <a:bodyPr/>
                    <a:lstStyle/>
                    <a:p>
                      <a:endParaRPr lang="ru-RU" sz="1000" spc="0" baseline="0" dirty="0" smtClean="0"/>
                    </a:p>
                    <a:p>
                      <a:pPr algn="ctr"/>
                      <a:r>
                        <a:rPr lang="ru-RU" sz="1000" spc="0" baseline="0" dirty="0" smtClean="0"/>
                        <a:t>127,5</a:t>
                      </a:r>
                    </a:p>
                    <a:p>
                      <a:pPr algn="ctr"/>
                      <a:endParaRPr lang="ru-RU" sz="1000" spc="0" baseline="0" dirty="0" smtClean="0"/>
                    </a:p>
                    <a:p>
                      <a:pPr algn="ctr"/>
                      <a:endParaRPr lang="ru-RU" sz="1000" spc="0" baseline="0" dirty="0" smtClean="0"/>
                    </a:p>
                  </a:txBody>
                  <a:tcPr>
                    <a:solidFill>
                      <a:schemeClr val="accent5">
                        <a:lumMod val="40000"/>
                        <a:lumOff val="60000"/>
                      </a:schemeClr>
                    </a:solidFill>
                  </a:tcPr>
                </a:tc>
              </a:tr>
              <a:tr h="964907">
                <a:tc>
                  <a:txBody>
                    <a:bodyPr/>
                    <a:lstStyle/>
                    <a:p>
                      <a:pPr algn="ctr"/>
                      <a:endParaRPr lang="ru-RU" sz="1000" spc="0" baseline="0" dirty="0" smtClean="0"/>
                    </a:p>
                    <a:p>
                      <a:pPr algn="ctr"/>
                      <a:endParaRPr lang="ru-RU" sz="1000" spc="0" baseline="0" dirty="0" smtClean="0"/>
                    </a:p>
                    <a:p>
                      <a:pPr algn="ctr"/>
                      <a:r>
                        <a:rPr lang="ru-RU" sz="1000" spc="0" baseline="0" dirty="0" smtClean="0"/>
                        <a:t>14,9</a:t>
                      </a:r>
                    </a:p>
                  </a:txBody>
                  <a:tcPr>
                    <a:solidFill>
                      <a:schemeClr val="accent5">
                        <a:lumMod val="40000"/>
                        <a:lumOff val="60000"/>
                      </a:schemeClr>
                    </a:solidFill>
                  </a:tcPr>
                </a:tc>
              </a:tr>
              <a:tr h="964907">
                <a:tc>
                  <a:txBody>
                    <a:bodyPr/>
                    <a:lstStyle/>
                    <a:p>
                      <a:pPr algn="ctr"/>
                      <a:endParaRPr lang="ru-RU" sz="1000" spc="0" baseline="0" dirty="0" smtClean="0"/>
                    </a:p>
                    <a:p>
                      <a:pPr algn="ctr"/>
                      <a:r>
                        <a:rPr lang="ru-RU" sz="1000" spc="0" baseline="0" dirty="0" smtClean="0"/>
                        <a:t>86,4</a:t>
                      </a:r>
                    </a:p>
                  </a:txBody>
                  <a:tcPr>
                    <a:solidFill>
                      <a:schemeClr val="accent3">
                        <a:lumMod val="40000"/>
                        <a:lumOff val="60000"/>
                      </a:schemeClr>
                    </a:solidFill>
                  </a:tcPr>
                </a:tc>
              </a:tr>
            </a:tbl>
          </a:graphicData>
        </a:graphic>
      </p:graphicFrame>
      <p:graphicFrame>
        <p:nvGraphicFramePr>
          <p:cNvPr id="18" name="Объект 17"/>
          <p:cNvGraphicFramePr>
            <a:graphicFrameLocks noGrp="1"/>
          </p:cNvGraphicFramePr>
          <p:nvPr>
            <p:ph sz="half" idx="2"/>
            <p:extLst>
              <p:ext uri="{D42A27DB-BD31-4B8C-83A1-F6EECF244321}">
                <p14:modId xmlns:p14="http://schemas.microsoft.com/office/powerpoint/2010/main" xmlns="" val="3493792702"/>
              </p:ext>
            </p:extLst>
          </p:nvPr>
        </p:nvGraphicFramePr>
        <p:xfrm>
          <a:off x="2000240" y="4286250"/>
          <a:ext cx="4597113" cy="3714775"/>
        </p:xfrm>
        <a:graphic>
          <a:graphicData uri="http://schemas.openxmlformats.org/drawingml/2006/table">
            <a:tbl>
              <a:tblPr firstRow="1" bandRow="1">
                <a:tableStyleId>{5C22544A-7EE6-4342-B048-85BDC9FD1C3A}</a:tableStyleId>
              </a:tblPr>
              <a:tblGrid>
                <a:gridCol w="2638000"/>
                <a:gridCol w="662968"/>
                <a:gridCol w="580866"/>
                <a:gridCol w="715279"/>
              </a:tblGrid>
              <a:tr h="61252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latin typeface="PT Astra Serif" pitchFamily="18" charset="-52"/>
                          <a:ea typeface="PT Astra Serif" pitchFamily="18" charset="-52"/>
                        </a:rPr>
                        <a:t>Целевой индикатор</a:t>
                      </a:r>
                      <a:endParaRPr lang="ru-RU" sz="1000" dirty="0">
                        <a:latin typeface="PT Astra Serif" pitchFamily="18" charset="-52"/>
                        <a:ea typeface="PT Astra Serif" pitchFamily="18" charset="-52"/>
                      </a:endParaRPr>
                    </a:p>
                  </a:txBody>
                  <a:tcPr/>
                </a:tc>
                <a:tc>
                  <a:txBody>
                    <a:bodyPr/>
                    <a:lstStyle/>
                    <a:p>
                      <a:pPr algn="ctr"/>
                      <a:r>
                        <a:rPr lang="ru-RU" sz="1000" dirty="0" smtClean="0">
                          <a:latin typeface="PT Astra Serif" pitchFamily="18" charset="-52"/>
                          <a:ea typeface="PT Astra Serif" pitchFamily="18" charset="-52"/>
                        </a:rPr>
                        <a:t>2020</a:t>
                      </a:r>
                    </a:p>
                    <a:p>
                      <a:pPr algn="ctr"/>
                      <a:r>
                        <a:rPr lang="ru-RU" sz="1000" dirty="0" smtClean="0">
                          <a:latin typeface="PT Astra Serif" pitchFamily="18" charset="-52"/>
                          <a:ea typeface="PT Astra Serif" pitchFamily="18" charset="-52"/>
                        </a:rPr>
                        <a:t>(план)</a:t>
                      </a:r>
                      <a:endParaRPr lang="ru-RU" sz="1000" dirty="0">
                        <a:latin typeface="PT Astra Serif" pitchFamily="18" charset="-52"/>
                        <a:ea typeface="PT Astra Serif" pitchFamily="18" charset="-52"/>
                      </a:endParaRPr>
                    </a:p>
                  </a:txBody>
                  <a:tcPr/>
                </a:tc>
                <a:tc>
                  <a:txBody>
                    <a:bodyPr/>
                    <a:lstStyle/>
                    <a:p>
                      <a:pPr algn="ctr"/>
                      <a:r>
                        <a:rPr lang="ru-RU" sz="1000" dirty="0" smtClean="0">
                          <a:latin typeface="PT Astra Serif" pitchFamily="18" charset="-52"/>
                          <a:ea typeface="PT Astra Serif" pitchFamily="18" charset="-52"/>
                        </a:rPr>
                        <a:t>2020</a:t>
                      </a:r>
                    </a:p>
                    <a:p>
                      <a:pPr algn="ctr"/>
                      <a:r>
                        <a:rPr lang="ru-RU" sz="1000" dirty="0" smtClean="0">
                          <a:latin typeface="PT Astra Serif" pitchFamily="18" charset="-52"/>
                          <a:ea typeface="PT Astra Serif" pitchFamily="18" charset="-52"/>
                        </a:rPr>
                        <a:t>(факт)</a:t>
                      </a:r>
                      <a:endParaRPr lang="ru-RU" sz="1000" dirty="0">
                        <a:latin typeface="PT Astra Serif" pitchFamily="18" charset="-52"/>
                        <a:ea typeface="PT Astra Serif" pitchFamily="18" charset="-52"/>
                      </a:endParaRPr>
                    </a:p>
                  </a:txBody>
                  <a:tcPr/>
                </a:tc>
                <a:tc>
                  <a:txBody>
                    <a:bodyPr/>
                    <a:lstStyle/>
                    <a:p>
                      <a:pPr algn="ctr"/>
                      <a:r>
                        <a:rPr lang="ru-RU" sz="1000" dirty="0" smtClean="0">
                          <a:latin typeface="PT Astra Serif" pitchFamily="18" charset="-52"/>
                          <a:ea typeface="PT Astra Serif" pitchFamily="18" charset="-52"/>
                        </a:rPr>
                        <a:t>%</a:t>
                      </a:r>
                    </a:p>
                    <a:p>
                      <a:pPr algn="ctr"/>
                      <a:r>
                        <a:rPr lang="ru-RU" sz="1000" dirty="0" smtClean="0">
                          <a:latin typeface="PT Astra Serif" pitchFamily="18" charset="-52"/>
                          <a:ea typeface="PT Astra Serif" pitchFamily="18" charset="-52"/>
                        </a:rPr>
                        <a:t>достижения</a:t>
                      </a:r>
                      <a:endParaRPr lang="ru-RU" sz="1000" dirty="0">
                        <a:latin typeface="PT Astra Serif" pitchFamily="18" charset="-52"/>
                        <a:ea typeface="PT Astra Serif" pitchFamily="18" charset="-52"/>
                      </a:endParaRPr>
                    </a:p>
                  </a:txBody>
                  <a:tcPr/>
                </a:tc>
              </a:tr>
              <a:tr h="683114">
                <a:tc>
                  <a:txBody>
                    <a:bodyPr/>
                    <a:lstStyle/>
                    <a:p>
                      <a:r>
                        <a:rPr lang="ru-RU" sz="1000" kern="1200" dirty="0" smtClean="0">
                          <a:solidFill>
                            <a:schemeClr val="dk1"/>
                          </a:solidFill>
                          <a:latin typeface="PT Astra Serif" pitchFamily="18" charset="-52"/>
                          <a:ea typeface="PT Astra Serif" pitchFamily="18" charset="-52"/>
                          <a:cs typeface="+mn-cs"/>
                        </a:rPr>
                        <a:t>Доля площади, засеваемой элитными семенами, в общей площади посевов, занятой семенами сортов растений</a:t>
                      </a:r>
                      <a:endParaRPr lang="ru-RU" sz="1000" dirty="0">
                        <a:latin typeface="PT Astra Serif" pitchFamily="18" charset="-52"/>
                        <a:ea typeface="PT Astra Serif" pitchFamily="18" charset="-52"/>
                      </a:endParaRPr>
                    </a:p>
                  </a:txBody>
                  <a:tcPr/>
                </a:tc>
                <a:tc>
                  <a:txBody>
                    <a:bodyPr/>
                    <a:lstStyle/>
                    <a:p>
                      <a:pPr marL="0" algn="ctr" defTabSz="914400" rtl="0" eaLnBrk="1" fontAlgn="t" latinLnBrk="0" hangingPunct="1"/>
                      <a:r>
                        <a:rPr lang="ru-RU" sz="1000" kern="1200" dirty="0" smtClean="0">
                          <a:solidFill>
                            <a:schemeClr val="dk1"/>
                          </a:solidFill>
                          <a:latin typeface="PT Astra Serif" pitchFamily="18" charset="-52"/>
                          <a:ea typeface="PT Astra Serif" pitchFamily="18" charset="-52"/>
                          <a:cs typeface="+mn-cs"/>
                        </a:rPr>
                        <a:t>10</a:t>
                      </a:r>
                    </a:p>
                  </a:txBody>
                  <a:tcPr marL="9525" marR="9525" marT="9525" marB="0" anchor="ctr"/>
                </a:tc>
                <a:tc>
                  <a:txBody>
                    <a:bodyPr/>
                    <a:lstStyle/>
                    <a:p>
                      <a:pPr marL="0" algn="ctr" defTabSz="914400" rtl="0" eaLnBrk="1" fontAlgn="t" latinLnBrk="0" hangingPunct="1"/>
                      <a:r>
                        <a:rPr lang="ru-RU" sz="1000" kern="1200" dirty="0" smtClean="0">
                          <a:solidFill>
                            <a:schemeClr val="dk1"/>
                          </a:solidFill>
                          <a:latin typeface="PT Astra Serif" pitchFamily="18" charset="-52"/>
                          <a:ea typeface="PT Astra Serif" pitchFamily="18" charset="-52"/>
                          <a:cs typeface="+mn-cs"/>
                        </a:rPr>
                        <a:t>10</a:t>
                      </a:r>
                    </a:p>
                  </a:txBody>
                  <a:tcPr marL="9525" marR="9525" marT="9525" marB="0" anchor="ctr"/>
                </a:tc>
                <a:tc>
                  <a:txBody>
                    <a:bodyPr/>
                    <a:lstStyle/>
                    <a:p>
                      <a:pPr marL="0" algn="ctr" defTabSz="914400" rtl="0" eaLnBrk="1" fontAlgn="t" latinLnBrk="0" hangingPunct="1"/>
                      <a:r>
                        <a:rPr lang="ru-RU" sz="1000" kern="1200" dirty="0" smtClean="0">
                          <a:solidFill>
                            <a:schemeClr val="dk1"/>
                          </a:solidFill>
                          <a:latin typeface="PT Astra Serif" pitchFamily="18" charset="-52"/>
                          <a:ea typeface="PT Astra Serif" pitchFamily="18" charset="-52"/>
                          <a:cs typeface="+mn-cs"/>
                        </a:rPr>
                        <a:t>100</a:t>
                      </a:r>
                    </a:p>
                  </a:txBody>
                  <a:tcPr marL="9525" marR="9525" marT="9525" marB="0" anchor="ctr"/>
                </a:tc>
              </a:tr>
              <a:tr h="1364245">
                <a:tc>
                  <a:txBody>
                    <a:bodyPr/>
                    <a:lstStyle/>
                    <a:p>
                      <a:r>
                        <a:rPr lang="ru-RU" sz="1000" dirty="0" smtClean="0">
                          <a:latin typeface="PT Astra Serif" pitchFamily="18" charset="-52"/>
                          <a:ea typeface="PT Astra Serif" pitchFamily="18" charset="-52"/>
                        </a:rPr>
                        <a:t>Прирост объема сельскохозяйственной продукции, произведенной в отчетном году крестьянскими (фермерскими) хозяйствами, включая индивидуальных предпринимателей, получившими </a:t>
                      </a:r>
                      <a:r>
                        <a:rPr lang="ru-RU" sz="1000" dirty="0" err="1" smtClean="0">
                          <a:latin typeface="PT Astra Serif" pitchFamily="18" charset="-52"/>
                          <a:ea typeface="PT Astra Serif" pitchFamily="18" charset="-52"/>
                        </a:rPr>
                        <a:t>грантовую</a:t>
                      </a:r>
                      <a:r>
                        <a:rPr lang="ru-RU" sz="1000" dirty="0" smtClean="0">
                          <a:latin typeface="PT Astra Serif" pitchFamily="18" charset="-52"/>
                          <a:ea typeface="PT Astra Serif" pitchFamily="18" charset="-52"/>
                        </a:rPr>
                        <a:t> поддержку, за последние пять лет (включая отчетный год), по отношению к предыдущему году</a:t>
                      </a:r>
                      <a:endParaRPr lang="ru-RU" sz="1000" dirty="0">
                        <a:latin typeface="PT Astra Serif" pitchFamily="18" charset="-52"/>
                        <a:ea typeface="PT Astra Serif" pitchFamily="18" charset="-52"/>
                      </a:endParaRPr>
                    </a:p>
                  </a:txBody>
                  <a:tcPr/>
                </a:tc>
                <a:tc>
                  <a:txBody>
                    <a:bodyPr/>
                    <a:lstStyle/>
                    <a:p>
                      <a:pPr marL="0" algn="ctr" defTabSz="914400" rtl="0" eaLnBrk="1" fontAlgn="t" latinLnBrk="0" hangingPunct="1"/>
                      <a:r>
                        <a:rPr lang="ru-RU" sz="1000" kern="1200" dirty="0" smtClean="0">
                          <a:solidFill>
                            <a:schemeClr val="dk1"/>
                          </a:solidFill>
                          <a:latin typeface="PT Astra Serif" pitchFamily="18" charset="-52"/>
                          <a:ea typeface="PT Astra Serif" pitchFamily="18" charset="-52"/>
                          <a:cs typeface="+mn-cs"/>
                        </a:rPr>
                        <a:t>10</a:t>
                      </a:r>
                    </a:p>
                  </a:txBody>
                  <a:tcPr marL="9525" marR="9525" marT="9525" marB="0" anchor="ctr"/>
                </a:tc>
                <a:tc>
                  <a:txBody>
                    <a:bodyPr/>
                    <a:lstStyle/>
                    <a:p>
                      <a:pPr marL="0" algn="ctr" defTabSz="914400" rtl="0" eaLnBrk="1" fontAlgn="t" latinLnBrk="0" hangingPunct="1"/>
                      <a:r>
                        <a:rPr lang="ru-RU" sz="1000" kern="1200" dirty="0" smtClean="0">
                          <a:solidFill>
                            <a:schemeClr val="dk1"/>
                          </a:solidFill>
                          <a:latin typeface="PT Astra Serif" pitchFamily="18" charset="-52"/>
                          <a:ea typeface="PT Astra Serif" pitchFamily="18" charset="-52"/>
                          <a:cs typeface="+mn-cs"/>
                        </a:rPr>
                        <a:t>10</a:t>
                      </a:r>
                    </a:p>
                  </a:txBody>
                  <a:tcPr marL="9525" marR="9525" marT="9525" marB="0" anchor="ctr"/>
                </a:tc>
                <a:tc>
                  <a:txBody>
                    <a:bodyPr/>
                    <a:lstStyle/>
                    <a:p>
                      <a:pPr marL="0" algn="ctr" defTabSz="914400" rtl="0" eaLnBrk="1" fontAlgn="t" latinLnBrk="0" hangingPunct="1"/>
                      <a:r>
                        <a:rPr lang="ru-RU" sz="1000" kern="1200" dirty="0" smtClean="0">
                          <a:solidFill>
                            <a:schemeClr val="dk1"/>
                          </a:solidFill>
                          <a:latin typeface="PT Astra Serif" pitchFamily="18" charset="-52"/>
                          <a:ea typeface="PT Astra Serif" pitchFamily="18" charset="-52"/>
                          <a:cs typeface="+mn-cs"/>
                        </a:rPr>
                        <a:t>100</a:t>
                      </a:r>
                    </a:p>
                  </a:txBody>
                  <a:tcPr marL="9525" marR="9525" marT="9525" marB="0" anchor="ctr"/>
                </a:tc>
              </a:tr>
              <a:tr h="612520">
                <a:tc>
                  <a:txBody>
                    <a:bodyPr/>
                    <a:lstStyle/>
                    <a:p>
                      <a:pPr marL="180975" marR="0" indent="0" algn="l" defTabSz="914400" rtl="0" eaLnBrk="1" fontAlgn="auto" latinLnBrk="0" hangingPunct="1">
                        <a:lnSpc>
                          <a:spcPct val="100000"/>
                        </a:lnSpc>
                        <a:spcBef>
                          <a:spcPts val="0"/>
                        </a:spcBef>
                        <a:spcAft>
                          <a:spcPts val="0"/>
                        </a:spcAft>
                        <a:buClrTx/>
                        <a:buSzTx/>
                        <a:buFontTx/>
                        <a:buNone/>
                        <a:tabLst/>
                        <a:defRPr/>
                      </a:pPr>
                      <a:r>
                        <a:rPr lang="ru-RU" sz="1000" kern="1200" dirty="0" smtClean="0">
                          <a:solidFill>
                            <a:schemeClr val="dk1"/>
                          </a:solidFill>
                          <a:latin typeface="PT Astra Serif" pitchFamily="18" charset="-52"/>
                          <a:ea typeface="PT Astra Serif" pitchFamily="18" charset="-52"/>
                          <a:cs typeface="+mn-cs"/>
                        </a:rPr>
                        <a:t>Объем ввода (приобретения) жилья для граждан, проживающих на сельских территориях</a:t>
                      </a:r>
                      <a:endParaRPr lang="ru-RU" sz="1000" kern="1200" dirty="0">
                        <a:solidFill>
                          <a:schemeClr val="dk1"/>
                        </a:solidFill>
                        <a:latin typeface="PT Astra Serif" pitchFamily="18" charset="-52"/>
                        <a:ea typeface="PT Astra Serif" pitchFamily="18" charset="-52"/>
                        <a:cs typeface="+mn-cs"/>
                      </a:endParaRPr>
                    </a:p>
                  </a:txBody>
                  <a:tcPr marL="0" marR="0"/>
                </a:tc>
                <a:tc>
                  <a:txBody>
                    <a:bodyPr/>
                    <a:lstStyle/>
                    <a:p>
                      <a:pPr algn="ctr"/>
                      <a:r>
                        <a:rPr lang="ru-RU" sz="1000" dirty="0" smtClean="0">
                          <a:latin typeface="PT Astra Serif" pitchFamily="18" charset="-52"/>
                          <a:ea typeface="PT Astra Serif" pitchFamily="18" charset="-52"/>
                        </a:rPr>
                        <a:t>0,3</a:t>
                      </a:r>
                      <a:endParaRPr lang="ru-RU" sz="1000" dirty="0">
                        <a:latin typeface="PT Astra Serif" pitchFamily="18" charset="-52"/>
                        <a:ea typeface="PT Astra Serif" pitchFamily="18" charset="-52"/>
                      </a:endParaRPr>
                    </a:p>
                  </a:txBody>
                  <a:tcPr/>
                </a:tc>
                <a:tc>
                  <a:txBody>
                    <a:bodyPr/>
                    <a:lstStyle/>
                    <a:p>
                      <a:pPr algn="ctr"/>
                      <a:r>
                        <a:rPr lang="ru-RU" sz="1000" dirty="0" smtClean="0">
                          <a:latin typeface="PT Astra Serif" pitchFamily="18" charset="-52"/>
                          <a:ea typeface="PT Astra Serif" pitchFamily="18" charset="-52"/>
                        </a:rPr>
                        <a:t>0,3</a:t>
                      </a:r>
                      <a:endParaRPr lang="ru-RU" sz="1000" dirty="0">
                        <a:latin typeface="PT Astra Serif" pitchFamily="18" charset="-52"/>
                        <a:ea typeface="PT Astra Serif" pitchFamily="18" charset="-52"/>
                      </a:endParaRPr>
                    </a:p>
                  </a:txBody>
                  <a:tcPr/>
                </a:tc>
                <a:tc>
                  <a:txBody>
                    <a:bodyPr/>
                    <a:lstStyle/>
                    <a:p>
                      <a:pPr algn="ctr"/>
                      <a:r>
                        <a:rPr lang="ru-RU" sz="1000" dirty="0" smtClean="0">
                          <a:latin typeface="PT Astra Serif" pitchFamily="18" charset="-52"/>
                          <a:ea typeface="PT Astra Serif" pitchFamily="18" charset="-52"/>
                        </a:rPr>
                        <a:t>100</a:t>
                      </a:r>
                      <a:endParaRPr lang="ru-RU" sz="1000" dirty="0">
                        <a:latin typeface="PT Astra Serif" pitchFamily="18" charset="-52"/>
                        <a:ea typeface="PT Astra Serif" pitchFamily="18" charset="-52"/>
                      </a:endParaRPr>
                    </a:p>
                  </a:txBody>
                  <a:tcPr/>
                </a:tc>
              </a:tr>
              <a:tr h="442376">
                <a:tc>
                  <a:txBody>
                    <a:bodyPr/>
                    <a:lstStyle/>
                    <a:p>
                      <a:pPr marL="180975" marR="0" indent="0" algn="l" defTabSz="914400" rtl="0" eaLnBrk="1" fontAlgn="auto" latinLnBrk="0" hangingPunct="1">
                        <a:lnSpc>
                          <a:spcPct val="100000"/>
                        </a:lnSpc>
                        <a:spcBef>
                          <a:spcPts val="0"/>
                        </a:spcBef>
                        <a:spcAft>
                          <a:spcPts val="0"/>
                        </a:spcAft>
                        <a:buClrTx/>
                        <a:buSzTx/>
                        <a:buFontTx/>
                        <a:buNone/>
                        <a:tabLst/>
                        <a:defRPr/>
                      </a:pPr>
                      <a:r>
                        <a:rPr lang="ru-RU" sz="1000" dirty="0" smtClean="0">
                          <a:latin typeface="PT Astra Serif" pitchFamily="18" charset="-52"/>
                          <a:ea typeface="PT Astra Serif" pitchFamily="18" charset="-52"/>
                        </a:rPr>
                        <a:t>Протяженность введенных в эксплуатацию распределительных газовых сетей</a:t>
                      </a:r>
                      <a:endParaRPr lang="ru-RU" sz="1000" dirty="0">
                        <a:latin typeface="PT Astra Serif" pitchFamily="18" charset="-52"/>
                        <a:ea typeface="PT Astra Serif" pitchFamily="18" charset="-52"/>
                      </a:endParaRPr>
                    </a:p>
                  </a:txBody>
                  <a:tcPr marL="0" marR="0"/>
                </a:tc>
                <a:tc>
                  <a:txBody>
                    <a:bodyPr/>
                    <a:lstStyle/>
                    <a:p>
                      <a:pPr marL="0" algn="ctr" defTabSz="914400" rtl="0" eaLnBrk="1" fontAlgn="t" latinLnBrk="0" hangingPunct="1"/>
                      <a:r>
                        <a:rPr lang="ru-RU" sz="1000" kern="1200" dirty="0" smtClean="0">
                          <a:solidFill>
                            <a:schemeClr val="dk1"/>
                          </a:solidFill>
                          <a:latin typeface="PT Astra Serif" pitchFamily="18" charset="-52"/>
                          <a:ea typeface="PT Astra Serif" pitchFamily="18" charset="-52"/>
                          <a:cs typeface="+mn-cs"/>
                        </a:rPr>
                        <a:t>26,76</a:t>
                      </a:r>
                    </a:p>
                  </a:txBody>
                  <a:tcPr marL="9525" marR="9525" marT="9525" marB="0" anchor="ctr"/>
                </a:tc>
                <a:tc>
                  <a:txBody>
                    <a:bodyPr/>
                    <a:lstStyle/>
                    <a:p>
                      <a:pPr marL="0" algn="ctr" defTabSz="914400" rtl="0" eaLnBrk="1" fontAlgn="t" latinLnBrk="0" hangingPunct="1"/>
                      <a:r>
                        <a:rPr lang="ru-RU" sz="1000" kern="1200" dirty="0" smtClean="0">
                          <a:solidFill>
                            <a:schemeClr val="dk1"/>
                          </a:solidFill>
                          <a:latin typeface="PT Astra Serif" pitchFamily="18" charset="-52"/>
                          <a:ea typeface="PT Astra Serif" pitchFamily="18" charset="-52"/>
                          <a:cs typeface="+mn-cs"/>
                        </a:rPr>
                        <a:t>26,76</a:t>
                      </a:r>
                    </a:p>
                  </a:txBody>
                  <a:tcPr marL="9525" marR="9525" marT="9525" marB="0" anchor="ctr"/>
                </a:tc>
                <a:tc>
                  <a:txBody>
                    <a:bodyPr/>
                    <a:lstStyle/>
                    <a:p>
                      <a:pPr marL="0" algn="ctr" defTabSz="914400" rtl="0" eaLnBrk="1" fontAlgn="t" latinLnBrk="0" hangingPunct="1"/>
                      <a:r>
                        <a:rPr lang="ru-RU" sz="1000" kern="1200" dirty="0" smtClean="0">
                          <a:solidFill>
                            <a:schemeClr val="dk1"/>
                          </a:solidFill>
                          <a:latin typeface="PT Astra Serif" pitchFamily="18" charset="-52"/>
                          <a:ea typeface="PT Astra Serif" pitchFamily="18" charset="-52"/>
                          <a:cs typeface="+mn-cs"/>
                        </a:rPr>
                        <a:t>100</a:t>
                      </a:r>
                    </a:p>
                  </a:txBody>
                  <a:tcPr marL="9525" marR="9525" marT="9525" marB="0" anchor="ctr"/>
                </a:tc>
              </a:tr>
            </a:tbl>
          </a:graphicData>
        </a:graphic>
      </p:graphicFrame>
      <p:sp>
        <p:nvSpPr>
          <p:cNvPr id="12" name="TextBox 11"/>
          <p:cNvSpPr txBox="1"/>
          <p:nvPr/>
        </p:nvSpPr>
        <p:spPr>
          <a:xfrm>
            <a:off x="692696" y="1547665"/>
            <a:ext cx="1152128" cy="5755422"/>
          </a:xfrm>
          <a:prstGeom prst="rect">
            <a:avLst/>
          </a:prstGeom>
          <a:noFill/>
        </p:spPr>
        <p:txBody>
          <a:bodyPr wrap="square" rtlCol="0">
            <a:spAutoFit/>
          </a:bodyPr>
          <a:lstStyle/>
          <a:p>
            <a:r>
              <a:rPr lang="ru-RU" sz="800" dirty="0" smtClean="0"/>
              <a:t>Реализация Национального проекта «Малое и среднее </a:t>
            </a:r>
            <a:r>
              <a:rPr lang="ru-RU" sz="800" dirty="0" err="1" smtClean="0"/>
              <a:t>предпри-нимательство</a:t>
            </a:r>
            <a:r>
              <a:rPr lang="ru-RU" sz="800" dirty="0" smtClean="0"/>
              <a:t> и поддержка </a:t>
            </a:r>
            <a:r>
              <a:rPr lang="ru-RU" sz="800" dirty="0" err="1" smtClean="0"/>
              <a:t>индиви</a:t>
            </a:r>
            <a:r>
              <a:rPr lang="ru-RU" sz="800" dirty="0" smtClean="0"/>
              <a:t>-дуальной </a:t>
            </a:r>
            <a:r>
              <a:rPr lang="ru-RU" sz="800" dirty="0" err="1" smtClean="0"/>
              <a:t>предпри-нимательской</a:t>
            </a:r>
            <a:r>
              <a:rPr lang="ru-RU" sz="800" dirty="0" smtClean="0"/>
              <a:t> инициативы»</a:t>
            </a:r>
          </a:p>
          <a:p>
            <a:endParaRPr lang="ru-RU" sz="800" dirty="0" smtClean="0"/>
          </a:p>
          <a:p>
            <a:r>
              <a:rPr lang="ru-RU" sz="900" dirty="0" smtClean="0"/>
              <a:t>Развитие сельского хозяйства</a:t>
            </a:r>
          </a:p>
          <a:p>
            <a:endParaRPr lang="ru-RU" sz="900" dirty="0" smtClean="0"/>
          </a:p>
          <a:p>
            <a:endParaRPr lang="ru-RU" sz="900" dirty="0" smtClean="0"/>
          </a:p>
          <a:p>
            <a:endParaRPr lang="ru-RU" sz="900" dirty="0" smtClean="0"/>
          </a:p>
          <a:p>
            <a:endParaRPr lang="ru-RU" sz="900" dirty="0" smtClean="0"/>
          </a:p>
          <a:p>
            <a:r>
              <a:rPr lang="ru-RU" sz="900" dirty="0" smtClean="0"/>
              <a:t>Комплексное развитие сельских территорий</a:t>
            </a:r>
          </a:p>
          <a:p>
            <a:endParaRPr lang="ru-RU" sz="900" dirty="0" smtClean="0"/>
          </a:p>
          <a:p>
            <a:endParaRPr lang="ru-RU" sz="900" dirty="0" smtClean="0"/>
          </a:p>
          <a:p>
            <a:endParaRPr lang="ru-RU" sz="900" dirty="0" smtClean="0"/>
          </a:p>
          <a:p>
            <a:endParaRPr lang="ru-RU" sz="900" dirty="0" smtClean="0"/>
          </a:p>
          <a:p>
            <a:r>
              <a:rPr lang="ru-RU" sz="900" dirty="0" smtClean="0"/>
              <a:t>Развитие мелиорации  земель  </a:t>
            </a:r>
            <a:r>
              <a:rPr lang="ru-RU" sz="900" dirty="0" err="1" smtClean="0"/>
              <a:t>сельско-хозяйственного</a:t>
            </a:r>
            <a:r>
              <a:rPr lang="ru-RU" sz="900" dirty="0" smtClean="0"/>
              <a:t> назначения</a:t>
            </a:r>
          </a:p>
          <a:p>
            <a:endParaRPr lang="ru-RU" sz="900" dirty="0" smtClean="0"/>
          </a:p>
          <a:p>
            <a:endParaRPr lang="ru-RU" sz="900" dirty="0" smtClean="0"/>
          </a:p>
          <a:p>
            <a:endParaRPr lang="ru-RU" sz="900" dirty="0" smtClean="0"/>
          </a:p>
          <a:p>
            <a:r>
              <a:rPr lang="ru-RU" sz="900" dirty="0" smtClean="0"/>
              <a:t>Развитие сельской кооперации</a:t>
            </a:r>
          </a:p>
          <a:p>
            <a:endParaRPr lang="ru-RU" sz="900" dirty="0" smtClean="0"/>
          </a:p>
          <a:p>
            <a:endParaRPr lang="ru-RU" sz="900" dirty="0" smtClean="0"/>
          </a:p>
          <a:p>
            <a:endParaRPr lang="ru-RU" sz="900" dirty="0" smtClean="0"/>
          </a:p>
          <a:p>
            <a:r>
              <a:rPr lang="ru-RU" sz="900" dirty="0" smtClean="0"/>
              <a:t>Прочие расходы (в том числе содержание </a:t>
            </a:r>
            <a:r>
              <a:rPr lang="ru-RU" sz="900" dirty="0" err="1" smtClean="0"/>
              <a:t>подведомствен-ных</a:t>
            </a:r>
            <a:r>
              <a:rPr lang="ru-RU" sz="900" dirty="0" smtClean="0"/>
              <a:t>  учреждений)</a:t>
            </a:r>
          </a:p>
        </p:txBody>
      </p:sp>
      <p:sp>
        <p:nvSpPr>
          <p:cNvPr id="17" name="TextBox 16"/>
          <p:cNvSpPr txBox="1"/>
          <p:nvPr/>
        </p:nvSpPr>
        <p:spPr>
          <a:xfrm>
            <a:off x="1772816" y="1547664"/>
            <a:ext cx="4858407" cy="2400657"/>
          </a:xfrm>
          <a:prstGeom prst="rect">
            <a:avLst/>
          </a:prstGeom>
          <a:noFill/>
        </p:spPr>
        <p:txBody>
          <a:bodyPr wrap="square" rtlCol="0">
            <a:spAutoFit/>
          </a:bodyPr>
          <a:lstStyle/>
          <a:p>
            <a:r>
              <a:rPr lang="ru-RU" sz="1000" b="1" dirty="0" smtClean="0">
                <a:latin typeface="PT Astra Serif" pitchFamily="18" charset="-52"/>
                <a:ea typeface="PT Astra Serif" pitchFamily="18" charset="-52"/>
              </a:rPr>
              <a:t>Цель государственной программы: </a:t>
            </a:r>
            <a:r>
              <a:rPr lang="ru-RU" sz="1000" dirty="0" smtClean="0"/>
              <a:t>о</a:t>
            </a:r>
            <a:r>
              <a:rPr lang="ru-RU" sz="1000" dirty="0" smtClean="0">
                <a:latin typeface="PT Astra Serif" pitchFamily="18" charset="-52"/>
                <a:ea typeface="PT Astra Serif" pitchFamily="18" charset="-52"/>
              </a:rPr>
              <a:t>беспечение продовольственной безопасности Ульяновской области с учётом положений Доктрины продовольственной безопасности Российской Федерации, утвержденной Указом Президента Российской Федерации от 30.01.2010 № 120 «Об утверждении Доктрины продовольственной безопасности Российской Федерации».</a:t>
            </a:r>
            <a:endParaRPr lang="ru-RU" sz="1000" dirty="0">
              <a:latin typeface="PT Astra Serif" pitchFamily="18" charset="-52"/>
              <a:ea typeface="PT Astra Serif" pitchFamily="18" charset="-52"/>
            </a:endParaRPr>
          </a:p>
          <a:p>
            <a:r>
              <a:rPr lang="ru-RU" sz="1000" b="1" dirty="0" smtClean="0">
                <a:latin typeface="PT Astra Serif" pitchFamily="18" charset="-52"/>
                <a:ea typeface="PT Astra Serif" pitchFamily="18" charset="-52"/>
              </a:rPr>
              <a:t>Задачи государственной программы:</a:t>
            </a:r>
            <a:r>
              <a:rPr lang="ru-RU" sz="1000" dirty="0" smtClean="0"/>
              <a:t> </a:t>
            </a:r>
          </a:p>
          <a:p>
            <a:pPr>
              <a:buFont typeface="Wingdings" pitchFamily="2" charset="2"/>
              <a:buChar char="Ø"/>
            </a:pPr>
            <a:r>
              <a:rPr lang="ru-RU" sz="1000" dirty="0" smtClean="0">
                <a:latin typeface="PT Astra Serif" pitchFamily="18" charset="-52"/>
                <a:ea typeface="PT Astra Serif" pitchFamily="18" charset="-52"/>
              </a:rPr>
              <a:t> стимулирование роста производства основных видов сельскохозяйственной продукции и производства пищевых продуктов;</a:t>
            </a:r>
          </a:p>
          <a:p>
            <a:pPr>
              <a:buFont typeface="Wingdings" pitchFamily="2" charset="2"/>
              <a:buChar char="Ø"/>
            </a:pPr>
            <a:r>
              <a:rPr lang="ru-RU" sz="1000" dirty="0" smtClean="0">
                <a:latin typeface="PT Astra Serif" pitchFamily="18" charset="-52"/>
                <a:ea typeface="PT Astra Serif" pitchFamily="18" charset="-52"/>
              </a:rPr>
              <a:t> повышение уровня комплексного обустройства сельских населенных пунктов объектами социальной и инженерной инфраструктуры и удовлетворение потребностей граждан, проживающих в сельской местности, в том числе молодых семей и молодых специалистов, в благоустроенных жилых помещениях;</a:t>
            </a:r>
          </a:p>
          <a:p>
            <a:pPr>
              <a:buFont typeface="Wingdings" pitchFamily="2" charset="2"/>
              <a:buChar char="Ø"/>
            </a:pPr>
            <a:r>
              <a:rPr lang="ru-RU" sz="1000" dirty="0" smtClean="0">
                <a:latin typeface="PT Astra Serif" pitchFamily="18" charset="-52"/>
                <a:ea typeface="PT Astra Serif" pitchFamily="18" charset="-52"/>
              </a:rPr>
              <a:t> </a:t>
            </a:r>
            <a:r>
              <a:rPr lang="x-none" sz="1000" smtClean="0">
                <a:latin typeface="PT Astra Serif" pitchFamily="18" charset="-52"/>
                <a:ea typeface="PT Astra Serif" pitchFamily="18" charset="-52"/>
              </a:rPr>
              <a:t>повышение водообеспеченности земель сельскохозяйственного назначения, предотвращение процессов подтопления, затопления и опустынивания территорий для гарантированного обеспечения продуктивности сельскохозяйственных угодий.</a:t>
            </a:r>
            <a:endParaRPr lang="ru-RU" sz="1000" b="1" dirty="0" smtClean="0">
              <a:latin typeface="PT Astra Serif" pitchFamily="18" charset="-52"/>
              <a:ea typeface="PT Astra Serif" pitchFamily="18" charset="-52"/>
            </a:endParaRPr>
          </a:p>
        </p:txBody>
      </p:sp>
      <p:sp>
        <p:nvSpPr>
          <p:cNvPr id="19" name="TextBox 18"/>
          <p:cNvSpPr txBox="1"/>
          <p:nvPr/>
        </p:nvSpPr>
        <p:spPr>
          <a:xfrm>
            <a:off x="293450" y="7452320"/>
            <a:ext cx="1505764" cy="646331"/>
          </a:xfrm>
          <a:prstGeom prst="rect">
            <a:avLst/>
          </a:prstGeom>
          <a:noFill/>
        </p:spPr>
        <p:txBody>
          <a:bodyPr wrap="square" rtlCol="0">
            <a:spAutoFit/>
          </a:bodyPr>
          <a:lstStyle/>
          <a:p>
            <a:r>
              <a:rPr lang="ru-RU" dirty="0" smtClean="0"/>
              <a:t>КАРТИНКА/ФОТО</a:t>
            </a:r>
            <a:endParaRPr lang="ru-RU" dirty="0"/>
          </a:p>
        </p:txBody>
      </p:sp>
      <p:sp>
        <p:nvSpPr>
          <p:cNvPr id="22" name="TextBox 21"/>
          <p:cNvSpPr txBox="1"/>
          <p:nvPr/>
        </p:nvSpPr>
        <p:spPr>
          <a:xfrm>
            <a:off x="4437112" y="116034"/>
            <a:ext cx="2309863" cy="276999"/>
          </a:xfrm>
          <a:prstGeom prst="rect">
            <a:avLst/>
          </a:prstGeom>
          <a:noFill/>
        </p:spPr>
        <p:txBody>
          <a:bodyPr wrap="none" rtlCol="0">
            <a:spAutoFit/>
          </a:bodyPr>
          <a:lstStyle/>
          <a:p>
            <a:r>
              <a:rPr lang="ru-RU" sz="1200" dirty="0" smtClean="0">
                <a:solidFill>
                  <a:schemeClr val="bg1"/>
                </a:solidFill>
              </a:rPr>
              <a:t>Расходы областного бюджета</a:t>
            </a:r>
            <a:endParaRPr lang="ru-RU" sz="1200" dirty="0">
              <a:solidFill>
                <a:schemeClr val="bg1"/>
              </a:solidFill>
            </a:endParaRPr>
          </a:p>
        </p:txBody>
      </p:sp>
      <p:sp>
        <p:nvSpPr>
          <p:cNvPr id="2" name="TextBox 1"/>
          <p:cNvSpPr txBox="1"/>
          <p:nvPr/>
        </p:nvSpPr>
        <p:spPr>
          <a:xfrm>
            <a:off x="116632" y="8316416"/>
            <a:ext cx="1728192" cy="584775"/>
          </a:xfrm>
          <a:prstGeom prst="rect">
            <a:avLst/>
          </a:prstGeom>
          <a:noFill/>
        </p:spPr>
        <p:txBody>
          <a:bodyPr wrap="square" rtlCol="0">
            <a:spAutoFit/>
          </a:bodyPr>
          <a:lstStyle/>
          <a:p>
            <a:r>
              <a:rPr lang="ru-RU" sz="800" i="1" dirty="0" smtClean="0"/>
              <a:t>Средства на реализацию государственной программы в 2020 году  </a:t>
            </a:r>
          </a:p>
          <a:p>
            <a:r>
              <a:rPr lang="ru-RU" sz="800" b="1" i="1" dirty="0" smtClean="0"/>
              <a:t>факт – 4251,5 млн. руб.</a:t>
            </a:r>
            <a:endParaRPr lang="ru-RU" sz="800" b="1" i="1" dirty="0"/>
          </a:p>
        </p:txBody>
      </p:sp>
      <p:sp>
        <p:nvSpPr>
          <p:cNvPr id="3" name="TextBox 2"/>
          <p:cNvSpPr txBox="1"/>
          <p:nvPr/>
        </p:nvSpPr>
        <p:spPr>
          <a:xfrm>
            <a:off x="1916832" y="3923928"/>
            <a:ext cx="4398892" cy="276999"/>
          </a:xfrm>
          <a:prstGeom prst="rect">
            <a:avLst/>
          </a:prstGeom>
          <a:noFill/>
        </p:spPr>
        <p:txBody>
          <a:bodyPr wrap="square" rtlCol="0">
            <a:spAutoFit/>
          </a:bodyPr>
          <a:lstStyle/>
          <a:p>
            <a:r>
              <a:rPr lang="ru-RU" sz="1200" b="1" dirty="0" smtClean="0">
                <a:latin typeface="PT Astra Serif" pitchFamily="18" charset="-52"/>
                <a:ea typeface="PT Astra Serif" pitchFamily="18" charset="-52"/>
              </a:rPr>
              <a:t>Результаты:</a:t>
            </a:r>
            <a:endParaRPr lang="ru-RU" sz="1200" b="1" dirty="0">
              <a:latin typeface="PT Astra Serif" pitchFamily="18" charset="-52"/>
              <a:ea typeface="PT Astra Serif" pitchFamily="18" charset="-52"/>
            </a:endParaRPr>
          </a:p>
        </p:txBody>
      </p:sp>
      <p:pic>
        <p:nvPicPr>
          <p:cNvPr id="1026" name="Picture 2"/>
          <p:cNvPicPr>
            <a:picLocks noChangeAspect="1" noChangeArrowheads="1"/>
          </p:cNvPicPr>
          <p:nvPr/>
        </p:nvPicPr>
        <p:blipFill>
          <a:blip r:embed="rId3" cstate="print"/>
          <a:srcRect/>
          <a:stretch>
            <a:fillRect/>
          </a:stretch>
        </p:blipFill>
        <p:spPr bwMode="auto">
          <a:xfrm>
            <a:off x="188640" y="7092280"/>
            <a:ext cx="1664703" cy="949077"/>
          </a:xfrm>
          <a:prstGeom prst="rect">
            <a:avLst/>
          </a:prstGeom>
          <a:noFill/>
          <a:ln w="9525">
            <a:noFill/>
            <a:miter lim="800000"/>
            <a:headEnd/>
            <a:tailEnd/>
          </a:ln>
        </p:spPr>
      </p:pic>
      <p:pic>
        <p:nvPicPr>
          <p:cNvPr id="21" name="Picture 2" descr="https://encrypted-tbn0.gstatic.com/images?q=tbn:ANd9GcRAYwIC7-P0YIDG93wIEqZVUJ6c-7LjWjaGYRnxuI6me7YsIpbNwA"/>
          <p:cNvPicPr>
            <a:picLocks noChangeAspect="1" noChangeArrowheads="1"/>
          </p:cNvPicPr>
          <p:nvPr/>
        </p:nvPicPr>
        <p:blipFill>
          <a:blip r:embed="rId4" cstate="print"/>
          <a:srcRect/>
          <a:stretch>
            <a:fillRect/>
          </a:stretch>
        </p:blipFill>
        <p:spPr bwMode="auto">
          <a:xfrm>
            <a:off x="2708920" y="8069750"/>
            <a:ext cx="2589438" cy="954995"/>
          </a:xfrm>
          <a:prstGeom prst="rect">
            <a:avLst/>
          </a:prstGeom>
          <a:noFill/>
        </p:spPr>
      </p:pic>
      <p:pic>
        <p:nvPicPr>
          <p:cNvPr id="14" name="Рисунок 13"/>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188640" y="179512"/>
            <a:ext cx="2713952" cy="529522"/>
          </a:xfrm>
          <a:prstGeom prst="rect">
            <a:avLst/>
          </a:prstGeom>
        </p:spPr>
      </p:pic>
      <p:sp>
        <p:nvSpPr>
          <p:cNvPr id="15" name="TextBox 14"/>
          <p:cNvSpPr txBox="1"/>
          <p:nvPr/>
        </p:nvSpPr>
        <p:spPr>
          <a:xfrm>
            <a:off x="2996953" y="179512"/>
            <a:ext cx="3861047" cy="523220"/>
          </a:xfrm>
          <a:prstGeom prst="rect">
            <a:avLst/>
          </a:prstGeom>
          <a:noFill/>
        </p:spPr>
        <p:txBody>
          <a:bodyPr wrap="square" rtlCol="0">
            <a:spAutoFit/>
          </a:bodyPr>
          <a:lstStyle/>
          <a:p>
            <a:r>
              <a:rPr lang="ru-RU" sz="1400" b="1" dirty="0" smtClean="0">
                <a:solidFill>
                  <a:srgbClr val="1E43A1"/>
                </a:solidFill>
                <a:latin typeface="Arial" panose="020B0604020202020204" pitchFamily="34" charset="0"/>
                <a:ea typeface="Meiryo" panose="020B0604030504040204" pitchFamily="34" charset="-128"/>
                <a:cs typeface="Arial" panose="020B0604020202020204" pitchFamily="34" charset="0"/>
              </a:rPr>
              <a:t>Расходы областного бюджета Ульяновской области</a:t>
            </a:r>
            <a:endParaRPr lang="ru-RU" sz="1400" b="1" dirty="0">
              <a:solidFill>
                <a:srgbClr val="1E43A1"/>
              </a:solidFill>
              <a:latin typeface="Arial" panose="020B0604020202020204" pitchFamily="34" charset="0"/>
              <a:ea typeface="Meiryo" panose="020B0604030504040204" pitchFamily="34" charset="-128"/>
              <a:cs typeface="Arial" panose="020B0604020202020204" pitchFamily="34" charset="0"/>
            </a:endParaRPr>
          </a:p>
        </p:txBody>
      </p:sp>
    </p:spTree>
    <p:extLst>
      <p:ext uri="{BB962C8B-B14F-4D97-AF65-F5344CB8AC3E}">
        <p14:creationId xmlns:p14="http://schemas.microsoft.com/office/powerpoint/2010/main" xmlns="" val="288151443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332656" y="755576"/>
            <a:ext cx="6172200" cy="720080"/>
          </a:xfrm>
        </p:spPr>
        <p:txBody>
          <a:bodyPr>
            <a:noAutofit/>
          </a:bodyPr>
          <a:lstStyle/>
          <a:p>
            <a:pPr algn="ctr"/>
            <a:r>
              <a:rPr lang="ru-RU" sz="1600" b="1" dirty="0">
                <a:solidFill>
                  <a:srgbClr val="F09958"/>
                </a:solidFill>
                <a:latin typeface="PT Astra Serif" pitchFamily="18" charset="-52"/>
                <a:ea typeface="PT Astra Serif" pitchFamily="18" charset="-52"/>
              </a:rPr>
              <a:t>Государственная программа </a:t>
            </a:r>
            <a:br>
              <a:rPr lang="ru-RU" sz="1600" b="1" dirty="0">
                <a:solidFill>
                  <a:srgbClr val="F09958"/>
                </a:solidFill>
                <a:latin typeface="PT Astra Serif" pitchFamily="18" charset="-52"/>
                <a:ea typeface="PT Astra Serif" pitchFamily="18" charset="-52"/>
              </a:rPr>
            </a:br>
            <a:r>
              <a:rPr lang="ru-RU" sz="1600" b="1" dirty="0">
                <a:solidFill>
                  <a:srgbClr val="F09958"/>
                </a:solidFill>
                <a:latin typeface="PT Astra Serif" pitchFamily="18" charset="-52"/>
                <a:ea typeface="PT Astra Serif" pitchFamily="18" charset="-52"/>
              </a:rPr>
              <a:t>«Развитие государственной ветеринарной службы   </a:t>
            </a:r>
            <a:r>
              <a:rPr lang="ru-RU" sz="1600" b="1" dirty="0" smtClean="0">
                <a:solidFill>
                  <a:srgbClr val="F09958"/>
                </a:solidFill>
                <a:latin typeface="PT Astra Serif" pitchFamily="18" charset="-52"/>
                <a:ea typeface="PT Astra Serif" pitchFamily="18" charset="-52"/>
              </a:rPr>
              <a:t/>
            </a:r>
            <a:br>
              <a:rPr lang="ru-RU" sz="1600" b="1" dirty="0" smtClean="0">
                <a:solidFill>
                  <a:srgbClr val="F09958"/>
                </a:solidFill>
                <a:latin typeface="PT Astra Serif" pitchFamily="18" charset="-52"/>
                <a:ea typeface="PT Astra Serif" pitchFamily="18" charset="-52"/>
              </a:rPr>
            </a:br>
            <a:r>
              <a:rPr lang="ru-RU" sz="1600" b="1" dirty="0" smtClean="0">
                <a:solidFill>
                  <a:srgbClr val="F09958"/>
                </a:solidFill>
                <a:latin typeface="PT Astra Serif" pitchFamily="18" charset="-52"/>
                <a:ea typeface="PT Astra Serif" pitchFamily="18" charset="-52"/>
              </a:rPr>
              <a:t>Ульяновской области»</a:t>
            </a:r>
            <a:endParaRPr lang="ru-RU" sz="1600" b="1" dirty="0">
              <a:solidFill>
                <a:srgbClr val="F09958"/>
              </a:solidFill>
              <a:latin typeface="PT Astra Serif" pitchFamily="18" charset="-52"/>
              <a:ea typeface="PT Astra Serif" pitchFamily="18" charset="-52"/>
            </a:endParaRPr>
          </a:p>
        </p:txBody>
      </p:sp>
      <p:graphicFrame>
        <p:nvGraphicFramePr>
          <p:cNvPr id="11" name="Объект 10"/>
          <p:cNvGraphicFramePr>
            <a:graphicFrameLocks noGrp="1"/>
          </p:cNvGraphicFramePr>
          <p:nvPr>
            <p:ph sz="half" idx="1"/>
            <p:extLst>
              <p:ext uri="{D42A27DB-BD31-4B8C-83A1-F6EECF244321}">
                <p14:modId xmlns:p14="http://schemas.microsoft.com/office/powerpoint/2010/main" xmlns="" val="1929531337"/>
              </p:ext>
            </p:extLst>
          </p:nvPr>
        </p:nvGraphicFramePr>
        <p:xfrm>
          <a:off x="188640" y="1547664"/>
          <a:ext cx="525716" cy="5320210"/>
        </p:xfrm>
        <a:graphic>
          <a:graphicData uri="http://schemas.openxmlformats.org/drawingml/2006/table">
            <a:tbl>
              <a:tblPr firstRow="1" bandRow="1">
                <a:tableStyleId>{5C22544A-7EE6-4342-B048-85BDC9FD1C3A}</a:tableStyleId>
              </a:tblPr>
              <a:tblGrid>
                <a:gridCol w="525716"/>
              </a:tblGrid>
              <a:tr h="1166948">
                <a:tc>
                  <a:txBody>
                    <a:bodyPr/>
                    <a:lstStyle/>
                    <a:p>
                      <a:endParaRPr lang="ru-RU" sz="1000" spc="0" baseline="0" dirty="0">
                        <a:latin typeface="PT Astra Serif" pitchFamily="18" charset="-52"/>
                        <a:ea typeface="PT Astra Serif" pitchFamily="18" charset="-52"/>
                      </a:endParaRPr>
                    </a:p>
                    <a:p>
                      <a:r>
                        <a:rPr lang="ru-RU" sz="1100" b="1" spc="0" baseline="0" dirty="0" smtClean="0">
                          <a:solidFill>
                            <a:schemeClr val="tx1"/>
                          </a:solidFill>
                          <a:latin typeface="PT Astra Serif" pitchFamily="18" charset="-52"/>
                          <a:ea typeface="PT Astra Serif" pitchFamily="18" charset="-52"/>
                        </a:rPr>
                        <a:t>20,0</a:t>
                      </a:r>
                      <a:endParaRPr lang="ru-RU" sz="1100" b="1" spc="0" baseline="0" dirty="0">
                        <a:solidFill>
                          <a:schemeClr val="tx1"/>
                        </a:solidFill>
                        <a:latin typeface="PT Astra Serif" pitchFamily="18" charset="-52"/>
                        <a:ea typeface="PT Astra Serif" pitchFamily="18" charset="-52"/>
                      </a:endParaRPr>
                    </a:p>
                  </a:txBody>
                  <a:tcPr>
                    <a:solidFill>
                      <a:srgbClr val="92D050"/>
                    </a:solidFill>
                  </a:tcPr>
                </a:tc>
              </a:tr>
              <a:tr h="1000132">
                <a:tc>
                  <a:txBody>
                    <a:bodyPr/>
                    <a:lstStyle/>
                    <a:p>
                      <a:endParaRPr lang="ru-RU" sz="1000" spc="0" baseline="0" dirty="0">
                        <a:latin typeface="PT Astra Serif" pitchFamily="18" charset="-52"/>
                        <a:ea typeface="PT Astra Serif" pitchFamily="18" charset="-52"/>
                      </a:endParaRPr>
                    </a:p>
                    <a:p>
                      <a:r>
                        <a:rPr lang="ru-RU" sz="1100" b="1" spc="0" baseline="0" dirty="0" smtClean="0">
                          <a:solidFill>
                            <a:schemeClr val="tx1"/>
                          </a:solidFill>
                          <a:latin typeface="PT Astra Serif" pitchFamily="18" charset="-52"/>
                          <a:ea typeface="PT Astra Serif" pitchFamily="18" charset="-52"/>
                        </a:rPr>
                        <a:t>170,0</a:t>
                      </a:r>
                      <a:endParaRPr lang="ru-RU" sz="1100" b="1" spc="0" baseline="0" dirty="0">
                        <a:solidFill>
                          <a:schemeClr val="tx1"/>
                        </a:solidFill>
                        <a:latin typeface="PT Astra Serif" pitchFamily="18" charset="-52"/>
                        <a:ea typeface="PT Astra Serif" pitchFamily="18" charset="-52"/>
                      </a:endParaRPr>
                    </a:p>
                  </a:txBody>
                  <a:tcPr>
                    <a:solidFill>
                      <a:srgbClr val="00B0F0"/>
                    </a:solidFill>
                  </a:tcPr>
                </a:tc>
              </a:tr>
              <a:tr h="857256">
                <a:tc>
                  <a:txBody>
                    <a:bodyPr/>
                    <a:lstStyle/>
                    <a:p>
                      <a:endParaRPr lang="ru-RU" sz="1000" spc="0" baseline="0" dirty="0">
                        <a:latin typeface="PT Astra Serif" pitchFamily="18" charset="-52"/>
                        <a:ea typeface="PT Astra Serif" pitchFamily="18" charset="-52"/>
                      </a:endParaRPr>
                    </a:p>
                    <a:p>
                      <a:r>
                        <a:rPr lang="ru-RU" sz="1100" b="1" spc="0" baseline="0" dirty="0">
                          <a:solidFill>
                            <a:schemeClr val="tx1"/>
                          </a:solidFill>
                          <a:latin typeface="PT Astra Serif" pitchFamily="18" charset="-52"/>
                          <a:ea typeface="PT Astra Serif" pitchFamily="18" charset="-52"/>
                        </a:rPr>
                        <a:t>1</a:t>
                      </a:r>
                      <a:r>
                        <a:rPr lang="en-US" sz="1100" b="1" spc="0" baseline="0" dirty="0" smtClean="0">
                          <a:solidFill>
                            <a:schemeClr val="tx1"/>
                          </a:solidFill>
                          <a:latin typeface="PT Astra Serif" pitchFamily="18" charset="-52"/>
                          <a:ea typeface="PT Astra Serif" pitchFamily="18" charset="-52"/>
                        </a:rPr>
                        <a:t>5.</a:t>
                      </a:r>
                      <a:r>
                        <a:rPr lang="ru-RU" sz="1100" b="1" spc="0" baseline="0" dirty="0" smtClean="0">
                          <a:solidFill>
                            <a:schemeClr val="tx1"/>
                          </a:solidFill>
                          <a:latin typeface="PT Astra Serif" pitchFamily="18" charset="-52"/>
                          <a:ea typeface="PT Astra Serif" pitchFamily="18" charset="-52"/>
                        </a:rPr>
                        <a:t>2</a:t>
                      </a:r>
                      <a:endParaRPr lang="ru-RU" sz="1100" b="1" spc="0" baseline="0" dirty="0">
                        <a:solidFill>
                          <a:schemeClr val="tx1"/>
                        </a:solidFill>
                        <a:latin typeface="PT Astra Serif" pitchFamily="18" charset="-52"/>
                        <a:ea typeface="PT Astra Serif" pitchFamily="18" charset="-52"/>
                      </a:endParaRPr>
                    </a:p>
                  </a:txBody>
                  <a:tcPr>
                    <a:solidFill>
                      <a:schemeClr val="accent5">
                        <a:lumMod val="40000"/>
                        <a:lumOff val="60000"/>
                      </a:schemeClr>
                    </a:solidFill>
                  </a:tcPr>
                </a:tc>
              </a:tr>
              <a:tr h="1147937">
                <a:tc>
                  <a:txBody>
                    <a:bodyPr/>
                    <a:lstStyle/>
                    <a:p>
                      <a:endParaRPr lang="ru-RU" sz="1000" spc="0" baseline="0" dirty="0">
                        <a:latin typeface="PT Astra Serif" pitchFamily="18" charset="-52"/>
                        <a:ea typeface="PT Astra Serif" pitchFamily="18" charset="-52"/>
                      </a:endParaRPr>
                    </a:p>
                    <a:p>
                      <a:r>
                        <a:rPr lang="ru-RU" sz="1100" b="1" spc="0" baseline="0" dirty="0" smtClean="0">
                          <a:solidFill>
                            <a:schemeClr val="tx1"/>
                          </a:solidFill>
                          <a:latin typeface="PT Astra Serif" pitchFamily="18" charset="-52"/>
                          <a:ea typeface="PT Astra Serif" pitchFamily="18" charset="-52"/>
                        </a:rPr>
                        <a:t>1,4</a:t>
                      </a:r>
                      <a:endParaRPr lang="ru-RU" sz="1100" b="1" spc="0" baseline="0" dirty="0">
                        <a:solidFill>
                          <a:schemeClr val="tx1"/>
                        </a:solidFill>
                        <a:latin typeface="PT Astra Serif" pitchFamily="18" charset="-52"/>
                        <a:ea typeface="PT Astra Serif" pitchFamily="18" charset="-52"/>
                      </a:endParaRPr>
                    </a:p>
                  </a:txBody>
                  <a:tcPr>
                    <a:solidFill>
                      <a:schemeClr val="accent3">
                        <a:lumMod val="40000"/>
                        <a:lumOff val="60000"/>
                      </a:schemeClr>
                    </a:solidFill>
                  </a:tcPr>
                </a:tc>
              </a:tr>
              <a:tr h="1147937">
                <a:tc>
                  <a:txBody>
                    <a:bodyPr/>
                    <a:lstStyle/>
                    <a:p>
                      <a:r>
                        <a:rPr lang="ru-RU" sz="1100" b="1" spc="0" baseline="0" dirty="0" smtClean="0">
                          <a:solidFill>
                            <a:schemeClr val="tx1"/>
                          </a:solidFill>
                          <a:latin typeface="PT Astra Serif" pitchFamily="18" charset="-52"/>
                          <a:ea typeface="PT Astra Serif" pitchFamily="18" charset="-52"/>
                        </a:rPr>
                        <a:t>1,9</a:t>
                      </a:r>
                      <a:endParaRPr lang="ru-RU" sz="1100" b="1" spc="0" baseline="0" dirty="0">
                        <a:solidFill>
                          <a:schemeClr val="tx1"/>
                        </a:solidFill>
                        <a:latin typeface="PT Astra Serif" pitchFamily="18" charset="-52"/>
                        <a:ea typeface="PT Astra Serif" pitchFamily="18" charset="-52"/>
                      </a:endParaRPr>
                    </a:p>
                  </a:txBody>
                  <a:tcPr>
                    <a:solidFill>
                      <a:schemeClr val="accent2">
                        <a:lumMod val="40000"/>
                        <a:lumOff val="60000"/>
                      </a:schemeClr>
                    </a:solidFill>
                  </a:tcPr>
                </a:tc>
              </a:tr>
            </a:tbl>
          </a:graphicData>
        </a:graphic>
      </p:graphicFrame>
      <p:graphicFrame>
        <p:nvGraphicFramePr>
          <p:cNvPr id="18" name="Объект 17"/>
          <p:cNvGraphicFramePr>
            <a:graphicFrameLocks noGrp="1"/>
          </p:cNvGraphicFramePr>
          <p:nvPr>
            <p:ph sz="half" idx="2"/>
            <p:extLst>
              <p:ext uri="{D42A27DB-BD31-4B8C-83A1-F6EECF244321}">
                <p14:modId xmlns:p14="http://schemas.microsoft.com/office/powerpoint/2010/main" xmlns="" val="1535147843"/>
              </p:ext>
            </p:extLst>
          </p:nvPr>
        </p:nvGraphicFramePr>
        <p:xfrm>
          <a:off x="2000240" y="4786314"/>
          <a:ext cx="4309081" cy="3691219"/>
        </p:xfrm>
        <a:graphic>
          <a:graphicData uri="http://schemas.openxmlformats.org/drawingml/2006/table">
            <a:tbl>
              <a:tblPr firstRow="1" bandRow="1">
                <a:tableStyleId>{5C22544A-7EE6-4342-B048-85BDC9FD1C3A}</a:tableStyleId>
              </a:tblPr>
              <a:tblGrid>
                <a:gridCol w="2500330"/>
                <a:gridCol w="642942"/>
                <a:gridCol w="642942"/>
                <a:gridCol w="522867"/>
              </a:tblGrid>
              <a:tr h="496866">
                <a:tc>
                  <a:txBody>
                    <a:bodyPr/>
                    <a:lstStyle/>
                    <a:p>
                      <a:pPr algn="ctr"/>
                      <a:r>
                        <a:rPr lang="ru-RU" sz="1000" kern="1200" dirty="0">
                          <a:solidFill>
                            <a:schemeClr val="bg1"/>
                          </a:solidFill>
                          <a:latin typeface="PT Astra Serif" pitchFamily="18" charset="-52"/>
                          <a:ea typeface="PT Astra Serif" pitchFamily="18" charset="-52"/>
                          <a:cs typeface="+mn-cs"/>
                        </a:rPr>
                        <a:t>Целевой индикатор</a:t>
                      </a:r>
                    </a:p>
                  </a:txBody>
                  <a:tcPr/>
                </a:tc>
                <a:tc>
                  <a:txBody>
                    <a:bodyPr/>
                    <a:lstStyle/>
                    <a:p>
                      <a:pPr algn="ctr"/>
                      <a:r>
                        <a:rPr lang="ru-RU" sz="1000" dirty="0" smtClean="0">
                          <a:latin typeface="PT Astra Serif" pitchFamily="18" charset="-52"/>
                          <a:ea typeface="PT Astra Serif" pitchFamily="18" charset="-52"/>
                        </a:rPr>
                        <a:t>2020</a:t>
                      </a:r>
                    </a:p>
                    <a:p>
                      <a:pPr algn="ctr"/>
                      <a:r>
                        <a:rPr lang="ru-RU" sz="1000" dirty="0" smtClean="0">
                          <a:latin typeface="PT Astra Serif" pitchFamily="18" charset="-52"/>
                          <a:ea typeface="PT Astra Serif" pitchFamily="18" charset="-52"/>
                        </a:rPr>
                        <a:t>(план)</a:t>
                      </a:r>
                      <a:endParaRPr lang="ru-RU" sz="1000" dirty="0">
                        <a:latin typeface="PT Astra Serif" pitchFamily="18" charset="-52"/>
                        <a:ea typeface="PT Astra Serif" pitchFamily="18" charset="-52"/>
                      </a:endParaRPr>
                    </a:p>
                  </a:txBody>
                  <a:tcPr/>
                </a:tc>
                <a:tc>
                  <a:txBody>
                    <a:bodyPr/>
                    <a:lstStyle/>
                    <a:p>
                      <a:pPr algn="ctr"/>
                      <a:r>
                        <a:rPr lang="ru-RU" sz="1000" dirty="0" smtClean="0">
                          <a:latin typeface="PT Astra Serif" pitchFamily="18" charset="-52"/>
                          <a:ea typeface="PT Astra Serif" pitchFamily="18" charset="-52"/>
                        </a:rPr>
                        <a:t>2020</a:t>
                      </a:r>
                    </a:p>
                    <a:p>
                      <a:pPr algn="ctr"/>
                      <a:r>
                        <a:rPr lang="ru-RU" sz="1000" dirty="0" smtClean="0">
                          <a:latin typeface="PT Astra Serif" pitchFamily="18" charset="-52"/>
                          <a:ea typeface="PT Astra Serif" pitchFamily="18" charset="-52"/>
                        </a:rPr>
                        <a:t>(факт)</a:t>
                      </a:r>
                      <a:endParaRPr lang="ru-RU" sz="1000" dirty="0">
                        <a:latin typeface="PT Astra Serif" pitchFamily="18" charset="-52"/>
                        <a:ea typeface="PT Astra Serif" pitchFamily="18" charset="-52"/>
                      </a:endParaRPr>
                    </a:p>
                  </a:txBody>
                  <a:tcPr/>
                </a:tc>
                <a:tc>
                  <a:txBody>
                    <a:bodyPr/>
                    <a:lstStyle/>
                    <a:p>
                      <a:pPr algn="ctr"/>
                      <a:r>
                        <a:rPr lang="ru-RU" sz="1000" dirty="0" smtClean="0">
                          <a:latin typeface="PT Astra Serif" pitchFamily="18" charset="-52"/>
                          <a:ea typeface="PT Astra Serif" pitchFamily="18" charset="-52"/>
                        </a:rPr>
                        <a:t>%</a:t>
                      </a:r>
                    </a:p>
                    <a:p>
                      <a:pPr algn="ctr"/>
                      <a:r>
                        <a:rPr lang="ru-RU" sz="1000" dirty="0" smtClean="0">
                          <a:latin typeface="PT Astra Serif" pitchFamily="18" charset="-52"/>
                          <a:ea typeface="PT Astra Serif" pitchFamily="18" charset="-52"/>
                        </a:rPr>
                        <a:t>достижения</a:t>
                      </a:r>
                      <a:endParaRPr lang="ru-RU" sz="1000" dirty="0">
                        <a:latin typeface="PT Astra Serif" pitchFamily="18" charset="-52"/>
                        <a:ea typeface="PT Astra Serif" pitchFamily="18" charset="-52"/>
                      </a:endParaRPr>
                    </a:p>
                  </a:txBody>
                  <a:tcPr/>
                </a:tc>
              </a:tr>
              <a:tr h="646142">
                <a:tc>
                  <a:txBody>
                    <a:bodyPr/>
                    <a:lstStyle/>
                    <a:p>
                      <a:r>
                        <a:rPr lang="ru-RU" sz="1000" kern="1200" dirty="0" smtClean="0">
                          <a:solidFill>
                            <a:schemeClr val="dk1"/>
                          </a:solidFill>
                          <a:latin typeface="PT Astra Serif" pitchFamily="18" charset="-52"/>
                          <a:ea typeface="PT Astra Serif" pitchFamily="18" charset="-52"/>
                          <a:cs typeface="+mn-cs"/>
                        </a:rPr>
                        <a:t>Оснащение учреждений ветеринарии транспортными средствами и оборудованием</a:t>
                      </a:r>
                      <a:endParaRPr lang="ru-RU" sz="1000" kern="1200" dirty="0">
                        <a:solidFill>
                          <a:schemeClr val="dk1"/>
                        </a:solidFill>
                        <a:latin typeface="PT Astra Serif" pitchFamily="18" charset="-52"/>
                        <a:ea typeface="PT Astra Serif" pitchFamily="18" charset="-52"/>
                        <a:cs typeface="+mn-cs"/>
                      </a:endParaRPr>
                    </a:p>
                  </a:txBody>
                  <a:tcPr/>
                </a:tc>
                <a:tc>
                  <a:txBody>
                    <a:bodyPr/>
                    <a:lstStyle/>
                    <a:p>
                      <a:pPr marL="0" algn="ctr" defTabSz="914400" rtl="0" eaLnBrk="1" fontAlgn="t" latinLnBrk="0" hangingPunct="1">
                        <a:spcAft>
                          <a:spcPts val="0"/>
                        </a:spcAft>
                      </a:pPr>
                      <a:r>
                        <a:rPr lang="ru-RU" sz="1000" kern="1200" dirty="0" smtClean="0">
                          <a:solidFill>
                            <a:schemeClr val="tx1"/>
                          </a:solidFill>
                          <a:latin typeface="PT Astra Serif" pitchFamily="18" charset="-52"/>
                          <a:ea typeface="PT Astra Serif" pitchFamily="18" charset="-52"/>
                          <a:cs typeface="+mn-cs"/>
                        </a:rPr>
                        <a:t>5</a:t>
                      </a:r>
                    </a:p>
                  </a:txBody>
                  <a:tcPr marL="9525" marR="9525" marT="9525" marB="0" anchor="ctr"/>
                </a:tc>
                <a:tc>
                  <a:txBody>
                    <a:bodyPr/>
                    <a:lstStyle/>
                    <a:p>
                      <a:pPr marL="0" algn="ctr" defTabSz="914400" rtl="0" eaLnBrk="1" fontAlgn="t" latinLnBrk="0" hangingPunct="1">
                        <a:spcAft>
                          <a:spcPts val="0"/>
                        </a:spcAft>
                      </a:pPr>
                      <a:r>
                        <a:rPr lang="ru-RU" sz="1000" kern="1200" dirty="0" smtClean="0">
                          <a:solidFill>
                            <a:schemeClr val="tx1"/>
                          </a:solidFill>
                          <a:latin typeface="PT Astra Serif" pitchFamily="18" charset="-52"/>
                          <a:ea typeface="PT Astra Serif" pitchFamily="18" charset="-52"/>
                          <a:cs typeface="+mn-cs"/>
                        </a:rPr>
                        <a:t>5</a:t>
                      </a:r>
                    </a:p>
                  </a:txBody>
                  <a:tcPr marL="9525" marR="9525" marT="9525" marB="0" anchor="ctr"/>
                </a:tc>
                <a:tc>
                  <a:txBody>
                    <a:bodyPr/>
                    <a:lstStyle/>
                    <a:p>
                      <a:pPr marL="0" algn="ctr" defTabSz="914400" rtl="0" eaLnBrk="1" fontAlgn="t" latinLnBrk="0" hangingPunct="1">
                        <a:spcAft>
                          <a:spcPts val="0"/>
                        </a:spcAft>
                      </a:pPr>
                      <a:r>
                        <a:rPr lang="ru-RU" sz="1000" kern="1200" dirty="0" smtClean="0">
                          <a:solidFill>
                            <a:schemeClr val="tx1"/>
                          </a:solidFill>
                          <a:latin typeface="PT Astra Serif" pitchFamily="18" charset="-52"/>
                          <a:ea typeface="PT Astra Serif" pitchFamily="18" charset="-52"/>
                          <a:cs typeface="+mn-cs"/>
                        </a:rPr>
                        <a:t>100</a:t>
                      </a:r>
                    </a:p>
                  </a:txBody>
                  <a:tcPr marL="9525" marR="9525" marT="9525" marB="0" anchor="ctr"/>
                </a:tc>
              </a:tr>
              <a:tr h="735577">
                <a:tc>
                  <a:txBody>
                    <a:bodyPr/>
                    <a:lstStyle/>
                    <a:p>
                      <a:r>
                        <a:rPr lang="ru-RU" sz="1000" kern="1200" dirty="0" smtClean="0">
                          <a:solidFill>
                            <a:schemeClr val="dk1"/>
                          </a:solidFill>
                          <a:latin typeface="PT Astra Serif" pitchFamily="18" charset="-52"/>
                          <a:ea typeface="PT Astra Serif" pitchFamily="18" charset="-52"/>
                          <a:cs typeface="+mn-cs"/>
                        </a:rPr>
                        <a:t>Количество выявленных рисков нанесения вреда здоровью населения при реализации на продовольственном рынке Ульяновской области пищевых продуктов животного происхождения</a:t>
                      </a:r>
                      <a:endParaRPr lang="ru-RU" sz="1000" kern="1200" dirty="0">
                        <a:solidFill>
                          <a:schemeClr val="dk1"/>
                        </a:solidFill>
                        <a:latin typeface="PT Astra Serif" pitchFamily="18" charset="-52"/>
                        <a:ea typeface="PT Astra Serif" pitchFamily="18" charset="-52"/>
                        <a:cs typeface="+mn-cs"/>
                      </a:endParaRPr>
                    </a:p>
                  </a:txBody>
                  <a:tcPr/>
                </a:tc>
                <a:tc>
                  <a:txBody>
                    <a:bodyPr/>
                    <a:lstStyle/>
                    <a:p>
                      <a:pPr marL="0" algn="ctr" defTabSz="914400" rtl="0" eaLnBrk="1" fontAlgn="t" latinLnBrk="0" hangingPunct="1">
                        <a:spcAft>
                          <a:spcPts val="0"/>
                        </a:spcAft>
                      </a:pPr>
                      <a:r>
                        <a:rPr lang="ru-RU" sz="1000" kern="1200" dirty="0" smtClean="0">
                          <a:solidFill>
                            <a:schemeClr val="tx1"/>
                          </a:solidFill>
                          <a:latin typeface="PT Astra Serif" pitchFamily="18" charset="-52"/>
                          <a:ea typeface="PT Astra Serif" pitchFamily="18" charset="-52"/>
                          <a:cs typeface="+mn-cs"/>
                        </a:rPr>
                        <a:t>344</a:t>
                      </a:r>
                    </a:p>
                  </a:txBody>
                  <a:tcPr marL="9525" marR="9525" marT="9525" marB="0" anchor="ctr"/>
                </a:tc>
                <a:tc>
                  <a:txBody>
                    <a:bodyPr/>
                    <a:lstStyle/>
                    <a:p>
                      <a:pPr marL="0" algn="ctr" defTabSz="914400" rtl="0" eaLnBrk="1" fontAlgn="t" latinLnBrk="0" hangingPunct="1">
                        <a:spcAft>
                          <a:spcPts val="0"/>
                        </a:spcAft>
                      </a:pPr>
                      <a:r>
                        <a:rPr lang="ru-RU" sz="1000" kern="1200" dirty="0" smtClean="0">
                          <a:solidFill>
                            <a:schemeClr val="tx1"/>
                          </a:solidFill>
                          <a:latin typeface="PT Astra Serif" pitchFamily="18" charset="-52"/>
                          <a:ea typeface="PT Astra Serif" pitchFamily="18" charset="-52"/>
                          <a:cs typeface="+mn-cs"/>
                        </a:rPr>
                        <a:t>350</a:t>
                      </a:r>
                    </a:p>
                  </a:txBody>
                  <a:tcPr marL="9525" marR="9525" marT="9525" marB="0" anchor="ctr"/>
                </a:tc>
                <a:tc>
                  <a:txBody>
                    <a:bodyPr/>
                    <a:lstStyle/>
                    <a:p>
                      <a:pPr marL="0" algn="ctr" defTabSz="914400" rtl="0" eaLnBrk="1" fontAlgn="t" latinLnBrk="0" hangingPunct="1">
                        <a:spcAft>
                          <a:spcPts val="0"/>
                        </a:spcAft>
                      </a:pPr>
                      <a:r>
                        <a:rPr lang="ru-RU" sz="1000" kern="1200" dirty="0" smtClean="0">
                          <a:solidFill>
                            <a:schemeClr val="tx1"/>
                          </a:solidFill>
                          <a:latin typeface="PT Astra Serif" pitchFamily="18" charset="-52"/>
                          <a:ea typeface="PT Astra Serif" pitchFamily="18" charset="-52"/>
                          <a:cs typeface="+mn-cs"/>
                        </a:rPr>
                        <a:t>101,74</a:t>
                      </a:r>
                    </a:p>
                  </a:txBody>
                  <a:tcPr marL="9525" marR="9525" marT="9525" marB="0" anchor="ctr"/>
                </a:tc>
              </a:tr>
              <a:tr h="1490597">
                <a:tc>
                  <a:txBody>
                    <a:bodyPr/>
                    <a:lstStyle/>
                    <a:p>
                      <a:r>
                        <a:rPr lang="ru-RU" sz="1000" kern="1200" dirty="0" smtClean="0">
                          <a:solidFill>
                            <a:schemeClr val="dk1"/>
                          </a:solidFill>
                          <a:latin typeface="PT Astra Serif" pitchFamily="18" charset="-52"/>
                          <a:ea typeface="PT Astra Serif" pitchFamily="18" charset="-52"/>
                          <a:cs typeface="+mn-cs"/>
                        </a:rPr>
                        <a:t>Количество выявленных случаев реализации на продовольственном рынке Ульяновской области опасных для жизни и здоровья населения некачественных и фальсифицированных пищевых продуктов животного происхождения</a:t>
                      </a:r>
                      <a:endParaRPr lang="ru-RU" sz="1000" kern="1200" dirty="0">
                        <a:solidFill>
                          <a:schemeClr val="dk1"/>
                        </a:solidFill>
                        <a:latin typeface="PT Astra Serif" pitchFamily="18" charset="-52"/>
                        <a:ea typeface="PT Astra Serif" pitchFamily="18" charset="-52"/>
                        <a:cs typeface="+mn-cs"/>
                      </a:endParaRPr>
                    </a:p>
                  </a:txBody>
                  <a:tcPr/>
                </a:tc>
                <a:tc>
                  <a:txBody>
                    <a:bodyPr/>
                    <a:lstStyle/>
                    <a:p>
                      <a:pPr marL="0" algn="ctr" defTabSz="914400" rtl="0" eaLnBrk="1" fontAlgn="t" latinLnBrk="0" hangingPunct="1">
                        <a:spcAft>
                          <a:spcPts val="0"/>
                        </a:spcAft>
                      </a:pPr>
                      <a:r>
                        <a:rPr lang="ru-RU" sz="1000" kern="1200" dirty="0" smtClean="0">
                          <a:solidFill>
                            <a:schemeClr val="tx1"/>
                          </a:solidFill>
                          <a:latin typeface="PT Astra Serif" pitchFamily="18" charset="-52"/>
                          <a:ea typeface="PT Astra Serif" pitchFamily="18" charset="-52"/>
                          <a:cs typeface="+mn-cs"/>
                        </a:rPr>
                        <a:t>350</a:t>
                      </a:r>
                    </a:p>
                  </a:txBody>
                  <a:tcPr marL="9525" marR="9525" marT="9525" marB="0" anchor="ctr"/>
                </a:tc>
                <a:tc>
                  <a:txBody>
                    <a:bodyPr/>
                    <a:lstStyle/>
                    <a:p>
                      <a:pPr marL="0" algn="ctr" defTabSz="914400" rtl="0" eaLnBrk="1" fontAlgn="t" latinLnBrk="0" hangingPunct="1">
                        <a:spcAft>
                          <a:spcPts val="0"/>
                        </a:spcAft>
                      </a:pPr>
                      <a:r>
                        <a:rPr lang="ru-RU" sz="1000" kern="1200" dirty="0" smtClean="0">
                          <a:solidFill>
                            <a:schemeClr val="tx1"/>
                          </a:solidFill>
                          <a:latin typeface="PT Astra Serif" pitchFamily="18" charset="-52"/>
                          <a:ea typeface="PT Astra Serif" pitchFamily="18" charset="-52"/>
                          <a:cs typeface="+mn-cs"/>
                        </a:rPr>
                        <a:t>350</a:t>
                      </a:r>
                    </a:p>
                  </a:txBody>
                  <a:tcPr marL="9525" marR="9525" marT="9525" marB="0" anchor="ctr"/>
                </a:tc>
                <a:tc>
                  <a:txBody>
                    <a:bodyPr/>
                    <a:lstStyle/>
                    <a:p>
                      <a:pPr marL="0" algn="ctr" defTabSz="914400" rtl="0" eaLnBrk="1" fontAlgn="t" latinLnBrk="0" hangingPunct="1">
                        <a:spcAft>
                          <a:spcPts val="0"/>
                        </a:spcAft>
                      </a:pPr>
                      <a:r>
                        <a:rPr lang="ru-RU" sz="1000" kern="1200" dirty="0" smtClean="0">
                          <a:solidFill>
                            <a:schemeClr val="tx1"/>
                          </a:solidFill>
                          <a:latin typeface="PT Astra Serif" pitchFamily="18" charset="-52"/>
                          <a:ea typeface="PT Astra Serif" pitchFamily="18" charset="-52"/>
                          <a:cs typeface="+mn-cs"/>
                        </a:rPr>
                        <a:t>100</a:t>
                      </a:r>
                    </a:p>
                  </a:txBody>
                  <a:tcPr marL="9525" marR="9525" marT="9525" marB="0" anchor="ctr"/>
                </a:tc>
              </a:tr>
            </a:tbl>
          </a:graphicData>
        </a:graphic>
      </p:graphicFrame>
      <p:sp>
        <p:nvSpPr>
          <p:cNvPr id="12" name="TextBox 11"/>
          <p:cNvSpPr txBox="1"/>
          <p:nvPr/>
        </p:nvSpPr>
        <p:spPr>
          <a:xfrm>
            <a:off x="764704" y="1547664"/>
            <a:ext cx="1092660" cy="4985980"/>
          </a:xfrm>
          <a:prstGeom prst="rect">
            <a:avLst/>
          </a:prstGeom>
          <a:noFill/>
        </p:spPr>
        <p:txBody>
          <a:bodyPr wrap="square" rtlCol="0">
            <a:spAutoFit/>
          </a:bodyPr>
          <a:lstStyle/>
          <a:p>
            <a:r>
              <a:rPr lang="ru-RU" sz="900" dirty="0">
                <a:latin typeface="PT Astra Serif" pitchFamily="18" charset="-52"/>
                <a:ea typeface="PT Astra Serif" pitchFamily="18" charset="-52"/>
              </a:rPr>
              <a:t>Проведение </a:t>
            </a:r>
            <a:r>
              <a:rPr lang="ru-RU" sz="900" dirty="0" err="1">
                <a:latin typeface="PT Astra Serif" pitchFamily="18" charset="-52"/>
                <a:ea typeface="PT Astra Serif" pitchFamily="18" charset="-52"/>
              </a:rPr>
              <a:t>противоэпизо-отических</a:t>
            </a:r>
            <a:r>
              <a:rPr lang="ru-RU" sz="900" dirty="0">
                <a:latin typeface="PT Astra Serif" pitchFamily="18" charset="-52"/>
                <a:ea typeface="PT Astra Serif" pitchFamily="18" charset="-52"/>
              </a:rPr>
              <a:t> мероприятий и мероприятий по безопасности пищевой продукции</a:t>
            </a:r>
          </a:p>
          <a:p>
            <a:endParaRPr lang="ru-RU" sz="900" dirty="0" smtClean="0">
              <a:latin typeface="PT Astra Serif" pitchFamily="18" charset="-52"/>
              <a:ea typeface="PT Astra Serif" pitchFamily="18" charset="-52"/>
            </a:endParaRPr>
          </a:p>
          <a:p>
            <a:r>
              <a:rPr lang="ru-RU" sz="900" dirty="0" smtClean="0">
                <a:latin typeface="PT Astra Serif" pitchFamily="18" charset="-52"/>
                <a:ea typeface="PT Astra Serif" pitchFamily="18" charset="-52"/>
              </a:rPr>
              <a:t>Расходы </a:t>
            </a:r>
            <a:r>
              <a:rPr lang="ru-RU" sz="900" dirty="0">
                <a:latin typeface="PT Astra Serif" pitchFamily="18" charset="-52"/>
                <a:ea typeface="PT Astra Serif" pitchFamily="18" charset="-52"/>
              </a:rPr>
              <a:t>на государственное задание по оказанию государственных услуг</a:t>
            </a:r>
          </a:p>
          <a:p>
            <a:endParaRPr lang="ru-RU" sz="1050" dirty="0">
              <a:latin typeface="PT Astra Serif" pitchFamily="18" charset="-52"/>
              <a:ea typeface="PT Astra Serif" pitchFamily="18" charset="-52"/>
            </a:endParaRPr>
          </a:p>
          <a:p>
            <a:r>
              <a:rPr lang="ru-RU" sz="900" dirty="0" smtClean="0">
                <a:latin typeface="PT Astra Serif" pitchFamily="18" charset="-52"/>
                <a:ea typeface="PT Astra Serif" pitchFamily="18" charset="-52"/>
              </a:rPr>
              <a:t>Осуществление </a:t>
            </a:r>
            <a:r>
              <a:rPr lang="ru-RU" sz="900" dirty="0">
                <a:latin typeface="PT Astra Serif" pitchFamily="18" charset="-52"/>
                <a:ea typeface="PT Astra Serif" pitchFamily="18" charset="-52"/>
              </a:rPr>
              <a:t>государственного ветеринарного надзора</a:t>
            </a:r>
          </a:p>
          <a:p>
            <a:endParaRPr lang="ru-RU" sz="1050" dirty="0">
              <a:latin typeface="PT Astra Serif" pitchFamily="18" charset="-52"/>
              <a:ea typeface="PT Astra Serif" pitchFamily="18" charset="-52"/>
            </a:endParaRPr>
          </a:p>
          <a:p>
            <a:endParaRPr lang="ru-RU" sz="900" dirty="0" smtClean="0">
              <a:latin typeface="PT Astra Serif" pitchFamily="18" charset="-52"/>
              <a:ea typeface="PT Astra Serif" pitchFamily="18" charset="-52"/>
            </a:endParaRPr>
          </a:p>
          <a:p>
            <a:r>
              <a:rPr lang="ru-RU" sz="900" dirty="0" smtClean="0">
                <a:latin typeface="PT Astra Serif" pitchFamily="18" charset="-52"/>
                <a:ea typeface="PT Astra Serif" pitchFamily="18" charset="-52"/>
              </a:rPr>
              <a:t>Меры </a:t>
            </a:r>
            <a:r>
              <a:rPr lang="ru-RU" sz="900" dirty="0" err="1">
                <a:latin typeface="PT Astra Serif" pitchFamily="18" charset="-52"/>
                <a:ea typeface="PT Astra Serif" pitchFamily="18" charset="-52"/>
              </a:rPr>
              <a:t>соцподдержки</a:t>
            </a:r>
            <a:r>
              <a:rPr lang="ru-RU" sz="900" dirty="0">
                <a:latin typeface="PT Astra Serif" pitchFamily="18" charset="-52"/>
                <a:ea typeface="PT Astra Serif" pitchFamily="18" charset="-52"/>
              </a:rPr>
              <a:t> специалистов </a:t>
            </a:r>
            <a:r>
              <a:rPr lang="ru-RU" sz="900" dirty="0" smtClean="0">
                <a:latin typeface="PT Astra Serif" pitchFamily="18" charset="-52"/>
                <a:ea typeface="PT Astra Serif" pitchFamily="18" charset="-52"/>
              </a:rPr>
              <a:t>ветеринарии</a:t>
            </a:r>
          </a:p>
          <a:p>
            <a:endParaRPr lang="ru-RU" sz="900" dirty="0" smtClean="0">
              <a:latin typeface="PT Astra Serif" pitchFamily="18" charset="-52"/>
              <a:ea typeface="PT Astra Serif" pitchFamily="18" charset="-52"/>
            </a:endParaRPr>
          </a:p>
          <a:p>
            <a:endParaRPr lang="ru-RU" sz="900" dirty="0" smtClean="0">
              <a:latin typeface="PT Astra Serif" pitchFamily="18" charset="-52"/>
              <a:ea typeface="PT Astra Serif" pitchFamily="18" charset="-52"/>
            </a:endParaRPr>
          </a:p>
          <a:p>
            <a:endParaRPr lang="ru-RU" sz="900" dirty="0" smtClean="0">
              <a:latin typeface="PT Astra Serif" pitchFamily="18" charset="-52"/>
              <a:ea typeface="PT Astra Serif" pitchFamily="18" charset="-52"/>
            </a:endParaRPr>
          </a:p>
          <a:p>
            <a:endParaRPr lang="ru-RU" sz="900" dirty="0" smtClean="0">
              <a:latin typeface="PT Astra Serif" pitchFamily="18" charset="-52"/>
              <a:ea typeface="PT Astra Serif" pitchFamily="18" charset="-52"/>
            </a:endParaRPr>
          </a:p>
          <a:p>
            <a:r>
              <a:rPr lang="ru-RU" sz="900" dirty="0" smtClean="0">
                <a:latin typeface="PT Astra Serif" pitchFamily="18" charset="-52"/>
                <a:ea typeface="PT Astra Serif" pitchFamily="18" charset="-52"/>
              </a:rPr>
              <a:t>Поддержка работников в условиях распространения </a:t>
            </a:r>
            <a:r>
              <a:rPr lang="en-US" sz="900" dirty="0" smtClean="0">
                <a:latin typeface="PT Astra Serif" pitchFamily="18" charset="-52"/>
                <a:ea typeface="PT Astra Serif" pitchFamily="18" charset="-52"/>
              </a:rPr>
              <a:t>COVID </a:t>
            </a:r>
            <a:r>
              <a:rPr lang="ru-RU" sz="900" dirty="0" smtClean="0">
                <a:latin typeface="PT Astra Serif" pitchFamily="18" charset="-52"/>
                <a:ea typeface="PT Astra Serif" pitchFamily="18" charset="-52"/>
              </a:rPr>
              <a:t>-19</a:t>
            </a:r>
            <a:endParaRPr lang="ru-RU" sz="900" dirty="0">
              <a:latin typeface="PT Astra Serif" pitchFamily="18" charset="-52"/>
              <a:ea typeface="PT Astra Serif" pitchFamily="18" charset="-52"/>
            </a:endParaRPr>
          </a:p>
        </p:txBody>
      </p:sp>
      <p:sp>
        <p:nvSpPr>
          <p:cNvPr id="17" name="TextBox 16"/>
          <p:cNvSpPr txBox="1"/>
          <p:nvPr/>
        </p:nvSpPr>
        <p:spPr>
          <a:xfrm>
            <a:off x="1988840" y="1619672"/>
            <a:ext cx="4464496" cy="2862322"/>
          </a:xfrm>
          <a:prstGeom prst="rect">
            <a:avLst/>
          </a:prstGeom>
          <a:noFill/>
        </p:spPr>
        <p:txBody>
          <a:bodyPr wrap="square" rtlCol="0">
            <a:spAutoFit/>
          </a:bodyPr>
          <a:lstStyle/>
          <a:p>
            <a:r>
              <a:rPr lang="ru-RU" sz="1000" b="1" dirty="0">
                <a:latin typeface="PT Astra Serif" pitchFamily="18" charset="-52"/>
                <a:ea typeface="PT Astra Serif" pitchFamily="18" charset="-52"/>
              </a:rPr>
              <a:t>Цели государственной программы:</a:t>
            </a:r>
          </a:p>
          <a:p>
            <a:pPr marL="285750" indent="-285750">
              <a:buFont typeface="Wingdings" panose="05000000000000000000" pitchFamily="2" charset="2"/>
              <a:buChar char="§"/>
            </a:pPr>
            <a:r>
              <a:rPr lang="ru-RU" sz="1000" dirty="0">
                <a:latin typeface="PT Astra Serif" pitchFamily="18" charset="-52"/>
                <a:ea typeface="PT Astra Serif" pitchFamily="18" charset="-52"/>
              </a:rPr>
              <a:t>обеспечение стойкого эпизоотического и ветеринарно-санитарного благополучия территории Ульяновской области;</a:t>
            </a:r>
          </a:p>
          <a:p>
            <a:pPr marL="285750" indent="-285750">
              <a:buFont typeface="Wingdings" panose="05000000000000000000" pitchFamily="2" charset="2"/>
              <a:buChar char="§"/>
            </a:pPr>
            <a:r>
              <a:rPr lang="ru-RU" sz="1000" dirty="0">
                <a:latin typeface="PT Astra Serif" pitchFamily="18" charset="-52"/>
                <a:ea typeface="PT Astra Serif" pitchFamily="18" charset="-52"/>
              </a:rPr>
              <a:t>обеспечение бесперебойной работы ветеринарной службы РФ на территории Ульяновской области.</a:t>
            </a:r>
          </a:p>
          <a:p>
            <a:pPr marL="285750" indent="-285750">
              <a:buFont typeface="Wingdings" panose="05000000000000000000" pitchFamily="2" charset="2"/>
              <a:buChar char="Ø"/>
            </a:pPr>
            <a:endParaRPr lang="ru-RU" sz="1000" dirty="0">
              <a:latin typeface="PT Astra Serif" pitchFamily="18" charset="-52"/>
              <a:ea typeface="PT Astra Serif" pitchFamily="18" charset="-52"/>
            </a:endParaRPr>
          </a:p>
          <a:p>
            <a:r>
              <a:rPr lang="ru-RU" sz="1000" b="1" dirty="0">
                <a:latin typeface="PT Astra Serif" pitchFamily="18" charset="-52"/>
                <a:ea typeface="PT Astra Serif" pitchFamily="18" charset="-52"/>
              </a:rPr>
              <a:t>Задачи государственной программы:</a:t>
            </a:r>
          </a:p>
          <a:p>
            <a:pPr marL="285750" indent="-285750">
              <a:buFont typeface="Wingdings" panose="05000000000000000000" pitchFamily="2" charset="2"/>
              <a:buChar char="§"/>
            </a:pPr>
            <a:r>
              <a:rPr lang="ru-RU" sz="1000" dirty="0">
                <a:latin typeface="PT Astra Serif" pitchFamily="18" charset="-52"/>
                <a:ea typeface="PT Astra Serif" pitchFamily="18" charset="-52"/>
              </a:rPr>
              <a:t>повышение качества и безопасности продукции животного происхождения, реализуемой на продовольственном рынке Ульяновской области;</a:t>
            </a:r>
          </a:p>
          <a:p>
            <a:pPr marL="285750" indent="-285750">
              <a:buFont typeface="Wingdings" panose="05000000000000000000" pitchFamily="2" charset="2"/>
              <a:buChar char="§"/>
            </a:pPr>
            <a:r>
              <a:rPr lang="ru-RU" sz="1000" dirty="0">
                <a:latin typeface="PT Astra Serif" pitchFamily="18" charset="-52"/>
                <a:ea typeface="PT Astra Serif" pitchFamily="18" charset="-52"/>
              </a:rPr>
              <a:t>профилактика и ликвидация особо опасных и других заразных и незаразных болезней животных;</a:t>
            </a:r>
          </a:p>
          <a:p>
            <a:pPr marL="285750" indent="-285750">
              <a:buFont typeface="Wingdings" panose="05000000000000000000" pitchFamily="2" charset="2"/>
              <a:buChar char="§"/>
            </a:pPr>
            <a:r>
              <a:rPr lang="ru-RU" sz="1000" dirty="0">
                <a:latin typeface="PT Astra Serif" pitchFamily="18" charset="-52"/>
                <a:ea typeface="PT Astra Serif" pitchFamily="18" charset="-52"/>
              </a:rPr>
              <a:t>организация и осуществление государственного ветеринарного надзора на территории Ульяновской области;</a:t>
            </a:r>
          </a:p>
          <a:p>
            <a:pPr marL="285750" indent="-285750">
              <a:buFont typeface="Wingdings" panose="05000000000000000000" pitchFamily="2" charset="2"/>
              <a:buChar char="§"/>
            </a:pPr>
            <a:r>
              <a:rPr lang="ru-RU" sz="1000" dirty="0">
                <a:latin typeface="PT Astra Serif" pitchFamily="18" charset="-52"/>
                <a:ea typeface="PT Astra Serif" pitchFamily="18" charset="-52"/>
              </a:rPr>
              <a:t>обеспечение учреждений ветеринарии высокотехнологичными лабораторно-диагностическими приборами, специальным оборудованием, дезинфекционными установками, автотранспортными средствами, расходными материалами.</a:t>
            </a:r>
          </a:p>
        </p:txBody>
      </p:sp>
      <p:sp>
        <p:nvSpPr>
          <p:cNvPr id="19" name="TextBox 18"/>
          <p:cNvSpPr txBox="1"/>
          <p:nvPr/>
        </p:nvSpPr>
        <p:spPr>
          <a:xfrm>
            <a:off x="293450" y="7452320"/>
            <a:ext cx="1505764" cy="369332"/>
          </a:xfrm>
          <a:prstGeom prst="rect">
            <a:avLst/>
          </a:prstGeom>
          <a:noFill/>
        </p:spPr>
        <p:txBody>
          <a:bodyPr wrap="square" rtlCol="0">
            <a:spAutoFit/>
          </a:bodyPr>
          <a:lstStyle/>
          <a:p>
            <a:endParaRPr lang="ru-RU" dirty="0"/>
          </a:p>
        </p:txBody>
      </p:sp>
      <p:sp>
        <p:nvSpPr>
          <p:cNvPr id="22" name="TextBox 21"/>
          <p:cNvSpPr txBox="1"/>
          <p:nvPr/>
        </p:nvSpPr>
        <p:spPr>
          <a:xfrm>
            <a:off x="4437112" y="116034"/>
            <a:ext cx="2309863" cy="276999"/>
          </a:xfrm>
          <a:prstGeom prst="rect">
            <a:avLst/>
          </a:prstGeom>
          <a:noFill/>
        </p:spPr>
        <p:txBody>
          <a:bodyPr wrap="none" rtlCol="0">
            <a:spAutoFit/>
          </a:bodyPr>
          <a:lstStyle/>
          <a:p>
            <a:r>
              <a:rPr lang="ru-RU" sz="1200" dirty="0">
                <a:solidFill>
                  <a:schemeClr val="bg1"/>
                </a:solidFill>
              </a:rPr>
              <a:t>Расходы областного бюджета</a:t>
            </a:r>
          </a:p>
        </p:txBody>
      </p:sp>
      <p:sp>
        <p:nvSpPr>
          <p:cNvPr id="2" name="TextBox 1"/>
          <p:cNvSpPr txBox="1"/>
          <p:nvPr/>
        </p:nvSpPr>
        <p:spPr>
          <a:xfrm>
            <a:off x="116632" y="8316416"/>
            <a:ext cx="1728192" cy="584775"/>
          </a:xfrm>
          <a:prstGeom prst="rect">
            <a:avLst/>
          </a:prstGeom>
          <a:noFill/>
        </p:spPr>
        <p:txBody>
          <a:bodyPr wrap="square" rtlCol="0">
            <a:spAutoFit/>
          </a:bodyPr>
          <a:lstStyle/>
          <a:p>
            <a:r>
              <a:rPr lang="ru-RU" sz="800" i="1" dirty="0"/>
              <a:t>Средства на реализацию государственной программы в </a:t>
            </a:r>
            <a:r>
              <a:rPr lang="ru-RU" sz="800" i="1" dirty="0" smtClean="0"/>
              <a:t>2020 году </a:t>
            </a:r>
          </a:p>
          <a:p>
            <a:r>
              <a:rPr lang="ru-RU" sz="800" b="1" i="1" dirty="0" smtClean="0"/>
              <a:t>Факт – 208,5 </a:t>
            </a:r>
            <a:r>
              <a:rPr lang="ru-RU" sz="800" b="1" i="1" dirty="0"/>
              <a:t>млн. руб</a:t>
            </a:r>
            <a:r>
              <a:rPr lang="ru-RU" sz="800" i="1" dirty="0"/>
              <a:t>.</a:t>
            </a:r>
          </a:p>
        </p:txBody>
      </p:sp>
      <p:sp>
        <p:nvSpPr>
          <p:cNvPr id="3" name="TextBox 2"/>
          <p:cNvSpPr txBox="1"/>
          <p:nvPr/>
        </p:nvSpPr>
        <p:spPr>
          <a:xfrm>
            <a:off x="1877626" y="4422102"/>
            <a:ext cx="4398892" cy="276999"/>
          </a:xfrm>
          <a:prstGeom prst="rect">
            <a:avLst/>
          </a:prstGeom>
          <a:noFill/>
        </p:spPr>
        <p:txBody>
          <a:bodyPr wrap="square" rtlCol="0">
            <a:spAutoFit/>
          </a:bodyPr>
          <a:lstStyle/>
          <a:p>
            <a:r>
              <a:rPr lang="ru-RU" sz="1000" b="1" dirty="0" smtClean="0">
                <a:latin typeface="PT Astra Serif" pitchFamily="18" charset="-52"/>
                <a:ea typeface="PT Astra Serif" pitchFamily="18" charset="-52"/>
              </a:rPr>
              <a:t>Результаты</a:t>
            </a:r>
            <a:r>
              <a:rPr lang="ru-RU" sz="1200" b="1" dirty="0">
                <a:latin typeface="PT Astra Serif" pitchFamily="18" charset="-52"/>
                <a:ea typeface="PT Astra Serif" pitchFamily="18" charset="-52"/>
              </a:rPr>
              <a:t>:</a:t>
            </a:r>
          </a:p>
        </p:txBody>
      </p:sp>
      <p:pic>
        <p:nvPicPr>
          <p:cNvPr id="34817" name="Picture 1"/>
          <p:cNvPicPr>
            <a:picLocks noChangeAspect="1" noChangeArrowheads="1"/>
          </p:cNvPicPr>
          <p:nvPr/>
        </p:nvPicPr>
        <p:blipFill>
          <a:blip r:embed="rId3" cstate="print"/>
          <a:srcRect/>
          <a:stretch>
            <a:fillRect/>
          </a:stretch>
        </p:blipFill>
        <p:spPr bwMode="auto">
          <a:xfrm>
            <a:off x="188640" y="6588224"/>
            <a:ext cx="1512168" cy="1656184"/>
          </a:xfrm>
          <a:prstGeom prst="rect">
            <a:avLst/>
          </a:prstGeom>
          <a:noFill/>
          <a:ln w="9525">
            <a:noFill/>
            <a:miter lim="800000"/>
            <a:headEnd/>
            <a:tailEnd/>
          </a:ln>
        </p:spPr>
      </p:pic>
      <p:pic>
        <p:nvPicPr>
          <p:cNvPr id="13" name="Рисунок 1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88640" y="179512"/>
            <a:ext cx="2713952" cy="529522"/>
          </a:xfrm>
          <a:prstGeom prst="rect">
            <a:avLst/>
          </a:prstGeom>
        </p:spPr>
      </p:pic>
      <p:sp>
        <p:nvSpPr>
          <p:cNvPr id="14" name="TextBox 13"/>
          <p:cNvSpPr txBox="1"/>
          <p:nvPr/>
        </p:nvSpPr>
        <p:spPr>
          <a:xfrm>
            <a:off x="2996953" y="179512"/>
            <a:ext cx="3861047" cy="523220"/>
          </a:xfrm>
          <a:prstGeom prst="rect">
            <a:avLst/>
          </a:prstGeom>
          <a:noFill/>
        </p:spPr>
        <p:txBody>
          <a:bodyPr wrap="square" rtlCol="0">
            <a:spAutoFit/>
          </a:bodyPr>
          <a:lstStyle/>
          <a:p>
            <a:r>
              <a:rPr lang="ru-RU" sz="1400" b="1" dirty="0" smtClean="0">
                <a:solidFill>
                  <a:srgbClr val="1E43A1"/>
                </a:solidFill>
                <a:latin typeface="Arial" panose="020B0604020202020204" pitchFamily="34" charset="0"/>
                <a:ea typeface="Meiryo" panose="020B0604030504040204" pitchFamily="34" charset="-128"/>
                <a:cs typeface="Arial" panose="020B0604020202020204" pitchFamily="34" charset="0"/>
              </a:rPr>
              <a:t>Расходы областного бюджета Ульяновской области</a:t>
            </a:r>
            <a:endParaRPr lang="ru-RU" sz="1400" b="1" dirty="0">
              <a:solidFill>
                <a:srgbClr val="1E43A1"/>
              </a:solidFill>
              <a:latin typeface="Arial" panose="020B0604020202020204" pitchFamily="34" charset="0"/>
              <a:ea typeface="Meiryo" panose="020B0604030504040204" pitchFamily="34" charset="-128"/>
              <a:cs typeface="Arial" panose="020B0604020202020204" pitchFamily="34" charset="0"/>
            </a:endParaRPr>
          </a:p>
        </p:txBody>
      </p:sp>
    </p:spTree>
    <p:extLst>
      <p:ext uri="{BB962C8B-B14F-4D97-AF65-F5344CB8AC3E}">
        <p14:creationId xmlns:p14="http://schemas.microsoft.com/office/powerpoint/2010/main" xmlns="" val="378242459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188640" y="755576"/>
            <a:ext cx="6552728" cy="720080"/>
          </a:xfrm>
        </p:spPr>
        <p:txBody>
          <a:bodyPr>
            <a:noAutofit/>
          </a:bodyPr>
          <a:lstStyle/>
          <a:p>
            <a:pPr algn="ctr"/>
            <a:r>
              <a:rPr lang="ru-RU" sz="1600" b="1" dirty="0">
                <a:solidFill>
                  <a:srgbClr val="F09958"/>
                </a:solidFill>
                <a:latin typeface="PT Astra Serif" pitchFamily="18" charset="-52"/>
                <a:ea typeface="PT Astra Serif" pitchFamily="18" charset="-52"/>
              </a:rPr>
              <a:t>Государственная программа </a:t>
            </a:r>
            <a:br>
              <a:rPr lang="ru-RU" sz="1600" b="1" dirty="0">
                <a:solidFill>
                  <a:srgbClr val="F09958"/>
                </a:solidFill>
                <a:latin typeface="PT Astra Serif" pitchFamily="18" charset="-52"/>
                <a:ea typeface="PT Astra Serif" pitchFamily="18" charset="-52"/>
              </a:rPr>
            </a:br>
            <a:r>
              <a:rPr lang="ru-RU" sz="1600" b="1" dirty="0">
                <a:solidFill>
                  <a:srgbClr val="F09958"/>
                </a:solidFill>
                <a:latin typeface="PT Astra Serif" pitchFamily="18" charset="-52"/>
                <a:ea typeface="PT Astra Serif" pitchFamily="18" charset="-52"/>
              </a:rPr>
              <a:t>«Формирование комфортной городской среды </a:t>
            </a:r>
            <a:r>
              <a:rPr lang="ru-RU" sz="1600" b="1" dirty="0" smtClean="0">
                <a:solidFill>
                  <a:srgbClr val="F09958"/>
                </a:solidFill>
                <a:latin typeface="PT Astra Serif" pitchFamily="18" charset="-52"/>
                <a:ea typeface="PT Astra Serif" pitchFamily="18" charset="-52"/>
              </a:rPr>
              <a:t/>
            </a:r>
            <a:br>
              <a:rPr lang="ru-RU" sz="1600" b="1" dirty="0" smtClean="0">
                <a:solidFill>
                  <a:srgbClr val="F09958"/>
                </a:solidFill>
                <a:latin typeface="PT Astra Serif" pitchFamily="18" charset="-52"/>
                <a:ea typeface="PT Astra Serif" pitchFamily="18" charset="-52"/>
              </a:rPr>
            </a:br>
            <a:r>
              <a:rPr lang="ru-RU" sz="1600" b="1" dirty="0" smtClean="0">
                <a:solidFill>
                  <a:srgbClr val="F09958"/>
                </a:solidFill>
                <a:latin typeface="PT Astra Serif" pitchFamily="18" charset="-52"/>
                <a:ea typeface="PT Astra Serif" pitchFamily="18" charset="-52"/>
              </a:rPr>
              <a:t>в </a:t>
            </a:r>
            <a:r>
              <a:rPr lang="ru-RU" sz="1600" b="1" dirty="0">
                <a:solidFill>
                  <a:srgbClr val="F09958"/>
                </a:solidFill>
                <a:latin typeface="PT Astra Serif" pitchFamily="18" charset="-52"/>
                <a:ea typeface="PT Astra Serif" pitchFamily="18" charset="-52"/>
              </a:rPr>
              <a:t>Ульяновской </a:t>
            </a:r>
            <a:r>
              <a:rPr lang="ru-RU" sz="1600" b="1" dirty="0" smtClean="0">
                <a:solidFill>
                  <a:srgbClr val="F09958"/>
                </a:solidFill>
                <a:latin typeface="PT Astra Serif" pitchFamily="18" charset="-52"/>
                <a:ea typeface="PT Astra Serif" pitchFamily="18" charset="-52"/>
              </a:rPr>
              <a:t>области»</a:t>
            </a:r>
            <a:endParaRPr lang="ru-RU" sz="1600" b="1" dirty="0">
              <a:solidFill>
                <a:srgbClr val="F09958"/>
              </a:solidFill>
              <a:latin typeface="PT Astra Serif" pitchFamily="18" charset="-52"/>
              <a:ea typeface="PT Astra Serif" pitchFamily="18" charset="-52"/>
            </a:endParaRPr>
          </a:p>
        </p:txBody>
      </p:sp>
      <p:graphicFrame>
        <p:nvGraphicFramePr>
          <p:cNvPr id="11" name="Объект 10"/>
          <p:cNvGraphicFramePr>
            <a:graphicFrameLocks noGrp="1"/>
          </p:cNvGraphicFramePr>
          <p:nvPr>
            <p:ph sz="half" idx="1"/>
            <p:extLst>
              <p:ext uri="{D42A27DB-BD31-4B8C-83A1-F6EECF244321}">
                <p14:modId xmlns:p14="http://schemas.microsoft.com/office/powerpoint/2010/main" xmlns="" val="4110932272"/>
              </p:ext>
            </p:extLst>
          </p:nvPr>
        </p:nvGraphicFramePr>
        <p:xfrm>
          <a:off x="260648" y="1547663"/>
          <a:ext cx="504056" cy="4043991"/>
        </p:xfrm>
        <a:graphic>
          <a:graphicData uri="http://schemas.openxmlformats.org/drawingml/2006/table">
            <a:tbl>
              <a:tblPr firstRow="1" bandRow="1">
                <a:tableStyleId>{5C22544A-7EE6-4342-B048-85BDC9FD1C3A}</a:tableStyleId>
              </a:tblPr>
              <a:tblGrid>
                <a:gridCol w="504056"/>
              </a:tblGrid>
              <a:tr h="11406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b="1" spc="0" baseline="0" dirty="0" smtClean="0">
                        <a:solidFill>
                          <a:schemeClr val="bg1"/>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ru-RU" sz="1050" b="1" spc="0" baseline="0" dirty="0" smtClean="0">
                          <a:solidFill>
                            <a:schemeClr val="tx1"/>
                          </a:solidFill>
                        </a:rPr>
                        <a:t>359,1</a:t>
                      </a:r>
                    </a:p>
                    <a:p>
                      <a:endParaRPr lang="ru-RU" sz="1000" spc="-100" baseline="0" dirty="0"/>
                    </a:p>
                  </a:txBody>
                  <a:tcPr>
                    <a:solidFill>
                      <a:srgbClr val="92D050"/>
                    </a:solidFill>
                  </a:tcPr>
                </a:tc>
              </a:tr>
              <a:tr h="967767">
                <a:tc>
                  <a:txBody>
                    <a:bodyPr/>
                    <a:lstStyle/>
                    <a:p>
                      <a:endParaRPr lang="ru-RU" sz="1000" spc="-100" baseline="0" dirty="0"/>
                    </a:p>
                    <a:p>
                      <a:r>
                        <a:rPr lang="ru-RU" sz="1050" b="1" spc="-100" baseline="0" dirty="0" smtClean="0">
                          <a:solidFill>
                            <a:schemeClr val="tx1"/>
                          </a:solidFill>
                        </a:rPr>
                        <a:t>65,5</a:t>
                      </a:r>
                      <a:endParaRPr lang="ru-RU" sz="1050" b="1" spc="-100" baseline="0" dirty="0">
                        <a:solidFill>
                          <a:schemeClr val="tx1"/>
                        </a:solidFill>
                      </a:endParaRPr>
                    </a:p>
                  </a:txBody>
                  <a:tcPr>
                    <a:solidFill>
                      <a:schemeClr val="accent2">
                        <a:lumMod val="40000"/>
                        <a:lumOff val="60000"/>
                      </a:schemeClr>
                    </a:solidFill>
                  </a:tcPr>
                </a:tc>
              </a:tr>
              <a:tr h="967767">
                <a:tc>
                  <a:txBody>
                    <a:bodyPr/>
                    <a:lstStyle/>
                    <a:p>
                      <a:endParaRPr lang="ru-RU" sz="1000" spc="-100" baseline="0" dirty="0"/>
                    </a:p>
                    <a:p>
                      <a:r>
                        <a:rPr lang="ru-RU" sz="1050" b="1" spc="-100" baseline="0" dirty="0" smtClean="0">
                          <a:solidFill>
                            <a:schemeClr val="tx1"/>
                          </a:solidFill>
                        </a:rPr>
                        <a:t>6,8</a:t>
                      </a:r>
                      <a:endParaRPr lang="ru-RU" sz="1050" b="1" spc="-100" baseline="0" dirty="0">
                        <a:solidFill>
                          <a:schemeClr val="tx1"/>
                        </a:solidFill>
                      </a:endParaRPr>
                    </a:p>
                  </a:txBody>
                  <a:tcPr>
                    <a:solidFill>
                      <a:schemeClr val="accent5">
                        <a:lumMod val="40000"/>
                        <a:lumOff val="60000"/>
                      </a:schemeClr>
                    </a:solidFill>
                  </a:tcPr>
                </a:tc>
              </a:tr>
              <a:tr h="967767">
                <a:tc>
                  <a:txBody>
                    <a:bodyPr/>
                    <a:lstStyle/>
                    <a:p>
                      <a:endParaRPr lang="ru-RU" sz="1000" spc="-100" baseline="0" dirty="0"/>
                    </a:p>
                    <a:p>
                      <a:r>
                        <a:rPr lang="ru-RU" sz="1050" b="1" kern="1200" spc="-100" baseline="0" dirty="0" smtClean="0">
                          <a:solidFill>
                            <a:schemeClr val="tx1"/>
                          </a:solidFill>
                          <a:latin typeface="+mn-lt"/>
                          <a:ea typeface="+mn-ea"/>
                          <a:cs typeface="+mn-cs"/>
                        </a:rPr>
                        <a:t>0,1</a:t>
                      </a:r>
                      <a:endParaRPr lang="ru-RU" sz="1050" b="1" spc="-100" baseline="0" dirty="0">
                        <a:solidFill>
                          <a:schemeClr val="tx1"/>
                        </a:solidFill>
                      </a:endParaRPr>
                    </a:p>
                  </a:txBody>
                  <a:tcPr>
                    <a:solidFill>
                      <a:schemeClr val="accent3">
                        <a:lumMod val="40000"/>
                        <a:lumOff val="60000"/>
                      </a:schemeClr>
                    </a:solidFill>
                  </a:tcPr>
                </a:tc>
              </a:tr>
            </a:tbl>
          </a:graphicData>
        </a:graphic>
      </p:graphicFrame>
      <p:graphicFrame>
        <p:nvGraphicFramePr>
          <p:cNvPr id="18" name="Объект 17"/>
          <p:cNvGraphicFramePr>
            <a:graphicFrameLocks noGrp="1"/>
          </p:cNvGraphicFramePr>
          <p:nvPr>
            <p:ph sz="half" idx="2"/>
            <p:extLst>
              <p:ext uri="{D42A27DB-BD31-4B8C-83A1-F6EECF244321}">
                <p14:modId xmlns:p14="http://schemas.microsoft.com/office/powerpoint/2010/main" xmlns="" val="3229780424"/>
              </p:ext>
            </p:extLst>
          </p:nvPr>
        </p:nvGraphicFramePr>
        <p:xfrm>
          <a:off x="1851117" y="4019942"/>
          <a:ext cx="4530210" cy="3037469"/>
        </p:xfrm>
        <a:graphic>
          <a:graphicData uri="http://schemas.openxmlformats.org/drawingml/2006/table">
            <a:tbl>
              <a:tblPr firstRow="1" bandRow="1">
                <a:tableStyleId>{5C22544A-7EE6-4342-B048-85BDC9FD1C3A}</a:tableStyleId>
              </a:tblPr>
              <a:tblGrid>
                <a:gridCol w="2649453"/>
                <a:gridCol w="642942"/>
                <a:gridCol w="642942"/>
                <a:gridCol w="594873"/>
              </a:tblGrid>
              <a:tr h="492121">
                <a:tc>
                  <a:txBody>
                    <a:bodyPr/>
                    <a:lstStyle/>
                    <a:p>
                      <a:pPr algn="ctr"/>
                      <a:r>
                        <a:rPr lang="ru-RU" sz="800" dirty="0" smtClean="0">
                          <a:latin typeface="PT Astra Serif" pitchFamily="18" charset="-52"/>
                          <a:ea typeface="PT Astra Serif" pitchFamily="18" charset="-52"/>
                        </a:rPr>
                        <a:t>Целевой индикатор</a:t>
                      </a:r>
                      <a:endParaRPr lang="ru-RU" sz="800" dirty="0">
                        <a:latin typeface="PT Astra Serif" pitchFamily="18" charset="-52"/>
                        <a:ea typeface="PT Astra Serif" pitchFamily="18" charset="-52"/>
                      </a:endParaRPr>
                    </a:p>
                  </a:txBody>
                  <a:tcPr/>
                </a:tc>
                <a:tc>
                  <a:txBody>
                    <a:bodyPr/>
                    <a:lstStyle/>
                    <a:p>
                      <a:pPr algn="ctr"/>
                      <a:r>
                        <a:rPr lang="ru-RU" sz="1000" dirty="0" smtClean="0">
                          <a:solidFill>
                            <a:schemeClr val="bg1"/>
                          </a:solidFill>
                          <a:latin typeface="PT Astra Serif" pitchFamily="18" charset="-52"/>
                          <a:ea typeface="PT Astra Serif" pitchFamily="18" charset="-52"/>
                        </a:rPr>
                        <a:t>2020</a:t>
                      </a:r>
                    </a:p>
                    <a:p>
                      <a:pPr algn="ctr"/>
                      <a:r>
                        <a:rPr lang="ru-RU" sz="1000" dirty="0" smtClean="0">
                          <a:solidFill>
                            <a:schemeClr val="bg1"/>
                          </a:solidFill>
                          <a:latin typeface="PT Astra Serif" pitchFamily="18" charset="-52"/>
                          <a:ea typeface="PT Astra Serif" pitchFamily="18" charset="-52"/>
                        </a:rPr>
                        <a:t>(план)</a:t>
                      </a:r>
                      <a:endParaRPr lang="ru-RU" sz="1000" dirty="0">
                        <a:solidFill>
                          <a:schemeClr val="bg1"/>
                        </a:solidFill>
                        <a:latin typeface="PT Astra Serif" pitchFamily="18" charset="-52"/>
                        <a:ea typeface="PT Astra Serif" pitchFamily="18" charset="-52"/>
                      </a:endParaRPr>
                    </a:p>
                  </a:txBody>
                  <a:tcPr/>
                </a:tc>
                <a:tc>
                  <a:txBody>
                    <a:bodyPr/>
                    <a:lstStyle/>
                    <a:p>
                      <a:pPr algn="ctr"/>
                      <a:r>
                        <a:rPr lang="ru-RU" sz="1000" dirty="0" smtClean="0">
                          <a:solidFill>
                            <a:schemeClr val="bg1"/>
                          </a:solidFill>
                          <a:latin typeface="PT Astra Serif" pitchFamily="18" charset="-52"/>
                          <a:ea typeface="PT Astra Serif" pitchFamily="18" charset="-52"/>
                        </a:rPr>
                        <a:t>2020</a:t>
                      </a:r>
                    </a:p>
                    <a:p>
                      <a:pPr algn="ctr"/>
                      <a:r>
                        <a:rPr lang="ru-RU" sz="1000" dirty="0" smtClean="0">
                          <a:solidFill>
                            <a:schemeClr val="bg1"/>
                          </a:solidFill>
                          <a:latin typeface="PT Astra Serif" pitchFamily="18" charset="-52"/>
                          <a:ea typeface="PT Astra Serif" pitchFamily="18" charset="-52"/>
                        </a:rPr>
                        <a:t>(факт)</a:t>
                      </a:r>
                      <a:endParaRPr lang="ru-RU" sz="1000" dirty="0">
                        <a:solidFill>
                          <a:schemeClr val="bg1"/>
                        </a:solidFill>
                        <a:latin typeface="PT Astra Serif" pitchFamily="18" charset="-52"/>
                        <a:ea typeface="PT Astra Serif" pitchFamily="18" charset="-52"/>
                      </a:endParaRPr>
                    </a:p>
                  </a:txBody>
                  <a:tcPr/>
                </a:tc>
                <a:tc>
                  <a:txBody>
                    <a:bodyPr/>
                    <a:lstStyle/>
                    <a:p>
                      <a:pPr algn="ctr"/>
                      <a:r>
                        <a:rPr lang="ru-RU" sz="1000" dirty="0" smtClean="0">
                          <a:solidFill>
                            <a:schemeClr val="bg1"/>
                          </a:solidFill>
                          <a:latin typeface="PT Astra Serif" pitchFamily="18" charset="-52"/>
                          <a:ea typeface="PT Astra Serif" pitchFamily="18" charset="-52"/>
                        </a:rPr>
                        <a:t>%</a:t>
                      </a:r>
                    </a:p>
                    <a:p>
                      <a:pPr algn="ctr"/>
                      <a:r>
                        <a:rPr lang="ru-RU" sz="1000" dirty="0" smtClean="0">
                          <a:solidFill>
                            <a:schemeClr val="bg1"/>
                          </a:solidFill>
                          <a:latin typeface="PT Astra Serif" pitchFamily="18" charset="-52"/>
                          <a:ea typeface="PT Astra Serif" pitchFamily="18" charset="-52"/>
                        </a:rPr>
                        <a:t>достижения</a:t>
                      </a:r>
                      <a:endParaRPr lang="ru-RU" sz="1000" dirty="0">
                        <a:solidFill>
                          <a:schemeClr val="bg1"/>
                        </a:solidFill>
                        <a:latin typeface="PT Astra Serif" pitchFamily="18" charset="-52"/>
                        <a:ea typeface="PT Astra Serif" pitchFamily="18" charset="-52"/>
                      </a:endParaRPr>
                    </a:p>
                  </a:txBody>
                  <a:tcPr/>
                </a:tc>
              </a:tr>
              <a:tr h="965313">
                <a:tc>
                  <a:txBody>
                    <a:bodyPr/>
                    <a:lstStyle/>
                    <a:p>
                      <a:r>
                        <a:rPr lang="ru-RU" sz="900" kern="1200" dirty="0" smtClean="0">
                          <a:solidFill>
                            <a:schemeClr val="dk1"/>
                          </a:solidFill>
                          <a:latin typeface="PT Astra Serif" pitchFamily="18" charset="-52"/>
                          <a:ea typeface="PT Astra Serif" pitchFamily="18" charset="-52"/>
                          <a:cs typeface="+mn-cs"/>
                        </a:rPr>
                        <a:t>Доля благоустроенных дворовых территорий в общем количестве дворовых территорий многоквартирных домов, расположенных в границах поселений и городских округов Ульяновской области.</a:t>
                      </a:r>
                      <a:endParaRPr lang="ru-RU" sz="900" dirty="0">
                        <a:latin typeface="PT Astra Serif" pitchFamily="18" charset="-52"/>
                        <a:ea typeface="PT Astra Serif" pitchFamily="18" charset="-52"/>
                      </a:endParaRPr>
                    </a:p>
                  </a:txBody>
                  <a:tcPr/>
                </a:tc>
                <a:tc>
                  <a:txBody>
                    <a:bodyPr/>
                    <a:lstStyle/>
                    <a:p>
                      <a:pPr marL="0" algn="ctr" defTabSz="914400" rtl="0" eaLnBrk="1" fontAlgn="ctr" latinLnBrk="0" hangingPunct="1">
                        <a:spcAft>
                          <a:spcPts val="0"/>
                        </a:spcAft>
                      </a:pPr>
                      <a:r>
                        <a:rPr lang="ru-RU" sz="900" kern="1200" dirty="0" smtClean="0">
                          <a:solidFill>
                            <a:schemeClr val="tx1"/>
                          </a:solidFill>
                          <a:latin typeface="PT Astra Serif" pitchFamily="18" charset="-52"/>
                          <a:ea typeface="PT Astra Serif" pitchFamily="18" charset="-52"/>
                          <a:cs typeface="+mn-cs"/>
                        </a:rPr>
                        <a:t>3,2</a:t>
                      </a:r>
                    </a:p>
                  </a:txBody>
                  <a:tcPr marL="9525" marR="9525" marT="9525" marB="0" anchor="ctr"/>
                </a:tc>
                <a:tc>
                  <a:txBody>
                    <a:bodyPr/>
                    <a:lstStyle/>
                    <a:p>
                      <a:pPr marL="0" algn="ctr" defTabSz="914400" rtl="0" eaLnBrk="1" fontAlgn="ctr" latinLnBrk="0" hangingPunct="1">
                        <a:spcAft>
                          <a:spcPts val="0"/>
                        </a:spcAft>
                      </a:pPr>
                      <a:r>
                        <a:rPr lang="ru-RU" sz="900" kern="1200" dirty="0" smtClean="0">
                          <a:solidFill>
                            <a:schemeClr val="tx1"/>
                          </a:solidFill>
                          <a:latin typeface="PT Astra Serif" pitchFamily="18" charset="-52"/>
                          <a:ea typeface="PT Astra Serif" pitchFamily="18" charset="-52"/>
                          <a:cs typeface="+mn-cs"/>
                        </a:rPr>
                        <a:t>3,2</a:t>
                      </a:r>
                    </a:p>
                  </a:txBody>
                  <a:tcPr marL="9525" marR="9525" marT="9525" marB="0" anchor="ctr"/>
                </a:tc>
                <a:tc>
                  <a:txBody>
                    <a:bodyPr/>
                    <a:lstStyle/>
                    <a:p>
                      <a:pPr marL="0" algn="ctr" defTabSz="914400" rtl="0" eaLnBrk="1" fontAlgn="ctr" latinLnBrk="0" hangingPunct="1">
                        <a:spcAft>
                          <a:spcPts val="0"/>
                        </a:spcAft>
                      </a:pPr>
                      <a:r>
                        <a:rPr lang="ru-RU" sz="900" kern="1200" dirty="0" smtClean="0">
                          <a:solidFill>
                            <a:schemeClr val="tx1"/>
                          </a:solidFill>
                          <a:latin typeface="PT Astra Serif" pitchFamily="18" charset="-52"/>
                          <a:ea typeface="PT Astra Serif" pitchFamily="18" charset="-52"/>
                          <a:cs typeface="+mn-cs"/>
                        </a:rPr>
                        <a:t>100</a:t>
                      </a:r>
                    </a:p>
                  </a:txBody>
                  <a:tcPr marL="9525" marR="9525" marT="9525" marB="0" anchor="ctr"/>
                </a:tc>
              </a:tr>
              <a:tr h="794964">
                <a:tc>
                  <a:txBody>
                    <a:bodyPr/>
                    <a:lstStyle/>
                    <a:p>
                      <a:r>
                        <a:rPr lang="ru-RU" sz="900" kern="1200" dirty="0" smtClean="0">
                          <a:solidFill>
                            <a:schemeClr val="dk1"/>
                          </a:solidFill>
                          <a:latin typeface="PT Astra Serif" pitchFamily="18" charset="-52"/>
                          <a:ea typeface="PT Astra Serif" pitchFamily="18" charset="-52"/>
                          <a:cs typeface="+mn-cs"/>
                        </a:rPr>
                        <a:t>Доля благоустроенных территорий общего пользования поселений и городских округов Ульяновской области в общем количестве таких территорий</a:t>
                      </a:r>
                      <a:endParaRPr lang="ru-RU" sz="900" kern="1200" dirty="0">
                        <a:solidFill>
                          <a:schemeClr val="dk1"/>
                        </a:solidFill>
                        <a:latin typeface="PT Astra Serif" pitchFamily="18" charset="-52"/>
                        <a:ea typeface="PT Astra Serif" pitchFamily="18" charset="-52"/>
                        <a:cs typeface="+mn-cs"/>
                      </a:endParaRPr>
                    </a:p>
                  </a:txBody>
                  <a:tcPr/>
                </a:tc>
                <a:tc>
                  <a:txBody>
                    <a:bodyPr/>
                    <a:lstStyle/>
                    <a:p>
                      <a:pPr marL="0" algn="ctr" defTabSz="914400" rtl="0" eaLnBrk="1" fontAlgn="ctr" latinLnBrk="0" hangingPunct="1">
                        <a:spcAft>
                          <a:spcPts val="0"/>
                        </a:spcAft>
                      </a:pPr>
                      <a:r>
                        <a:rPr lang="ru-RU" sz="900" kern="1200" dirty="0" smtClean="0">
                          <a:solidFill>
                            <a:schemeClr val="tx1"/>
                          </a:solidFill>
                          <a:latin typeface="PT Astra Serif" pitchFamily="18" charset="-52"/>
                          <a:ea typeface="PT Astra Serif" pitchFamily="18" charset="-52"/>
                          <a:cs typeface="+mn-cs"/>
                        </a:rPr>
                        <a:t>5,5</a:t>
                      </a:r>
                    </a:p>
                  </a:txBody>
                  <a:tcPr marL="9525" marR="9525" marT="9525" marB="0" anchor="ctr"/>
                </a:tc>
                <a:tc>
                  <a:txBody>
                    <a:bodyPr/>
                    <a:lstStyle/>
                    <a:p>
                      <a:pPr marL="0" algn="ctr" defTabSz="914400" rtl="0" eaLnBrk="1" fontAlgn="ctr" latinLnBrk="0" hangingPunct="1">
                        <a:spcAft>
                          <a:spcPts val="0"/>
                        </a:spcAft>
                      </a:pPr>
                      <a:r>
                        <a:rPr lang="ru-RU" sz="900" kern="1200" dirty="0" smtClean="0">
                          <a:solidFill>
                            <a:schemeClr val="tx1"/>
                          </a:solidFill>
                          <a:latin typeface="PT Astra Serif" pitchFamily="18" charset="-52"/>
                          <a:ea typeface="PT Astra Serif" pitchFamily="18" charset="-52"/>
                          <a:cs typeface="+mn-cs"/>
                        </a:rPr>
                        <a:t>5,5</a:t>
                      </a:r>
                    </a:p>
                  </a:txBody>
                  <a:tcPr marL="9525" marR="9525" marT="9525" marB="0" anchor="ctr"/>
                </a:tc>
                <a:tc>
                  <a:txBody>
                    <a:bodyPr/>
                    <a:lstStyle/>
                    <a:p>
                      <a:pPr marL="0" algn="ctr" defTabSz="914400" rtl="0" eaLnBrk="1" fontAlgn="ctr" latinLnBrk="0" hangingPunct="1">
                        <a:spcAft>
                          <a:spcPts val="0"/>
                        </a:spcAft>
                      </a:pPr>
                      <a:r>
                        <a:rPr lang="ru-RU" sz="900" kern="1200" dirty="0" smtClean="0">
                          <a:solidFill>
                            <a:schemeClr val="tx1"/>
                          </a:solidFill>
                          <a:latin typeface="PT Astra Serif" pitchFamily="18" charset="-52"/>
                          <a:ea typeface="PT Astra Serif" pitchFamily="18" charset="-52"/>
                          <a:cs typeface="+mn-cs"/>
                        </a:rPr>
                        <a:t>100</a:t>
                      </a:r>
                    </a:p>
                  </a:txBody>
                  <a:tcPr marL="9525" marR="9525" marT="9525" marB="0" anchor="ctr"/>
                </a:tc>
              </a:tr>
              <a:tr h="728552">
                <a:tc>
                  <a:txBody>
                    <a:bodyPr/>
                    <a:lstStyle/>
                    <a:p>
                      <a:r>
                        <a:rPr lang="ru-RU" sz="900" kern="1200" dirty="0" smtClean="0">
                          <a:solidFill>
                            <a:schemeClr val="dk1"/>
                          </a:solidFill>
                          <a:latin typeface="PT Astra Serif" pitchFamily="18" charset="-52"/>
                          <a:ea typeface="PT Astra Serif" pitchFamily="18" charset="-52"/>
                          <a:cs typeface="+mn-cs"/>
                        </a:rPr>
                        <a:t>Количество мероприятий, проведенных с целью информационного освещения реализации мероприятий государственной программы</a:t>
                      </a:r>
                      <a:endParaRPr lang="ru-RU" sz="900" kern="1200" dirty="0">
                        <a:solidFill>
                          <a:schemeClr val="dk1"/>
                        </a:solidFill>
                        <a:latin typeface="PT Astra Serif" pitchFamily="18" charset="-52"/>
                        <a:ea typeface="PT Astra Serif" pitchFamily="18" charset="-52"/>
                        <a:cs typeface="+mn-cs"/>
                      </a:endParaRPr>
                    </a:p>
                  </a:txBody>
                  <a:tcPr/>
                </a:tc>
                <a:tc>
                  <a:txBody>
                    <a:bodyPr/>
                    <a:lstStyle/>
                    <a:p>
                      <a:pPr marL="0" algn="ctr" defTabSz="914400" rtl="0" eaLnBrk="1" fontAlgn="ctr" latinLnBrk="0" hangingPunct="1">
                        <a:spcAft>
                          <a:spcPts val="0"/>
                        </a:spcAft>
                      </a:pPr>
                      <a:r>
                        <a:rPr lang="ru-RU" sz="900" kern="1200" dirty="0" smtClean="0">
                          <a:solidFill>
                            <a:schemeClr val="tx1"/>
                          </a:solidFill>
                          <a:latin typeface="PT Astra Serif" pitchFamily="18" charset="-52"/>
                          <a:ea typeface="PT Astra Serif" pitchFamily="18" charset="-52"/>
                          <a:cs typeface="+mn-cs"/>
                        </a:rPr>
                        <a:t>30</a:t>
                      </a:r>
                    </a:p>
                  </a:txBody>
                  <a:tcPr marL="9525" marR="9525" marT="9525" marB="0" anchor="ctr"/>
                </a:tc>
                <a:tc>
                  <a:txBody>
                    <a:bodyPr/>
                    <a:lstStyle/>
                    <a:p>
                      <a:pPr marL="0" algn="ctr" defTabSz="914400" rtl="0" eaLnBrk="1" fontAlgn="ctr" latinLnBrk="0" hangingPunct="1">
                        <a:spcAft>
                          <a:spcPts val="0"/>
                        </a:spcAft>
                      </a:pPr>
                      <a:r>
                        <a:rPr lang="ru-RU" sz="900" kern="1200" dirty="0" smtClean="0">
                          <a:solidFill>
                            <a:schemeClr val="tx1"/>
                          </a:solidFill>
                          <a:latin typeface="PT Astra Serif" pitchFamily="18" charset="-52"/>
                          <a:ea typeface="PT Astra Serif" pitchFamily="18" charset="-52"/>
                          <a:cs typeface="+mn-cs"/>
                        </a:rPr>
                        <a:t>30</a:t>
                      </a:r>
                    </a:p>
                  </a:txBody>
                  <a:tcPr marL="9525" marR="9525" marT="9525" marB="0" anchor="ctr"/>
                </a:tc>
                <a:tc>
                  <a:txBody>
                    <a:bodyPr/>
                    <a:lstStyle/>
                    <a:p>
                      <a:pPr marL="0" algn="ctr" defTabSz="914400" rtl="0" eaLnBrk="1" fontAlgn="ctr" latinLnBrk="0" hangingPunct="1">
                        <a:spcAft>
                          <a:spcPts val="0"/>
                        </a:spcAft>
                      </a:pPr>
                      <a:r>
                        <a:rPr lang="ru-RU" sz="900" kern="1200" dirty="0" smtClean="0">
                          <a:solidFill>
                            <a:schemeClr val="tx1"/>
                          </a:solidFill>
                          <a:latin typeface="PT Astra Serif" pitchFamily="18" charset="-52"/>
                          <a:ea typeface="PT Astra Serif" pitchFamily="18" charset="-52"/>
                          <a:cs typeface="+mn-cs"/>
                        </a:rPr>
                        <a:t>100</a:t>
                      </a:r>
                    </a:p>
                  </a:txBody>
                  <a:tcPr marL="9525" marR="9525" marT="9525" marB="0" anchor="ctr"/>
                </a:tc>
              </a:tr>
            </a:tbl>
          </a:graphicData>
        </a:graphic>
      </p:graphicFrame>
      <p:sp>
        <p:nvSpPr>
          <p:cNvPr id="12" name="TextBox 11"/>
          <p:cNvSpPr txBox="1"/>
          <p:nvPr/>
        </p:nvSpPr>
        <p:spPr>
          <a:xfrm>
            <a:off x="714356" y="1500166"/>
            <a:ext cx="1152128" cy="4270400"/>
          </a:xfrm>
          <a:prstGeom prst="rect">
            <a:avLst/>
          </a:prstGeom>
          <a:noFill/>
        </p:spPr>
        <p:txBody>
          <a:bodyPr wrap="square" rtlCol="0">
            <a:spAutoFit/>
          </a:bodyPr>
          <a:lstStyle/>
          <a:p>
            <a:endParaRPr lang="ru-RU" sz="900" dirty="0"/>
          </a:p>
          <a:p>
            <a:r>
              <a:rPr lang="ru-RU" sz="1000" dirty="0"/>
              <a:t>Реализация национального проекта «Жильё и городская среда»</a:t>
            </a:r>
          </a:p>
          <a:p>
            <a:endParaRPr lang="ru-RU" sz="1050" dirty="0"/>
          </a:p>
          <a:p>
            <a:endParaRPr lang="ru-RU" sz="1000" dirty="0" smtClean="0"/>
          </a:p>
          <a:p>
            <a:r>
              <a:rPr lang="ru-RU" sz="1000" dirty="0" smtClean="0"/>
              <a:t>Мероприятия в целях благоустройства территорий</a:t>
            </a:r>
            <a:endParaRPr lang="ru-RU" sz="1000" dirty="0"/>
          </a:p>
          <a:p>
            <a:endParaRPr lang="ru-RU" sz="1050" dirty="0"/>
          </a:p>
          <a:p>
            <a:endParaRPr lang="ru-RU" sz="1000" dirty="0"/>
          </a:p>
          <a:p>
            <a:r>
              <a:rPr lang="ru-RU" sz="1000" dirty="0" smtClean="0"/>
              <a:t>Расходы </a:t>
            </a:r>
            <a:r>
              <a:rPr lang="ru-RU" sz="1000" dirty="0"/>
              <a:t>на обеспечение реализации госпрограммы</a:t>
            </a:r>
          </a:p>
          <a:p>
            <a:endParaRPr lang="ru-RU" sz="1050" dirty="0"/>
          </a:p>
          <a:p>
            <a:endParaRPr lang="ru-RU" sz="1050" dirty="0"/>
          </a:p>
          <a:p>
            <a:endParaRPr lang="ru-RU" sz="1050" dirty="0"/>
          </a:p>
          <a:p>
            <a:r>
              <a:rPr lang="ru-RU" sz="900" dirty="0"/>
              <a:t>Прочие мероприятия</a:t>
            </a:r>
          </a:p>
          <a:p>
            <a:endParaRPr lang="ru-RU" sz="1050" dirty="0"/>
          </a:p>
          <a:p>
            <a:endParaRPr lang="ru-RU" sz="1050" dirty="0"/>
          </a:p>
          <a:p>
            <a:endParaRPr lang="ru-RU" sz="1050" dirty="0"/>
          </a:p>
          <a:p>
            <a:r>
              <a:rPr lang="ru-RU" sz="1050" dirty="0"/>
              <a:t>..</a:t>
            </a:r>
          </a:p>
        </p:txBody>
      </p:sp>
      <p:sp>
        <p:nvSpPr>
          <p:cNvPr id="17" name="TextBox 16"/>
          <p:cNvSpPr txBox="1"/>
          <p:nvPr/>
        </p:nvSpPr>
        <p:spPr>
          <a:xfrm>
            <a:off x="1810953" y="1617844"/>
            <a:ext cx="4464496" cy="2092881"/>
          </a:xfrm>
          <a:prstGeom prst="rect">
            <a:avLst/>
          </a:prstGeom>
          <a:noFill/>
        </p:spPr>
        <p:txBody>
          <a:bodyPr wrap="square" rtlCol="0">
            <a:spAutoFit/>
          </a:bodyPr>
          <a:lstStyle/>
          <a:p>
            <a:r>
              <a:rPr lang="ru-RU" sz="1000" b="1" dirty="0">
                <a:latin typeface="PT Astra Serif" pitchFamily="18" charset="-52"/>
                <a:ea typeface="PT Astra Serif" pitchFamily="18" charset="-52"/>
              </a:rPr>
              <a:t>Цели государственной программы:</a:t>
            </a:r>
          </a:p>
          <a:p>
            <a:pPr marL="285750" indent="-285750">
              <a:buFont typeface="Wingdings" panose="05000000000000000000" pitchFamily="2" charset="2"/>
              <a:buChar char="§"/>
            </a:pPr>
            <a:r>
              <a:rPr lang="ru-RU" sz="1000" dirty="0">
                <a:latin typeface="PT Astra Serif" pitchFamily="18" charset="-52"/>
                <a:ea typeface="PT Astra Serif" pitchFamily="18" charset="-52"/>
              </a:rPr>
              <a:t>повышение качества и комфорта городской среды на территории Ульяновской области.</a:t>
            </a:r>
          </a:p>
          <a:p>
            <a:pPr marL="285750" indent="-285750">
              <a:buFont typeface="Wingdings" panose="05000000000000000000" pitchFamily="2" charset="2"/>
              <a:buChar char="Ø"/>
            </a:pPr>
            <a:endParaRPr lang="ru-RU" sz="1000" dirty="0">
              <a:latin typeface="PT Astra Serif" pitchFamily="18" charset="-52"/>
              <a:ea typeface="PT Astra Serif" pitchFamily="18" charset="-52"/>
            </a:endParaRPr>
          </a:p>
          <a:p>
            <a:r>
              <a:rPr lang="ru-RU" sz="1000" b="1" dirty="0">
                <a:latin typeface="PT Astra Serif" pitchFamily="18" charset="-52"/>
                <a:ea typeface="PT Astra Serif" pitchFamily="18" charset="-52"/>
              </a:rPr>
              <a:t>Задачи государственной программы:</a:t>
            </a:r>
          </a:p>
          <a:p>
            <a:pPr marL="285750" indent="-285750">
              <a:buFont typeface="Wingdings" panose="05000000000000000000" pitchFamily="2" charset="2"/>
              <a:buChar char="§"/>
            </a:pPr>
            <a:r>
              <a:rPr lang="ru-RU" sz="1000" dirty="0"/>
              <a:t>обеспечение благоустройства дворовых территорий многоквартирных домов и территорий общего пользования муниципальных образований Ульяновской области;</a:t>
            </a:r>
          </a:p>
          <a:p>
            <a:pPr marL="285750" indent="-285750">
              <a:buFont typeface="Wingdings" panose="05000000000000000000" pitchFamily="2" charset="2"/>
              <a:buChar char="§"/>
            </a:pPr>
            <a:r>
              <a:rPr lang="ru-RU" sz="1000" dirty="0"/>
              <a:t>обеспечение благоустройства парков в муниципальных образованиях Ульяновской области;</a:t>
            </a:r>
          </a:p>
          <a:p>
            <a:pPr marL="285750" indent="-285750">
              <a:buFont typeface="Wingdings" panose="05000000000000000000" pitchFamily="2" charset="2"/>
              <a:buChar char="§"/>
            </a:pPr>
            <a:r>
              <a:rPr lang="ru-RU" sz="1000" dirty="0"/>
              <a:t>участие граждан в решении вопросов благоустройства населённых пунктов.</a:t>
            </a:r>
          </a:p>
          <a:p>
            <a:pPr marL="285750" indent="-285750"/>
            <a:endParaRPr lang="ru-RU" sz="1000" dirty="0">
              <a:latin typeface="PT Astra Serif" pitchFamily="18" charset="-52"/>
              <a:ea typeface="PT Astra Serif" pitchFamily="18" charset="-52"/>
            </a:endParaRPr>
          </a:p>
        </p:txBody>
      </p:sp>
      <p:sp>
        <p:nvSpPr>
          <p:cNvPr id="22" name="TextBox 21"/>
          <p:cNvSpPr txBox="1"/>
          <p:nvPr/>
        </p:nvSpPr>
        <p:spPr>
          <a:xfrm>
            <a:off x="4437112" y="116034"/>
            <a:ext cx="2309863" cy="276999"/>
          </a:xfrm>
          <a:prstGeom prst="rect">
            <a:avLst/>
          </a:prstGeom>
          <a:noFill/>
        </p:spPr>
        <p:txBody>
          <a:bodyPr wrap="none" rtlCol="0">
            <a:spAutoFit/>
          </a:bodyPr>
          <a:lstStyle/>
          <a:p>
            <a:r>
              <a:rPr lang="ru-RU" sz="1200" dirty="0">
                <a:solidFill>
                  <a:schemeClr val="bg1"/>
                </a:solidFill>
              </a:rPr>
              <a:t>Расходы областного бюджета</a:t>
            </a:r>
          </a:p>
        </p:txBody>
      </p:sp>
      <p:sp>
        <p:nvSpPr>
          <p:cNvPr id="2" name="TextBox 1"/>
          <p:cNvSpPr txBox="1"/>
          <p:nvPr/>
        </p:nvSpPr>
        <p:spPr>
          <a:xfrm>
            <a:off x="116632" y="8316416"/>
            <a:ext cx="1728192" cy="584775"/>
          </a:xfrm>
          <a:prstGeom prst="rect">
            <a:avLst/>
          </a:prstGeom>
          <a:noFill/>
        </p:spPr>
        <p:txBody>
          <a:bodyPr wrap="square" rtlCol="0">
            <a:spAutoFit/>
          </a:bodyPr>
          <a:lstStyle/>
          <a:p>
            <a:r>
              <a:rPr lang="ru-RU" sz="800" i="1" dirty="0"/>
              <a:t>Средства на реализацию государственной программы в </a:t>
            </a:r>
            <a:r>
              <a:rPr lang="ru-RU" sz="800" i="1" dirty="0" smtClean="0"/>
              <a:t>2020 </a:t>
            </a:r>
            <a:r>
              <a:rPr lang="ru-RU" sz="800" i="1" dirty="0"/>
              <a:t>году  </a:t>
            </a:r>
            <a:endParaRPr lang="ru-RU" sz="800" i="1" dirty="0" smtClean="0"/>
          </a:p>
          <a:p>
            <a:r>
              <a:rPr lang="ru-RU" sz="800" b="1" i="1" dirty="0" smtClean="0"/>
              <a:t>Факт  - 431,5 млн</a:t>
            </a:r>
            <a:r>
              <a:rPr lang="ru-RU" sz="800" b="1" i="1" dirty="0"/>
              <a:t>. руб.</a:t>
            </a:r>
          </a:p>
        </p:txBody>
      </p:sp>
      <p:sp>
        <p:nvSpPr>
          <p:cNvPr id="3" name="TextBox 2"/>
          <p:cNvSpPr txBox="1"/>
          <p:nvPr/>
        </p:nvSpPr>
        <p:spPr>
          <a:xfrm>
            <a:off x="1878608" y="3563888"/>
            <a:ext cx="4398892" cy="276999"/>
          </a:xfrm>
          <a:prstGeom prst="rect">
            <a:avLst/>
          </a:prstGeom>
          <a:noFill/>
        </p:spPr>
        <p:txBody>
          <a:bodyPr wrap="square" rtlCol="0">
            <a:spAutoFit/>
          </a:bodyPr>
          <a:lstStyle/>
          <a:p>
            <a:r>
              <a:rPr lang="ru-RU" sz="1000" b="1" dirty="0" smtClean="0">
                <a:latin typeface="PT Astra Serif" pitchFamily="18" charset="-52"/>
                <a:ea typeface="PT Astra Serif" pitchFamily="18" charset="-52"/>
              </a:rPr>
              <a:t>Результаты</a:t>
            </a:r>
            <a:r>
              <a:rPr lang="ru-RU" sz="1200" b="1" dirty="0">
                <a:latin typeface="PT Astra Serif" pitchFamily="18" charset="-52"/>
                <a:ea typeface="PT Astra Serif" pitchFamily="18" charset="-52"/>
              </a:rPr>
              <a:t>:</a:t>
            </a:r>
          </a:p>
        </p:txBody>
      </p:sp>
      <p:pic>
        <p:nvPicPr>
          <p:cNvPr id="1026" name="Picture 2"/>
          <p:cNvPicPr>
            <a:picLocks noChangeAspect="1" noChangeArrowheads="1"/>
          </p:cNvPicPr>
          <p:nvPr/>
        </p:nvPicPr>
        <p:blipFill>
          <a:blip r:embed="rId3" cstate="print"/>
          <a:srcRect/>
          <a:stretch>
            <a:fillRect/>
          </a:stretch>
        </p:blipFill>
        <p:spPr bwMode="auto">
          <a:xfrm>
            <a:off x="260648" y="6804248"/>
            <a:ext cx="1440160" cy="1440160"/>
          </a:xfrm>
          <a:prstGeom prst="rect">
            <a:avLst/>
          </a:prstGeom>
          <a:noFill/>
          <a:ln w="9525">
            <a:noFill/>
            <a:miter lim="800000"/>
            <a:headEnd/>
            <a:tailEnd/>
          </a:ln>
        </p:spPr>
      </p:pic>
      <p:pic>
        <p:nvPicPr>
          <p:cNvPr id="19" name="Рисунок 18" descr="i5412.jpg"/>
          <p:cNvPicPr>
            <a:picLocks noChangeAspect="1"/>
          </p:cNvPicPr>
          <p:nvPr/>
        </p:nvPicPr>
        <p:blipFill>
          <a:blip r:embed="rId4" cstate="print"/>
          <a:stretch>
            <a:fillRect/>
          </a:stretch>
        </p:blipFill>
        <p:spPr>
          <a:xfrm>
            <a:off x="2780928" y="7368823"/>
            <a:ext cx="2754732" cy="1451649"/>
          </a:xfrm>
          <a:prstGeom prst="rect">
            <a:avLst/>
          </a:prstGeom>
        </p:spPr>
      </p:pic>
      <p:pic>
        <p:nvPicPr>
          <p:cNvPr id="13" name="Рисунок 12"/>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188640" y="179512"/>
            <a:ext cx="2713952" cy="529522"/>
          </a:xfrm>
          <a:prstGeom prst="rect">
            <a:avLst/>
          </a:prstGeom>
        </p:spPr>
      </p:pic>
      <p:sp>
        <p:nvSpPr>
          <p:cNvPr id="14" name="TextBox 13"/>
          <p:cNvSpPr txBox="1"/>
          <p:nvPr/>
        </p:nvSpPr>
        <p:spPr>
          <a:xfrm>
            <a:off x="2996953" y="179512"/>
            <a:ext cx="3861047" cy="523220"/>
          </a:xfrm>
          <a:prstGeom prst="rect">
            <a:avLst/>
          </a:prstGeom>
          <a:noFill/>
        </p:spPr>
        <p:txBody>
          <a:bodyPr wrap="square" rtlCol="0">
            <a:spAutoFit/>
          </a:bodyPr>
          <a:lstStyle/>
          <a:p>
            <a:r>
              <a:rPr lang="ru-RU" sz="1400" b="1" dirty="0" smtClean="0">
                <a:solidFill>
                  <a:srgbClr val="1E43A1"/>
                </a:solidFill>
                <a:latin typeface="Arial" panose="020B0604020202020204" pitchFamily="34" charset="0"/>
                <a:ea typeface="Meiryo" panose="020B0604030504040204" pitchFamily="34" charset="-128"/>
                <a:cs typeface="Arial" panose="020B0604020202020204" pitchFamily="34" charset="0"/>
              </a:rPr>
              <a:t>Расходы областного бюджета Ульяновской области</a:t>
            </a:r>
            <a:endParaRPr lang="ru-RU" sz="1400" b="1" dirty="0">
              <a:solidFill>
                <a:srgbClr val="1E43A1"/>
              </a:solidFill>
              <a:latin typeface="Arial" panose="020B0604020202020204" pitchFamily="34" charset="0"/>
              <a:ea typeface="Meiryo" panose="020B0604030504040204" pitchFamily="34" charset="-128"/>
              <a:cs typeface="Arial" panose="020B0604020202020204" pitchFamily="34" charset="0"/>
            </a:endParaRPr>
          </a:p>
        </p:txBody>
      </p:sp>
    </p:spTree>
    <p:extLst>
      <p:ext uri="{BB962C8B-B14F-4D97-AF65-F5344CB8AC3E}">
        <p14:creationId xmlns:p14="http://schemas.microsoft.com/office/powerpoint/2010/main" xmlns="" val="259957793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317177" y="611560"/>
            <a:ext cx="6172200" cy="648072"/>
          </a:xfrm>
        </p:spPr>
        <p:txBody>
          <a:bodyPr>
            <a:noAutofit/>
          </a:bodyPr>
          <a:lstStyle/>
          <a:p>
            <a:pPr algn="ctr"/>
            <a:r>
              <a:rPr lang="ru-RU" sz="1600" b="1" dirty="0" smtClean="0">
                <a:solidFill>
                  <a:srgbClr val="F09958"/>
                </a:solidFill>
                <a:latin typeface="PT Astra Serif" pitchFamily="18" charset="-52"/>
                <a:ea typeface="PT Astra Serif" pitchFamily="18" charset="-52"/>
              </a:rPr>
              <a:t>Государственная программа Ульяновской области </a:t>
            </a:r>
            <a:br>
              <a:rPr lang="ru-RU" sz="1600" b="1" dirty="0" smtClean="0">
                <a:solidFill>
                  <a:srgbClr val="F09958"/>
                </a:solidFill>
                <a:latin typeface="PT Astra Serif" pitchFamily="18" charset="-52"/>
                <a:ea typeface="PT Astra Serif" pitchFamily="18" charset="-52"/>
              </a:rPr>
            </a:br>
            <a:r>
              <a:rPr lang="ru-RU" sz="1600" b="1" dirty="0" smtClean="0">
                <a:solidFill>
                  <a:srgbClr val="F09958"/>
                </a:solidFill>
                <a:latin typeface="PT Astra Serif" pitchFamily="18" charset="-52"/>
                <a:ea typeface="PT Astra Serif" pitchFamily="18" charset="-52"/>
              </a:rPr>
              <a:t>«Развитие малого и среднего предпринимательства </a:t>
            </a:r>
            <a:br>
              <a:rPr lang="ru-RU" sz="1600" b="1" dirty="0" smtClean="0">
                <a:solidFill>
                  <a:srgbClr val="F09958"/>
                </a:solidFill>
                <a:latin typeface="PT Astra Serif" pitchFamily="18" charset="-52"/>
                <a:ea typeface="PT Astra Serif" pitchFamily="18" charset="-52"/>
              </a:rPr>
            </a:br>
            <a:r>
              <a:rPr lang="ru-RU" sz="1600" b="1" dirty="0" smtClean="0">
                <a:solidFill>
                  <a:srgbClr val="F09958"/>
                </a:solidFill>
                <a:latin typeface="PT Astra Serif" pitchFamily="18" charset="-52"/>
                <a:ea typeface="PT Astra Serif" pitchFamily="18" charset="-52"/>
              </a:rPr>
              <a:t>в Ульяновской области»</a:t>
            </a:r>
            <a:endParaRPr lang="ru-RU" sz="1600" b="1" dirty="0">
              <a:solidFill>
                <a:srgbClr val="F09958"/>
              </a:solidFill>
              <a:latin typeface="PT Astra Serif" pitchFamily="18" charset="-52"/>
              <a:ea typeface="PT Astra Serif" pitchFamily="18" charset="-52"/>
            </a:endParaRPr>
          </a:p>
        </p:txBody>
      </p:sp>
      <p:graphicFrame>
        <p:nvGraphicFramePr>
          <p:cNvPr id="11" name="Объект 10"/>
          <p:cNvGraphicFramePr>
            <a:graphicFrameLocks noGrp="1"/>
          </p:cNvGraphicFramePr>
          <p:nvPr>
            <p:ph sz="half" idx="1"/>
            <p:extLst>
              <p:ext uri="{D42A27DB-BD31-4B8C-83A1-F6EECF244321}">
                <p14:modId xmlns:p14="http://schemas.microsoft.com/office/powerpoint/2010/main" xmlns="" val="2375019305"/>
              </p:ext>
            </p:extLst>
          </p:nvPr>
        </p:nvGraphicFramePr>
        <p:xfrm>
          <a:off x="142852" y="2143109"/>
          <a:ext cx="571504" cy="5181348"/>
        </p:xfrm>
        <a:graphic>
          <a:graphicData uri="http://schemas.openxmlformats.org/drawingml/2006/table">
            <a:tbl>
              <a:tblPr firstRow="1" bandRow="1">
                <a:tableStyleId>{5C22544A-7EE6-4342-B048-85BDC9FD1C3A}</a:tableStyleId>
              </a:tblPr>
              <a:tblGrid>
                <a:gridCol w="571504"/>
              </a:tblGrid>
              <a:tr h="1263652">
                <a:tc>
                  <a:txBody>
                    <a:bodyPr/>
                    <a:lstStyle/>
                    <a:p>
                      <a:r>
                        <a:rPr lang="ru-RU" sz="1000" spc="0" baseline="0" dirty="0" smtClean="0">
                          <a:solidFill>
                            <a:schemeClr val="tx1"/>
                          </a:solidFill>
                        </a:rPr>
                        <a:t>405,6</a:t>
                      </a:r>
                      <a:endParaRPr lang="ru-RU" sz="1000" b="0" spc="0" baseline="0" dirty="0">
                        <a:solidFill>
                          <a:schemeClr val="tx1"/>
                        </a:solidFill>
                      </a:endParaRPr>
                    </a:p>
                  </a:txBody>
                  <a:tcPr>
                    <a:solidFill>
                      <a:srgbClr val="92D050"/>
                    </a:solidFill>
                  </a:tcPr>
                </a:tc>
              </a:tr>
              <a:tr h="949215">
                <a:tc>
                  <a:txBody>
                    <a:bodyPr/>
                    <a:lstStyle/>
                    <a:p>
                      <a:endParaRPr lang="ru-RU" sz="1000" spc="0" baseline="0" dirty="0" smtClean="0"/>
                    </a:p>
                    <a:p>
                      <a:r>
                        <a:rPr lang="ru-RU" sz="1000" b="1" spc="0" baseline="0" dirty="0" smtClean="0">
                          <a:solidFill>
                            <a:schemeClr val="tx1"/>
                          </a:solidFill>
                        </a:rPr>
                        <a:t>15,9</a:t>
                      </a:r>
                      <a:endParaRPr lang="ru-RU" sz="1000" b="1" spc="0" baseline="0" dirty="0">
                        <a:solidFill>
                          <a:schemeClr val="tx1"/>
                        </a:solidFill>
                      </a:endParaRPr>
                    </a:p>
                  </a:txBody>
                  <a:tcPr>
                    <a:solidFill>
                      <a:schemeClr val="accent2">
                        <a:lumMod val="40000"/>
                        <a:lumOff val="60000"/>
                      </a:schemeClr>
                    </a:solidFill>
                  </a:tcPr>
                </a:tc>
              </a:tr>
              <a:tr h="1917622">
                <a:tc>
                  <a:txBody>
                    <a:bodyPr/>
                    <a:lstStyle/>
                    <a:p>
                      <a:endParaRPr lang="ru-RU" sz="1000" spc="0" baseline="0" dirty="0" smtClean="0"/>
                    </a:p>
                    <a:p>
                      <a:r>
                        <a:rPr lang="ru-RU" sz="1000" b="1" spc="0" baseline="0" dirty="0" smtClean="0">
                          <a:solidFill>
                            <a:schemeClr val="tx1"/>
                          </a:solidFill>
                        </a:rPr>
                        <a:t>177,4</a:t>
                      </a:r>
                      <a:endParaRPr lang="ru-RU" sz="1000" b="1" spc="0" baseline="0" dirty="0">
                        <a:solidFill>
                          <a:schemeClr val="tx1"/>
                        </a:solidFill>
                      </a:endParaRPr>
                    </a:p>
                  </a:txBody>
                  <a:tcPr>
                    <a:solidFill>
                      <a:srgbClr val="00B0F0"/>
                    </a:solidFill>
                  </a:tcPr>
                </a:tc>
              </a:tr>
              <a:tr h="1050859">
                <a:tc>
                  <a:txBody>
                    <a:bodyPr/>
                    <a:lstStyle/>
                    <a:p>
                      <a:r>
                        <a:rPr lang="ru-RU" sz="1000" b="1" spc="0" baseline="0" dirty="0" smtClean="0">
                          <a:solidFill>
                            <a:schemeClr val="tx1"/>
                          </a:solidFill>
                        </a:rPr>
                        <a:t>29,2</a:t>
                      </a:r>
                      <a:endParaRPr lang="ru-RU" sz="1000" b="1" spc="0" baseline="0" dirty="0">
                        <a:solidFill>
                          <a:schemeClr val="tx1"/>
                        </a:solidFill>
                      </a:endParaRPr>
                    </a:p>
                  </a:txBody>
                  <a:tcPr>
                    <a:solidFill>
                      <a:schemeClr val="accent5">
                        <a:lumMod val="40000"/>
                        <a:lumOff val="60000"/>
                      </a:schemeClr>
                    </a:solidFill>
                  </a:tcPr>
                </a:tc>
              </a:tr>
            </a:tbl>
          </a:graphicData>
        </a:graphic>
      </p:graphicFrame>
      <p:graphicFrame>
        <p:nvGraphicFramePr>
          <p:cNvPr id="18" name="Объект 17"/>
          <p:cNvGraphicFramePr>
            <a:graphicFrameLocks noGrp="1"/>
          </p:cNvGraphicFramePr>
          <p:nvPr>
            <p:ph sz="half" idx="2"/>
            <p:extLst>
              <p:ext uri="{D42A27DB-BD31-4B8C-83A1-F6EECF244321}">
                <p14:modId xmlns:p14="http://schemas.microsoft.com/office/powerpoint/2010/main" xmlns="" val="3364618004"/>
              </p:ext>
            </p:extLst>
          </p:nvPr>
        </p:nvGraphicFramePr>
        <p:xfrm>
          <a:off x="2060848" y="3707905"/>
          <a:ext cx="4464496" cy="3604060"/>
        </p:xfrm>
        <a:graphic>
          <a:graphicData uri="http://schemas.openxmlformats.org/drawingml/2006/table">
            <a:tbl>
              <a:tblPr firstRow="1" bandRow="1">
                <a:tableStyleId>{5C22544A-7EE6-4342-B048-85BDC9FD1C3A}</a:tableStyleId>
              </a:tblPr>
              <a:tblGrid>
                <a:gridCol w="2439722"/>
                <a:gridCol w="714380"/>
                <a:gridCol w="714380"/>
                <a:gridCol w="596014"/>
              </a:tblGrid>
              <a:tr h="657574">
                <a:tc>
                  <a:txBody>
                    <a:bodyPr/>
                    <a:lstStyle/>
                    <a:p>
                      <a:pPr algn="ctr"/>
                      <a:r>
                        <a:rPr lang="ru-RU" sz="1000" dirty="0" smtClean="0">
                          <a:latin typeface="PT Astra Serif" pitchFamily="18" charset="-52"/>
                          <a:ea typeface="PT Astra Serif" pitchFamily="18" charset="-52"/>
                        </a:rPr>
                        <a:t>Целевой индикатор</a:t>
                      </a:r>
                      <a:endParaRPr lang="ru-RU" sz="1000" dirty="0">
                        <a:latin typeface="PT Astra Serif" pitchFamily="18" charset="-52"/>
                        <a:ea typeface="PT Astra Serif" pitchFamily="18" charset="-52"/>
                      </a:endParaRPr>
                    </a:p>
                  </a:txBody>
                  <a:tcPr/>
                </a:tc>
                <a:tc>
                  <a:txBody>
                    <a:bodyPr/>
                    <a:lstStyle/>
                    <a:p>
                      <a:pPr algn="ctr"/>
                      <a:r>
                        <a:rPr lang="ru-RU" sz="1000" dirty="0" smtClean="0">
                          <a:latin typeface="PT Astra Serif" pitchFamily="18" charset="-52"/>
                          <a:ea typeface="PT Astra Serif" pitchFamily="18" charset="-52"/>
                        </a:rPr>
                        <a:t>План</a:t>
                      </a:r>
                    </a:p>
                    <a:p>
                      <a:pPr algn="ctr"/>
                      <a:r>
                        <a:rPr lang="ru-RU" sz="1000" dirty="0" smtClean="0">
                          <a:latin typeface="PT Astra Serif" pitchFamily="18" charset="-52"/>
                          <a:ea typeface="PT Astra Serif" pitchFamily="18" charset="-52"/>
                        </a:rPr>
                        <a:t>2020</a:t>
                      </a:r>
                      <a:endParaRPr lang="ru-RU" sz="1000" dirty="0">
                        <a:latin typeface="PT Astra Serif" pitchFamily="18" charset="-52"/>
                        <a:ea typeface="PT Astra Serif" pitchFamily="18" charset="-52"/>
                      </a:endParaRPr>
                    </a:p>
                  </a:txBody>
                  <a:tcPr/>
                </a:tc>
                <a:tc>
                  <a:txBody>
                    <a:bodyPr/>
                    <a:lstStyle/>
                    <a:p>
                      <a:pPr algn="ctr"/>
                      <a:r>
                        <a:rPr lang="ru-RU" sz="1000" dirty="0" smtClean="0">
                          <a:latin typeface="PT Astra Serif" pitchFamily="18" charset="-52"/>
                          <a:ea typeface="PT Astra Serif" pitchFamily="18" charset="-52"/>
                        </a:rPr>
                        <a:t>Факт</a:t>
                      </a:r>
                    </a:p>
                    <a:p>
                      <a:pPr algn="ctr"/>
                      <a:r>
                        <a:rPr lang="ru-RU" sz="1000" dirty="0" smtClean="0">
                          <a:latin typeface="PT Astra Serif" pitchFamily="18" charset="-52"/>
                          <a:ea typeface="PT Astra Serif" pitchFamily="18" charset="-52"/>
                        </a:rPr>
                        <a:t>2020</a:t>
                      </a:r>
                      <a:endParaRPr lang="ru-RU" sz="1000" dirty="0">
                        <a:latin typeface="PT Astra Serif" pitchFamily="18" charset="-52"/>
                        <a:ea typeface="PT Astra Serif" pitchFamily="18" charset="-52"/>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latin typeface="PT Astra Serif" pitchFamily="18" charset="-52"/>
                          <a:ea typeface="PT Astra Serif" pitchFamily="18" charset="-52"/>
                        </a:rPr>
                        <a:t>% исполнения</a:t>
                      </a:r>
                    </a:p>
                    <a:p>
                      <a:pPr algn="ctr"/>
                      <a:endParaRPr lang="ru-RU" sz="1000" dirty="0">
                        <a:latin typeface="PT Astra Serif" pitchFamily="18" charset="-52"/>
                        <a:ea typeface="PT Astra Serif" pitchFamily="18" charset="-52"/>
                      </a:endParaRPr>
                    </a:p>
                  </a:txBody>
                  <a:tcPr/>
                </a:tc>
              </a:tr>
              <a:tr h="800524">
                <a:tc>
                  <a:txBody>
                    <a:bodyPr/>
                    <a:lstStyle/>
                    <a:p>
                      <a:r>
                        <a:rPr lang="ru-RU" sz="1000" kern="1200" dirty="0" smtClean="0">
                          <a:solidFill>
                            <a:schemeClr val="dk1"/>
                          </a:solidFill>
                          <a:latin typeface="PT Astra Serif" pitchFamily="18" charset="-52"/>
                          <a:ea typeface="PT Astra Serif" pitchFamily="18" charset="-52"/>
                          <a:cs typeface="+mn-cs"/>
                        </a:rPr>
                        <a:t>Количество субъектов малого и среднего предпринимательства и самозанятых граждан, получивших поддержку в рамках федерального проекта (нарастающим итогом)</a:t>
                      </a:r>
                      <a:endParaRPr lang="ru-RU" sz="1000" dirty="0">
                        <a:latin typeface="PT Astra Serif" pitchFamily="18" charset="-52"/>
                        <a:ea typeface="PT Astra Serif" pitchFamily="18" charset="-52"/>
                      </a:endParaRPr>
                    </a:p>
                  </a:txBody>
                  <a:tcPr/>
                </a:tc>
                <a:tc>
                  <a:txBody>
                    <a:bodyPr/>
                    <a:lstStyle/>
                    <a:p>
                      <a:pPr marL="0" algn="ctr" defTabSz="914400" rtl="0" eaLnBrk="1" fontAlgn="t" latinLnBrk="0" hangingPunct="1"/>
                      <a:r>
                        <a:rPr lang="ru-RU" sz="1000" kern="1200" dirty="0" smtClean="0">
                          <a:solidFill>
                            <a:schemeClr val="dk1"/>
                          </a:solidFill>
                          <a:latin typeface="PT Astra Serif" pitchFamily="18" charset="-52"/>
                          <a:ea typeface="PT Astra Serif" pitchFamily="18" charset="-52"/>
                          <a:cs typeface="+mn-cs"/>
                        </a:rPr>
                        <a:t>2950</a:t>
                      </a:r>
                    </a:p>
                  </a:txBody>
                  <a:tcPr marL="9525" marR="9525" marT="9525" marB="0" anchor="ctr"/>
                </a:tc>
                <a:tc>
                  <a:txBody>
                    <a:bodyPr/>
                    <a:lstStyle/>
                    <a:p>
                      <a:pPr marL="0" algn="ctr" defTabSz="914400" rtl="0" eaLnBrk="1" fontAlgn="t" latinLnBrk="0" hangingPunct="1"/>
                      <a:r>
                        <a:rPr lang="ru-RU" sz="1000" kern="1200" dirty="0" smtClean="0">
                          <a:solidFill>
                            <a:schemeClr val="dk1"/>
                          </a:solidFill>
                          <a:latin typeface="PT Astra Serif" pitchFamily="18" charset="-52"/>
                          <a:ea typeface="PT Astra Serif" pitchFamily="18" charset="-52"/>
                          <a:cs typeface="+mn-cs"/>
                        </a:rPr>
                        <a:t>2950</a:t>
                      </a:r>
                    </a:p>
                  </a:txBody>
                  <a:tcPr marL="9525" marR="9525" marT="9525" marB="0" anchor="ctr"/>
                </a:tc>
                <a:tc>
                  <a:txBody>
                    <a:bodyPr/>
                    <a:lstStyle/>
                    <a:p>
                      <a:pPr marL="0" algn="ctr" defTabSz="914400" rtl="0" eaLnBrk="1" fontAlgn="t" latinLnBrk="0" hangingPunct="1"/>
                      <a:r>
                        <a:rPr lang="ru-RU" sz="1000" kern="1200" dirty="0" smtClean="0">
                          <a:solidFill>
                            <a:schemeClr val="dk1"/>
                          </a:solidFill>
                          <a:latin typeface="PT Astra Serif" pitchFamily="18" charset="-52"/>
                          <a:ea typeface="PT Astra Serif" pitchFamily="18" charset="-52"/>
                          <a:cs typeface="+mn-cs"/>
                        </a:rPr>
                        <a:t>100</a:t>
                      </a:r>
                    </a:p>
                  </a:txBody>
                  <a:tcPr marL="9525" marR="9525" marT="9525" marB="0" anchor="ctr"/>
                </a:tc>
              </a:tr>
              <a:tr h="1086426">
                <a:tc>
                  <a:txBody>
                    <a:bodyPr/>
                    <a:lstStyle/>
                    <a:p>
                      <a:r>
                        <a:rPr lang="ru-RU" sz="1000" kern="1200" dirty="0" smtClean="0">
                          <a:solidFill>
                            <a:schemeClr val="dk1"/>
                          </a:solidFill>
                          <a:latin typeface="PT Astra Serif" pitchFamily="18" charset="-52"/>
                          <a:ea typeface="PT Astra Serif" pitchFamily="18" charset="-52"/>
                          <a:cs typeface="+mn-cs"/>
                        </a:rPr>
                        <a:t>Количество субъектов малого и среднего предпринимательства, выведенных на экспорт при поддержке центров (агентств) координации поддержки </a:t>
                      </a:r>
                      <a:r>
                        <a:rPr lang="ru-RU" sz="1000" kern="1200" dirty="0" err="1" smtClean="0">
                          <a:solidFill>
                            <a:schemeClr val="dk1"/>
                          </a:solidFill>
                          <a:latin typeface="PT Astra Serif" pitchFamily="18" charset="-52"/>
                          <a:ea typeface="PT Astra Serif" pitchFamily="18" charset="-52"/>
                          <a:cs typeface="+mn-cs"/>
                        </a:rPr>
                        <a:t>экспортно</a:t>
                      </a:r>
                      <a:r>
                        <a:rPr lang="ru-RU" sz="1000" kern="1200" dirty="0" smtClean="0">
                          <a:solidFill>
                            <a:schemeClr val="dk1"/>
                          </a:solidFill>
                          <a:latin typeface="PT Astra Serif" pitchFamily="18" charset="-52"/>
                          <a:ea typeface="PT Astra Serif" pitchFamily="18" charset="-52"/>
                          <a:cs typeface="+mn-cs"/>
                        </a:rPr>
                        <a:t> ориентированных субъектов малого и среднего предпринимательства (нарастающим итогом)</a:t>
                      </a:r>
                      <a:endParaRPr lang="ru-RU" sz="1000" dirty="0">
                        <a:latin typeface="PT Astra Serif" pitchFamily="18" charset="-52"/>
                        <a:ea typeface="PT Astra Serif" pitchFamily="18" charset="-52"/>
                      </a:endParaRPr>
                    </a:p>
                  </a:txBody>
                  <a:tcPr/>
                </a:tc>
                <a:tc>
                  <a:txBody>
                    <a:bodyPr/>
                    <a:lstStyle/>
                    <a:p>
                      <a:pPr marL="0" algn="ctr" defTabSz="914400" rtl="0" eaLnBrk="1" fontAlgn="t" latinLnBrk="0" hangingPunct="1"/>
                      <a:r>
                        <a:rPr lang="ru-RU" sz="1000" kern="1200" dirty="0" smtClean="0">
                          <a:solidFill>
                            <a:schemeClr val="dk1"/>
                          </a:solidFill>
                          <a:latin typeface="PT Astra Serif" pitchFamily="18" charset="-52"/>
                          <a:ea typeface="PT Astra Serif" pitchFamily="18" charset="-52"/>
                          <a:cs typeface="+mn-cs"/>
                        </a:rPr>
                        <a:t>55</a:t>
                      </a:r>
                    </a:p>
                  </a:txBody>
                  <a:tcPr marL="9525" marR="9525" marT="9525" marB="0" anchor="ctr"/>
                </a:tc>
                <a:tc>
                  <a:txBody>
                    <a:bodyPr/>
                    <a:lstStyle/>
                    <a:p>
                      <a:pPr marL="0" algn="ctr" defTabSz="914400" rtl="0" eaLnBrk="1" fontAlgn="t" latinLnBrk="0" hangingPunct="1"/>
                      <a:r>
                        <a:rPr lang="ru-RU" sz="1000" kern="1200" dirty="0" smtClean="0">
                          <a:solidFill>
                            <a:schemeClr val="dk1"/>
                          </a:solidFill>
                          <a:latin typeface="PT Astra Serif" pitchFamily="18" charset="-52"/>
                          <a:ea typeface="PT Astra Serif" pitchFamily="18" charset="-52"/>
                          <a:cs typeface="+mn-cs"/>
                        </a:rPr>
                        <a:t>58</a:t>
                      </a:r>
                    </a:p>
                  </a:txBody>
                  <a:tcPr marL="9525" marR="9525" marT="9525" marB="0" anchor="ctr"/>
                </a:tc>
                <a:tc>
                  <a:txBody>
                    <a:bodyPr/>
                    <a:lstStyle/>
                    <a:p>
                      <a:pPr marL="0" algn="ctr" defTabSz="914400" rtl="0" eaLnBrk="1" fontAlgn="t" latinLnBrk="0" hangingPunct="1"/>
                      <a:r>
                        <a:rPr lang="ru-RU" sz="1000" kern="1200" dirty="0" smtClean="0">
                          <a:solidFill>
                            <a:schemeClr val="dk1"/>
                          </a:solidFill>
                          <a:latin typeface="PT Astra Serif" pitchFamily="18" charset="-52"/>
                          <a:ea typeface="PT Astra Serif" pitchFamily="18" charset="-52"/>
                          <a:cs typeface="+mn-cs"/>
                        </a:rPr>
                        <a:t>105,4545</a:t>
                      </a:r>
                    </a:p>
                  </a:txBody>
                  <a:tcPr marL="9525" marR="9525" marT="9525" marB="0" anchor="ctr"/>
                </a:tc>
              </a:tr>
              <a:tr h="891340">
                <a:tc>
                  <a:txBody>
                    <a:bodyPr/>
                    <a:lstStyle/>
                    <a:p>
                      <a:r>
                        <a:rPr lang="ru-RU" sz="1000" kern="1200" dirty="0" smtClean="0">
                          <a:solidFill>
                            <a:schemeClr val="dk1"/>
                          </a:solidFill>
                          <a:latin typeface="PT Astra Serif" pitchFamily="18" charset="-52"/>
                          <a:ea typeface="PT Astra Serif" pitchFamily="18" charset="-52"/>
                          <a:cs typeface="+mn-cs"/>
                        </a:rPr>
                        <a:t>Количество обученных основам ведения бизнеса, финансовой грамотности, иным навыкам предпринимательской деятельности (нарастающим итогом)</a:t>
                      </a:r>
                      <a:endParaRPr lang="ru-RU" sz="1000" dirty="0">
                        <a:latin typeface="PT Astra Serif" pitchFamily="18" charset="-52"/>
                        <a:ea typeface="PT Astra Serif" pitchFamily="18" charset="-52"/>
                      </a:endParaRPr>
                    </a:p>
                  </a:txBody>
                  <a:tcPr/>
                </a:tc>
                <a:tc>
                  <a:txBody>
                    <a:bodyPr/>
                    <a:lstStyle/>
                    <a:p>
                      <a:pPr marL="0" algn="ctr" defTabSz="914400" rtl="0" eaLnBrk="1" fontAlgn="t" latinLnBrk="0" hangingPunct="1"/>
                      <a:r>
                        <a:rPr lang="ru-RU" sz="1000" kern="1200" dirty="0" smtClean="0">
                          <a:solidFill>
                            <a:schemeClr val="dk1"/>
                          </a:solidFill>
                          <a:latin typeface="PT Astra Serif" pitchFamily="18" charset="-52"/>
                          <a:ea typeface="PT Astra Serif" pitchFamily="18" charset="-52"/>
                          <a:cs typeface="+mn-cs"/>
                        </a:rPr>
                        <a:t>1564</a:t>
                      </a:r>
                    </a:p>
                  </a:txBody>
                  <a:tcPr marL="9525" marR="9525" marT="9525" marB="0" anchor="ctr"/>
                </a:tc>
                <a:tc>
                  <a:txBody>
                    <a:bodyPr/>
                    <a:lstStyle/>
                    <a:p>
                      <a:pPr marL="0" algn="ctr" defTabSz="914400" rtl="0" eaLnBrk="1" fontAlgn="t" latinLnBrk="0" hangingPunct="1"/>
                      <a:r>
                        <a:rPr lang="ru-RU" sz="1000" kern="1200" dirty="0" smtClean="0">
                          <a:solidFill>
                            <a:schemeClr val="dk1"/>
                          </a:solidFill>
                          <a:latin typeface="PT Astra Serif" pitchFamily="18" charset="-52"/>
                          <a:ea typeface="PT Astra Serif" pitchFamily="18" charset="-52"/>
                          <a:cs typeface="+mn-cs"/>
                        </a:rPr>
                        <a:t>1564</a:t>
                      </a:r>
                    </a:p>
                  </a:txBody>
                  <a:tcPr marL="9525" marR="9525" marT="9525" marB="0" anchor="ctr"/>
                </a:tc>
                <a:tc>
                  <a:txBody>
                    <a:bodyPr/>
                    <a:lstStyle/>
                    <a:p>
                      <a:pPr marL="0" algn="ctr" defTabSz="914400" rtl="0" eaLnBrk="1" fontAlgn="t" latinLnBrk="0" hangingPunct="1"/>
                      <a:r>
                        <a:rPr lang="ru-RU" sz="1000" kern="1200" dirty="0" smtClean="0">
                          <a:solidFill>
                            <a:schemeClr val="dk1"/>
                          </a:solidFill>
                          <a:latin typeface="PT Astra Serif" pitchFamily="18" charset="-52"/>
                          <a:ea typeface="PT Astra Serif" pitchFamily="18" charset="-52"/>
                          <a:cs typeface="+mn-cs"/>
                        </a:rPr>
                        <a:t>100</a:t>
                      </a:r>
                    </a:p>
                  </a:txBody>
                  <a:tcPr marL="9525" marR="9525" marT="9525" marB="0" anchor="ctr"/>
                </a:tc>
              </a:tr>
            </a:tbl>
          </a:graphicData>
        </a:graphic>
      </p:graphicFrame>
      <p:sp>
        <p:nvSpPr>
          <p:cNvPr id="12" name="TextBox 11"/>
          <p:cNvSpPr txBox="1"/>
          <p:nvPr/>
        </p:nvSpPr>
        <p:spPr>
          <a:xfrm>
            <a:off x="642918" y="2143108"/>
            <a:ext cx="1357322" cy="5509200"/>
          </a:xfrm>
          <a:prstGeom prst="rect">
            <a:avLst/>
          </a:prstGeom>
          <a:noFill/>
        </p:spPr>
        <p:txBody>
          <a:bodyPr wrap="square" rtlCol="0">
            <a:spAutoFit/>
          </a:bodyPr>
          <a:lstStyle/>
          <a:p>
            <a:r>
              <a:rPr lang="ru-RU" sz="1050" dirty="0" smtClean="0">
                <a:latin typeface="PT Astra Serif" pitchFamily="18" charset="-52"/>
                <a:ea typeface="PT Astra Serif" pitchFamily="18" charset="-52"/>
              </a:rPr>
              <a:t>Региональный проект «Акселерация субъектов малого и среднего </a:t>
            </a:r>
            <a:r>
              <a:rPr lang="ru-RU" sz="1050" dirty="0" err="1" smtClean="0">
                <a:latin typeface="PT Astra Serif" pitchFamily="18" charset="-52"/>
                <a:ea typeface="PT Astra Serif" pitchFamily="18" charset="-52"/>
              </a:rPr>
              <a:t>предпринима</a:t>
            </a:r>
            <a:r>
              <a:rPr lang="ru-RU" sz="1050" dirty="0" smtClean="0">
                <a:latin typeface="PT Astra Serif" pitchFamily="18" charset="-52"/>
                <a:ea typeface="PT Astra Serif" pitchFamily="18" charset="-52"/>
              </a:rPr>
              <a:t>-</a:t>
            </a:r>
          </a:p>
          <a:p>
            <a:r>
              <a:rPr lang="ru-RU" sz="1050" dirty="0" err="1" smtClean="0">
                <a:latin typeface="PT Astra Serif" pitchFamily="18" charset="-52"/>
                <a:ea typeface="PT Astra Serif" pitchFamily="18" charset="-52"/>
              </a:rPr>
              <a:t>тельства</a:t>
            </a:r>
            <a:r>
              <a:rPr lang="ru-RU" sz="1050" dirty="0" smtClean="0">
                <a:latin typeface="PT Astra Serif" pitchFamily="18" charset="-52"/>
                <a:ea typeface="PT Astra Serif" pitchFamily="18" charset="-52"/>
              </a:rPr>
              <a:t>»</a:t>
            </a:r>
          </a:p>
          <a:p>
            <a:endParaRPr lang="ru-RU" sz="800" dirty="0">
              <a:latin typeface="PT Astra Serif" pitchFamily="18" charset="-52"/>
              <a:ea typeface="PT Astra Serif" pitchFamily="18" charset="-52"/>
            </a:endParaRPr>
          </a:p>
          <a:p>
            <a:r>
              <a:rPr lang="ru-RU" sz="1050" dirty="0" smtClean="0">
                <a:latin typeface="PT Astra Serif" pitchFamily="18" charset="-52"/>
                <a:ea typeface="PT Astra Serif" pitchFamily="18" charset="-52"/>
              </a:rPr>
              <a:t>Региональный проект «Популяризация </a:t>
            </a:r>
            <a:r>
              <a:rPr lang="ru-RU" sz="1050" dirty="0" err="1" smtClean="0">
                <a:latin typeface="PT Astra Serif" pitchFamily="18" charset="-52"/>
                <a:ea typeface="PT Astra Serif" pitchFamily="18" charset="-52"/>
              </a:rPr>
              <a:t>предпринима</a:t>
            </a:r>
            <a:r>
              <a:rPr lang="ru-RU" sz="1050" dirty="0" smtClean="0">
                <a:latin typeface="PT Astra Serif" pitchFamily="18" charset="-52"/>
                <a:ea typeface="PT Astra Serif" pitchFamily="18" charset="-52"/>
              </a:rPr>
              <a:t>-</a:t>
            </a:r>
          </a:p>
          <a:p>
            <a:r>
              <a:rPr lang="ru-RU" sz="1050" dirty="0" err="1" smtClean="0">
                <a:latin typeface="PT Astra Serif" pitchFamily="18" charset="-52"/>
                <a:ea typeface="PT Astra Serif" pitchFamily="18" charset="-52"/>
              </a:rPr>
              <a:t>тельства</a:t>
            </a:r>
            <a:r>
              <a:rPr lang="ru-RU" sz="1050" dirty="0" smtClean="0">
                <a:latin typeface="PT Astra Serif" pitchFamily="18" charset="-52"/>
                <a:ea typeface="PT Astra Serif" pitchFamily="18" charset="-52"/>
              </a:rPr>
              <a:t>»</a:t>
            </a:r>
            <a:endParaRPr lang="ru-RU" sz="1050" dirty="0">
              <a:latin typeface="PT Astra Serif" pitchFamily="18" charset="-52"/>
              <a:ea typeface="PT Astra Serif" pitchFamily="18" charset="-52"/>
            </a:endParaRPr>
          </a:p>
          <a:p>
            <a:endParaRPr lang="ru-RU" sz="800" dirty="0" smtClean="0">
              <a:latin typeface="PT Astra Serif" pitchFamily="18" charset="-52"/>
              <a:ea typeface="PT Astra Serif" pitchFamily="18" charset="-52"/>
            </a:endParaRPr>
          </a:p>
          <a:p>
            <a:r>
              <a:rPr lang="ru-RU" sz="1050" dirty="0" smtClean="0">
                <a:latin typeface="PT Astra Serif" pitchFamily="18" charset="-52"/>
                <a:ea typeface="PT Astra Serif" pitchFamily="18" charset="-52"/>
              </a:rPr>
              <a:t>Региональный проект «Расширение доступа субъектов малого и среднего </a:t>
            </a:r>
            <a:r>
              <a:rPr lang="ru-RU" sz="1050" dirty="0" err="1" smtClean="0">
                <a:latin typeface="PT Astra Serif" pitchFamily="18" charset="-52"/>
                <a:ea typeface="PT Astra Serif" pitchFamily="18" charset="-52"/>
              </a:rPr>
              <a:t>предпринима</a:t>
            </a:r>
            <a:r>
              <a:rPr lang="ru-RU" sz="1050" dirty="0" smtClean="0">
                <a:latin typeface="PT Astra Serif" pitchFamily="18" charset="-52"/>
                <a:ea typeface="PT Astra Serif" pitchFamily="18" charset="-52"/>
              </a:rPr>
              <a:t>-</a:t>
            </a:r>
          </a:p>
          <a:p>
            <a:r>
              <a:rPr lang="ru-RU" sz="1050" dirty="0" err="1" smtClean="0">
                <a:latin typeface="PT Astra Serif" pitchFamily="18" charset="-52"/>
                <a:ea typeface="PT Astra Serif" pitchFamily="18" charset="-52"/>
              </a:rPr>
              <a:t>тельства</a:t>
            </a:r>
            <a:r>
              <a:rPr lang="ru-RU" sz="1050" dirty="0" smtClean="0">
                <a:latin typeface="PT Astra Serif" pitchFamily="18" charset="-52"/>
                <a:ea typeface="PT Astra Serif" pitchFamily="18" charset="-52"/>
              </a:rPr>
              <a:t> к финансовым ресурсам, в том числе к льготному финансированию</a:t>
            </a:r>
          </a:p>
          <a:p>
            <a:endParaRPr lang="ru-RU" sz="1050" dirty="0" smtClean="0">
              <a:latin typeface="PT Astra Serif" pitchFamily="18" charset="-52"/>
              <a:ea typeface="PT Astra Serif" pitchFamily="18" charset="-52"/>
            </a:endParaRPr>
          </a:p>
          <a:p>
            <a:r>
              <a:rPr lang="ru-RU" sz="1050" dirty="0" smtClean="0">
                <a:latin typeface="PT Astra Serif" pitchFamily="18" charset="-52"/>
                <a:ea typeface="PT Astra Serif" pitchFamily="18" charset="-52"/>
              </a:rPr>
              <a:t>Оказание </a:t>
            </a:r>
            <a:r>
              <a:rPr lang="ru-RU" sz="1050" dirty="0" err="1" smtClean="0">
                <a:latin typeface="PT Astra Serif" pitchFamily="18" charset="-52"/>
                <a:ea typeface="PT Astra Serif" pitchFamily="18" charset="-52"/>
              </a:rPr>
              <a:t>гос.поддержки</a:t>
            </a:r>
            <a:r>
              <a:rPr lang="ru-RU" sz="1050" dirty="0" smtClean="0">
                <a:latin typeface="PT Astra Serif" pitchFamily="18" charset="-52"/>
                <a:ea typeface="PT Astra Serif" pitchFamily="18" charset="-52"/>
              </a:rPr>
              <a:t> организациям, образующим инфраструктуру поддержки субъектов МСП </a:t>
            </a:r>
            <a:endParaRPr lang="ru-RU" sz="1050" dirty="0">
              <a:latin typeface="PT Astra Serif" pitchFamily="18" charset="-52"/>
              <a:ea typeface="PT Astra Serif" pitchFamily="18" charset="-52"/>
            </a:endParaRPr>
          </a:p>
        </p:txBody>
      </p:sp>
      <p:sp>
        <p:nvSpPr>
          <p:cNvPr id="17" name="TextBox 16"/>
          <p:cNvSpPr txBox="1"/>
          <p:nvPr/>
        </p:nvSpPr>
        <p:spPr>
          <a:xfrm>
            <a:off x="1928802" y="1500166"/>
            <a:ext cx="4740558" cy="1938992"/>
          </a:xfrm>
          <a:prstGeom prst="rect">
            <a:avLst/>
          </a:prstGeom>
          <a:noFill/>
        </p:spPr>
        <p:txBody>
          <a:bodyPr wrap="square" rtlCol="0">
            <a:spAutoFit/>
          </a:bodyPr>
          <a:lstStyle/>
          <a:p>
            <a:r>
              <a:rPr lang="ru-RU" sz="1000" b="1" dirty="0" smtClean="0">
                <a:latin typeface="PT Astra Serif" pitchFamily="18" charset="-52"/>
                <a:ea typeface="PT Astra Serif" pitchFamily="18" charset="-52"/>
              </a:rPr>
              <a:t>Цели государственной программы:</a:t>
            </a:r>
          </a:p>
          <a:p>
            <a:pPr marL="285750" indent="-285750">
              <a:buFont typeface="Wingdings" panose="05000000000000000000" pitchFamily="2" charset="2"/>
              <a:buChar char="§"/>
            </a:pPr>
            <a:r>
              <a:rPr lang="ru-RU" sz="1000" dirty="0" smtClean="0">
                <a:latin typeface="PT Astra Serif" pitchFamily="18" charset="-52"/>
                <a:ea typeface="PT Astra Serif" pitchFamily="18" charset="-52"/>
              </a:rPr>
              <a:t>обеспечение благоприятных условий для развития малого и среднего предпринимательства в Ульяновской области; обеспечение занятости населения и увеличение производимых субъектами малого и среднего предпринимательства товаров (работ, услуг).</a:t>
            </a:r>
          </a:p>
          <a:p>
            <a:r>
              <a:rPr lang="ru-RU" sz="1000" b="1" dirty="0" smtClean="0">
                <a:latin typeface="PT Astra Serif" pitchFamily="18" charset="-52"/>
                <a:ea typeface="PT Astra Serif" pitchFamily="18" charset="-52"/>
              </a:rPr>
              <a:t>Задачи государственной программы:</a:t>
            </a:r>
          </a:p>
          <a:p>
            <a:pPr marL="285750" indent="-285750">
              <a:buFont typeface="Wingdings" panose="05000000000000000000" pitchFamily="2" charset="2"/>
              <a:buChar char="§"/>
            </a:pPr>
            <a:r>
              <a:rPr lang="ru-RU" sz="1000" dirty="0" smtClean="0">
                <a:latin typeface="PT Astra Serif" pitchFamily="18" charset="-52"/>
                <a:ea typeface="PT Astra Serif" pitchFamily="18" charset="-52"/>
              </a:rPr>
              <a:t>увеличение количества субъектов малого и среднего предпринимательства;</a:t>
            </a:r>
          </a:p>
          <a:p>
            <a:pPr marL="285750" indent="-285750">
              <a:buFont typeface="Wingdings" panose="05000000000000000000" pitchFamily="2" charset="2"/>
              <a:buChar char="§"/>
            </a:pPr>
            <a:r>
              <a:rPr lang="ru-RU" sz="1000" dirty="0" smtClean="0">
                <a:latin typeface="PT Astra Serif" pitchFamily="18" charset="-52"/>
                <a:ea typeface="PT Astra Serif" pitchFamily="18" charset="-52"/>
              </a:rPr>
              <a:t>обеспечение доступности финансовой, имущественной, образовательной и информационно-консультационной поддержки для субъектов малого и среднего предпринимательства;</a:t>
            </a:r>
          </a:p>
          <a:p>
            <a:pPr marL="285750" indent="-285750">
              <a:buFont typeface="Wingdings" panose="05000000000000000000" pitchFamily="2" charset="2"/>
              <a:buChar char="§"/>
            </a:pPr>
            <a:r>
              <a:rPr lang="ru-RU" sz="1000" dirty="0" smtClean="0">
                <a:latin typeface="PT Astra Serif" pitchFamily="18" charset="-52"/>
                <a:ea typeface="PT Astra Serif" pitchFamily="18" charset="-52"/>
              </a:rPr>
              <a:t>сокращение издержек субъектов малого и среднего предпринимательства, связанных с государственным регулированием.</a:t>
            </a:r>
            <a:endParaRPr lang="ru-RU" sz="1000" dirty="0">
              <a:latin typeface="PT Astra Serif" pitchFamily="18" charset="-52"/>
              <a:ea typeface="PT Astra Serif" pitchFamily="18" charset="-52"/>
            </a:endParaRPr>
          </a:p>
        </p:txBody>
      </p:sp>
      <p:sp>
        <p:nvSpPr>
          <p:cNvPr id="19" name="TextBox 18"/>
          <p:cNvSpPr txBox="1"/>
          <p:nvPr/>
        </p:nvSpPr>
        <p:spPr>
          <a:xfrm>
            <a:off x="293450" y="7452320"/>
            <a:ext cx="1505764" cy="646331"/>
          </a:xfrm>
          <a:prstGeom prst="rect">
            <a:avLst/>
          </a:prstGeom>
          <a:noFill/>
        </p:spPr>
        <p:txBody>
          <a:bodyPr wrap="square" rtlCol="0">
            <a:spAutoFit/>
          </a:bodyPr>
          <a:lstStyle/>
          <a:p>
            <a:r>
              <a:rPr lang="ru-RU" dirty="0" smtClean="0"/>
              <a:t>КАРТИНКА/ФОТО</a:t>
            </a:r>
            <a:endParaRPr lang="ru-RU" dirty="0"/>
          </a:p>
        </p:txBody>
      </p:sp>
      <p:sp>
        <p:nvSpPr>
          <p:cNvPr id="22" name="TextBox 21"/>
          <p:cNvSpPr txBox="1"/>
          <p:nvPr/>
        </p:nvSpPr>
        <p:spPr>
          <a:xfrm>
            <a:off x="4437112" y="116034"/>
            <a:ext cx="2309863" cy="276999"/>
          </a:xfrm>
          <a:prstGeom prst="rect">
            <a:avLst/>
          </a:prstGeom>
          <a:noFill/>
        </p:spPr>
        <p:txBody>
          <a:bodyPr wrap="none" rtlCol="0">
            <a:spAutoFit/>
          </a:bodyPr>
          <a:lstStyle/>
          <a:p>
            <a:r>
              <a:rPr lang="ru-RU" sz="1200" dirty="0" smtClean="0">
                <a:solidFill>
                  <a:schemeClr val="bg1"/>
                </a:solidFill>
              </a:rPr>
              <a:t>Расходы областного бюджета</a:t>
            </a:r>
            <a:endParaRPr lang="ru-RU" sz="1200" dirty="0">
              <a:solidFill>
                <a:schemeClr val="bg1"/>
              </a:solidFill>
            </a:endParaRPr>
          </a:p>
        </p:txBody>
      </p:sp>
      <p:sp>
        <p:nvSpPr>
          <p:cNvPr id="2" name="TextBox 1"/>
          <p:cNvSpPr txBox="1"/>
          <p:nvPr/>
        </p:nvSpPr>
        <p:spPr>
          <a:xfrm>
            <a:off x="142852" y="8501090"/>
            <a:ext cx="2059989" cy="584775"/>
          </a:xfrm>
          <a:prstGeom prst="rect">
            <a:avLst/>
          </a:prstGeom>
          <a:noFill/>
        </p:spPr>
        <p:txBody>
          <a:bodyPr wrap="square" rtlCol="0">
            <a:spAutoFit/>
          </a:bodyPr>
          <a:lstStyle/>
          <a:p>
            <a:r>
              <a:rPr lang="ru-RU" sz="800" i="1" dirty="0" smtClean="0"/>
              <a:t>Средства на реализацию государственной программы в 2020 году составили  </a:t>
            </a:r>
          </a:p>
          <a:p>
            <a:r>
              <a:rPr lang="ru-RU" sz="800" b="1" i="1" dirty="0" smtClean="0"/>
              <a:t>Факт -  628,1 млн. руб.</a:t>
            </a:r>
            <a:endParaRPr lang="ru-RU" sz="800" b="1" i="1" dirty="0"/>
          </a:p>
        </p:txBody>
      </p:sp>
      <p:sp>
        <p:nvSpPr>
          <p:cNvPr id="3" name="TextBox 2"/>
          <p:cNvSpPr txBox="1"/>
          <p:nvPr/>
        </p:nvSpPr>
        <p:spPr>
          <a:xfrm>
            <a:off x="2132856" y="3419872"/>
            <a:ext cx="4254876" cy="276999"/>
          </a:xfrm>
          <a:prstGeom prst="rect">
            <a:avLst/>
          </a:prstGeom>
          <a:noFill/>
        </p:spPr>
        <p:txBody>
          <a:bodyPr wrap="square" rtlCol="0">
            <a:spAutoFit/>
          </a:bodyPr>
          <a:lstStyle/>
          <a:p>
            <a:r>
              <a:rPr lang="ru-RU" sz="1000" b="1" dirty="0" smtClean="0">
                <a:latin typeface="PT Astra Serif" pitchFamily="18" charset="-52"/>
                <a:ea typeface="PT Astra Serif" pitchFamily="18" charset="-52"/>
              </a:rPr>
              <a:t>Результаты</a:t>
            </a:r>
            <a:r>
              <a:rPr lang="ru-RU" sz="1200" b="1" dirty="0" smtClean="0">
                <a:latin typeface="PT Astra Serif" pitchFamily="18" charset="-52"/>
                <a:ea typeface="PT Astra Serif" pitchFamily="18" charset="-52"/>
              </a:rPr>
              <a:t>:</a:t>
            </a:r>
            <a:endParaRPr lang="ru-RU" sz="1200" b="1" dirty="0">
              <a:latin typeface="PT Astra Serif" pitchFamily="18" charset="-52"/>
              <a:ea typeface="PT Astra Serif" pitchFamily="18" charset="-52"/>
            </a:endParaRPr>
          </a:p>
        </p:txBody>
      </p:sp>
      <p:pic>
        <p:nvPicPr>
          <p:cNvPr id="1027" name="Picture 3"/>
          <p:cNvPicPr>
            <a:picLocks noChangeAspect="1" noChangeArrowheads="1"/>
          </p:cNvPicPr>
          <p:nvPr/>
        </p:nvPicPr>
        <p:blipFill>
          <a:blip r:embed="rId3" cstate="print"/>
          <a:srcRect/>
          <a:stretch>
            <a:fillRect/>
          </a:stretch>
        </p:blipFill>
        <p:spPr bwMode="auto">
          <a:xfrm>
            <a:off x="142852" y="7429520"/>
            <a:ext cx="2000264" cy="1108527"/>
          </a:xfrm>
          <a:prstGeom prst="rect">
            <a:avLst/>
          </a:prstGeom>
          <a:noFill/>
          <a:ln w="9525">
            <a:noFill/>
            <a:miter lim="800000"/>
            <a:headEnd/>
            <a:tailEnd/>
          </a:ln>
          <a:effectLst/>
        </p:spPr>
      </p:pic>
      <p:sp>
        <p:nvSpPr>
          <p:cNvPr id="13" name="TextBox 12"/>
          <p:cNvSpPr txBox="1"/>
          <p:nvPr/>
        </p:nvSpPr>
        <p:spPr>
          <a:xfrm>
            <a:off x="142852" y="1214413"/>
            <a:ext cx="1785950" cy="923330"/>
          </a:xfrm>
          <a:prstGeom prst="rect">
            <a:avLst/>
          </a:prstGeom>
          <a:noFill/>
        </p:spPr>
        <p:txBody>
          <a:bodyPr wrap="square" rtlCol="0">
            <a:spAutoFit/>
          </a:bodyPr>
          <a:lstStyle/>
          <a:p>
            <a:pPr algn="ctr"/>
            <a:r>
              <a:rPr lang="ru-RU" sz="900" b="1" dirty="0" smtClean="0">
                <a:latin typeface="PT Astra Serif" pitchFamily="18" charset="-52"/>
                <a:ea typeface="PT Astra Serif" pitchFamily="18" charset="-52"/>
              </a:rPr>
              <a:t>Реализация Национального проекта «Малое и среднее предпринимательство и поддержка индивидуальной предпринимательской инициативы»:</a:t>
            </a:r>
          </a:p>
        </p:txBody>
      </p:sp>
      <p:pic>
        <p:nvPicPr>
          <p:cNvPr id="6146" name="Picture 2" descr="Картинки по запросу пекарня фото"/>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143248" y="7358082"/>
            <a:ext cx="2376264" cy="1516778"/>
          </a:xfrm>
          <a:prstGeom prst="rect">
            <a:avLst/>
          </a:prstGeom>
          <a:noFill/>
          <a:extLst>
            <a:ext uri="{909E8E84-426E-40DD-AFC4-6F175D3DCCD1}">
              <a14:hiddenFill xmlns:a14="http://schemas.microsoft.com/office/drawing/2010/main" xmlns="">
                <a:solidFill>
                  <a:srgbClr val="FFFFFF"/>
                </a:solidFill>
              </a14:hiddenFill>
            </a:ext>
          </a:extLst>
        </p:spPr>
      </p:pic>
      <p:pic>
        <p:nvPicPr>
          <p:cNvPr id="15" name="Рисунок 14"/>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188640" y="179512"/>
            <a:ext cx="2713952" cy="529522"/>
          </a:xfrm>
          <a:prstGeom prst="rect">
            <a:avLst/>
          </a:prstGeom>
        </p:spPr>
      </p:pic>
      <p:sp>
        <p:nvSpPr>
          <p:cNvPr id="16" name="TextBox 15"/>
          <p:cNvSpPr txBox="1"/>
          <p:nvPr/>
        </p:nvSpPr>
        <p:spPr>
          <a:xfrm>
            <a:off x="2996953" y="179512"/>
            <a:ext cx="3861047" cy="523220"/>
          </a:xfrm>
          <a:prstGeom prst="rect">
            <a:avLst/>
          </a:prstGeom>
          <a:noFill/>
        </p:spPr>
        <p:txBody>
          <a:bodyPr wrap="square" rtlCol="0">
            <a:spAutoFit/>
          </a:bodyPr>
          <a:lstStyle/>
          <a:p>
            <a:r>
              <a:rPr lang="ru-RU" sz="1400" b="1" dirty="0" smtClean="0">
                <a:solidFill>
                  <a:srgbClr val="1E43A1"/>
                </a:solidFill>
                <a:latin typeface="Arial" panose="020B0604020202020204" pitchFamily="34" charset="0"/>
                <a:ea typeface="Meiryo" panose="020B0604030504040204" pitchFamily="34" charset="-128"/>
                <a:cs typeface="Arial" panose="020B0604020202020204" pitchFamily="34" charset="0"/>
              </a:rPr>
              <a:t>Расходы областного бюджета Ульяновской области</a:t>
            </a:r>
            <a:endParaRPr lang="ru-RU" sz="1400" b="1" dirty="0">
              <a:solidFill>
                <a:srgbClr val="1E43A1"/>
              </a:solidFill>
              <a:latin typeface="Arial" panose="020B0604020202020204" pitchFamily="34" charset="0"/>
              <a:ea typeface="Meiryo" panose="020B0604030504040204" pitchFamily="34" charset="-128"/>
              <a:cs typeface="Arial" panose="020B0604020202020204" pitchFamily="34" charset="0"/>
            </a:endParaRPr>
          </a:p>
        </p:txBody>
      </p:sp>
    </p:spTree>
    <p:extLst>
      <p:ext uri="{BB962C8B-B14F-4D97-AF65-F5344CB8AC3E}">
        <p14:creationId xmlns:p14="http://schemas.microsoft.com/office/powerpoint/2010/main" xmlns="" val="340880660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317177" y="611560"/>
            <a:ext cx="6172200" cy="648072"/>
          </a:xfrm>
        </p:spPr>
        <p:txBody>
          <a:bodyPr>
            <a:noAutofit/>
          </a:bodyPr>
          <a:lstStyle/>
          <a:p>
            <a:pPr algn="ctr"/>
            <a:r>
              <a:rPr lang="ru-RU" sz="1600" b="1" dirty="0" smtClean="0"/>
              <a:t/>
            </a:r>
            <a:br>
              <a:rPr lang="ru-RU" sz="1600" b="1" dirty="0" smtClean="0"/>
            </a:br>
            <a:r>
              <a:rPr lang="ru-RU" sz="1600" b="1" dirty="0" smtClean="0">
                <a:solidFill>
                  <a:srgbClr val="F09958"/>
                </a:solidFill>
                <a:latin typeface="PT Astra Serif" pitchFamily="18" charset="-52"/>
                <a:ea typeface="PT Astra Serif" pitchFamily="18" charset="-52"/>
              </a:rPr>
              <a:t>Государственная программа Ульяновской области </a:t>
            </a:r>
            <a:br>
              <a:rPr lang="ru-RU" sz="1600" b="1" dirty="0" smtClean="0">
                <a:solidFill>
                  <a:srgbClr val="F09958"/>
                </a:solidFill>
                <a:latin typeface="PT Astra Serif" pitchFamily="18" charset="-52"/>
                <a:ea typeface="PT Astra Serif" pitchFamily="18" charset="-52"/>
              </a:rPr>
            </a:br>
            <a:r>
              <a:rPr lang="ru-RU" sz="1600" b="1" dirty="0" smtClean="0">
                <a:solidFill>
                  <a:srgbClr val="F09958"/>
                </a:solidFill>
                <a:latin typeface="PT Astra Serif" pitchFamily="18" charset="-52"/>
                <a:ea typeface="PT Astra Serif" pitchFamily="18" charset="-52"/>
              </a:rPr>
              <a:t>«Формирование благоприятного инвестиционного климата </a:t>
            </a:r>
            <a:br>
              <a:rPr lang="ru-RU" sz="1600" b="1" dirty="0" smtClean="0">
                <a:solidFill>
                  <a:srgbClr val="F09958"/>
                </a:solidFill>
                <a:latin typeface="PT Astra Serif" pitchFamily="18" charset="-52"/>
                <a:ea typeface="PT Astra Serif" pitchFamily="18" charset="-52"/>
              </a:rPr>
            </a:br>
            <a:r>
              <a:rPr lang="ru-RU" sz="1600" b="1" dirty="0" smtClean="0">
                <a:solidFill>
                  <a:srgbClr val="F09958"/>
                </a:solidFill>
                <a:latin typeface="PT Astra Serif" pitchFamily="18" charset="-52"/>
                <a:ea typeface="PT Astra Serif" pitchFamily="18" charset="-52"/>
              </a:rPr>
              <a:t>в Ульяновской области»</a:t>
            </a:r>
            <a:endParaRPr lang="ru-RU" sz="1600" b="1" dirty="0">
              <a:solidFill>
                <a:srgbClr val="F09958"/>
              </a:solidFill>
              <a:latin typeface="PT Astra Serif" pitchFamily="18" charset="-52"/>
              <a:ea typeface="PT Astra Serif" pitchFamily="18" charset="-52"/>
            </a:endParaRPr>
          </a:p>
        </p:txBody>
      </p:sp>
      <p:graphicFrame>
        <p:nvGraphicFramePr>
          <p:cNvPr id="11" name="Объект 10"/>
          <p:cNvGraphicFramePr>
            <a:graphicFrameLocks noGrp="1"/>
          </p:cNvGraphicFramePr>
          <p:nvPr>
            <p:ph sz="half" idx="1"/>
            <p:extLst>
              <p:ext uri="{D42A27DB-BD31-4B8C-83A1-F6EECF244321}">
                <p14:modId xmlns:p14="http://schemas.microsoft.com/office/powerpoint/2010/main" xmlns="" val="496590720"/>
              </p:ext>
            </p:extLst>
          </p:nvPr>
        </p:nvGraphicFramePr>
        <p:xfrm>
          <a:off x="214290" y="1357291"/>
          <a:ext cx="500066" cy="5662982"/>
        </p:xfrm>
        <a:graphic>
          <a:graphicData uri="http://schemas.openxmlformats.org/drawingml/2006/table">
            <a:tbl>
              <a:tblPr firstRow="1" bandRow="1">
                <a:tableStyleId>{5C22544A-7EE6-4342-B048-85BDC9FD1C3A}</a:tableStyleId>
              </a:tblPr>
              <a:tblGrid>
                <a:gridCol w="500066"/>
              </a:tblGrid>
              <a:tr h="541446">
                <a:tc>
                  <a:txBody>
                    <a:bodyPr/>
                    <a:lstStyle/>
                    <a:p>
                      <a:endParaRPr lang="ru-RU" sz="1000" spc="0" baseline="0" dirty="0" smtClean="0">
                        <a:latin typeface="PT Astra Serif" pitchFamily="18" charset="-52"/>
                        <a:ea typeface="PT Astra Serif" pitchFamily="18" charset="-52"/>
                      </a:endParaRPr>
                    </a:p>
                    <a:p>
                      <a:r>
                        <a:rPr lang="ru-RU" sz="1000" b="1" i="0" spc="0" baseline="0" dirty="0" smtClean="0">
                          <a:solidFill>
                            <a:schemeClr val="tx1"/>
                          </a:solidFill>
                          <a:latin typeface="PT Astra Serif" pitchFamily="18" charset="-52"/>
                          <a:ea typeface="PT Astra Serif" pitchFamily="18" charset="-52"/>
                        </a:rPr>
                        <a:t>51,3</a:t>
                      </a:r>
                      <a:endParaRPr lang="ru-RU" sz="1000" b="1" i="0" spc="0" baseline="0" dirty="0">
                        <a:solidFill>
                          <a:schemeClr val="tx1"/>
                        </a:solidFill>
                        <a:latin typeface="PT Astra Serif" pitchFamily="18" charset="-52"/>
                        <a:ea typeface="PT Astra Serif" pitchFamily="18" charset="-52"/>
                      </a:endParaRPr>
                    </a:p>
                  </a:txBody>
                  <a:tcPr>
                    <a:solidFill>
                      <a:srgbClr val="92D050"/>
                    </a:solidFill>
                  </a:tcPr>
                </a:tc>
              </a:tr>
              <a:tr h="823368">
                <a:tc>
                  <a:txBody>
                    <a:bodyPr/>
                    <a:lstStyle/>
                    <a:p>
                      <a:endParaRPr lang="ru-RU" sz="1000" spc="0" baseline="0" dirty="0" smtClean="0">
                        <a:latin typeface="PT Astra Serif" pitchFamily="18" charset="-52"/>
                        <a:ea typeface="PT Astra Serif" pitchFamily="18" charset="-52"/>
                      </a:endParaRPr>
                    </a:p>
                    <a:p>
                      <a:endParaRPr lang="ru-RU" sz="1000" spc="0" baseline="0" dirty="0" smtClean="0">
                        <a:latin typeface="PT Astra Serif" pitchFamily="18" charset="-52"/>
                        <a:ea typeface="PT Astra Serif" pitchFamily="18" charset="-52"/>
                      </a:endParaRPr>
                    </a:p>
                    <a:p>
                      <a:r>
                        <a:rPr lang="ru-RU" sz="1000" b="1" spc="0" baseline="0" dirty="0" smtClean="0">
                          <a:solidFill>
                            <a:schemeClr val="tx1"/>
                          </a:solidFill>
                          <a:latin typeface="PT Astra Serif" pitchFamily="18" charset="-52"/>
                          <a:ea typeface="PT Astra Serif" pitchFamily="18" charset="-52"/>
                        </a:rPr>
                        <a:t>146,5</a:t>
                      </a:r>
                      <a:endParaRPr lang="ru-RU" sz="1000" b="1" spc="0" baseline="0" dirty="0">
                        <a:solidFill>
                          <a:schemeClr val="tx1"/>
                        </a:solidFill>
                        <a:latin typeface="PT Astra Serif" pitchFamily="18" charset="-52"/>
                        <a:ea typeface="PT Astra Serif" pitchFamily="18" charset="-52"/>
                      </a:endParaRPr>
                    </a:p>
                  </a:txBody>
                  <a:tcPr>
                    <a:solidFill>
                      <a:schemeClr val="accent2">
                        <a:lumMod val="40000"/>
                        <a:lumOff val="60000"/>
                      </a:schemeClr>
                    </a:solidFill>
                  </a:tcPr>
                </a:tc>
              </a:tr>
              <a:tr h="1296573">
                <a:tc>
                  <a:txBody>
                    <a:bodyPr/>
                    <a:lstStyle/>
                    <a:p>
                      <a:endParaRPr lang="ru-RU" sz="1000" spc="0" baseline="0" dirty="0" smtClean="0">
                        <a:latin typeface="PT Astra Serif" pitchFamily="18" charset="-52"/>
                        <a:ea typeface="PT Astra Serif" pitchFamily="18" charset="-52"/>
                      </a:endParaRPr>
                    </a:p>
                    <a:p>
                      <a:endParaRPr lang="ru-RU" sz="1000" spc="0" baseline="0" dirty="0" smtClean="0">
                        <a:latin typeface="PT Astra Serif" pitchFamily="18" charset="-52"/>
                        <a:ea typeface="PT Astra Serif" pitchFamily="18" charset="-52"/>
                      </a:endParaRPr>
                    </a:p>
                    <a:p>
                      <a:endParaRPr lang="ru-RU" sz="1000" spc="0" baseline="0" dirty="0" smtClean="0">
                        <a:latin typeface="PT Astra Serif" pitchFamily="18" charset="-52"/>
                        <a:ea typeface="PT Astra Serif" pitchFamily="18" charset="-52"/>
                      </a:endParaRPr>
                    </a:p>
                    <a:p>
                      <a:r>
                        <a:rPr lang="ru-RU" sz="1000" b="1" spc="0" baseline="0" dirty="0" smtClean="0">
                          <a:solidFill>
                            <a:schemeClr val="tx1"/>
                          </a:solidFill>
                          <a:latin typeface="PT Astra Serif" pitchFamily="18" charset="-52"/>
                          <a:ea typeface="PT Astra Serif" pitchFamily="18" charset="-52"/>
                        </a:rPr>
                        <a:t>86,1</a:t>
                      </a:r>
                    </a:p>
                    <a:p>
                      <a:endParaRPr lang="ru-RU" sz="1000" spc="0" baseline="0" dirty="0" smtClean="0">
                        <a:latin typeface="PT Astra Serif" pitchFamily="18" charset="-52"/>
                        <a:ea typeface="PT Astra Serif" pitchFamily="18" charset="-52"/>
                      </a:endParaRPr>
                    </a:p>
                  </a:txBody>
                  <a:tcPr>
                    <a:solidFill>
                      <a:srgbClr val="00B0F0"/>
                    </a:solidFill>
                  </a:tcPr>
                </a:tc>
              </a:tr>
              <a:tr h="987980">
                <a:tc>
                  <a:txBody>
                    <a:bodyPr/>
                    <a:lstStyle/>
                    <a:p>
                      <a:endParaRPr lang="ru-RU" sz="1000" spc="0" baseline="0" dirty="0" smtClean="0">
                        <a:latin typeface="PT Astra Serif" pitchFamily="18" charset="-52"/>
                        <a:ea typeface="PT Astra Serif" pitchFamily="18" charset="-52"/>
                      </a:endParaRPr>
                    </a:p>
                    <a:p>
                      <a:endParaRPr lang="ru-RU" sz="1000" spc="0" baseline="0" dirty="0" smtClean="0">
                        <a:latin typeface="PT Astra Serif" pitchFamily="18" charset="-52"/>
                        <a:ea typeface="PT Astra Serif" pitchFamily="18" charset="-52"/>
                      </a:endParaRPr>
                    </a:p>
                    <a:p>
                      <a:r>
                        <a:rPr lang="ru-RU" sz="1000" b="1" spc="0" baseline="0" dirty="0" smtClean="0">
                          <a:solidFill>
                            <a:schemeClr val="tx1"/>
                          </a:solidFill>
                          <a:latin typeface="PT Astra Serif" pitchFamily="18" charset="-52"/>
                          <a:ea typeface="PT Astra Serif" pitchFamily="18" charset="-52"/>
                        </a:rPr>
                        <a:t>99,0</a:t>
                      </a:r>
                      <a:endParaRPr lang="ru-RU" sz="1000" b="1" spc="0" baseline="0" dirty="0">
                        <a:solidFill>
                          <a:schemeClr val="tx1"/>
                        </a:solidFill>
                        <a:latin typeface="PT Astra Serif" pitchFamily="18" charset="-52"/>
                        <a:ea typeface="PT Astra Serif" pitchFamily="18" charset="-52"/>
                      </a:endParaRPr>
                    </a:p>
                  </a:txBody>
                  <a:tcPr>
                    <a:solidFill>
                      <a:schemeClr val="accent5">
                        <a:lumMod val="40000"/>
                        <a:lumOff val="60000"/>
                      </a:schemeClr>
                    </a:solidFill>
                  </a:tcPr>
                </a:tc>
              </a:tr>
              <a:tr h="1023611">
                <a:tc>
                  <a:txBody>
                    <a:bodyPr/>
                    <a:lstStyle/>
                    <a:p>
                      <a:endParaRPr lang="ru-RU" sz="1000" spc="0" baseline="0" dirty="0" smtClean="0">
                        <a:latin typeface="PT Astra Serif" pitchFamily="18" charset="-52"/>
                        <a:ea typeface="PT Astra Serif" pitchFamily="18" charset="-52"/>
                      </a:endParaRPr>
                    </a:p>
                    <a:p>
                      <a:endParaRPr lang="ru-RU" sz="1000" spc="0" baseline="0" dirty="0" smtClean="0">
                        <a:latin typeface="PT Astra Serif" pitchFamily="18" charset="-52"/>
                        <a:ea typeface="PT Astra Serif" pitchFamily="18" charset="-52"/>
                      </a:endParaRPr>
                    </a:p>
                    <a:p>
                      <a:endParaRPr lang="ru-RU" sz="1000" spc="0" baseline="0" dirty="0" smtClean="0">
                        <a:latin typeface="PT Astra Serif" pitchFamily="18" charset="-52"/>
                        <a:ea typeface="PT Astra Serif" pitchFamily="18" charset="-52"/>
                      </a:endParaRPr>
                    </a:p>
                    <a:p>
                      <a:r>
                        <a:rPr lang="ru-RU" sz="1000" b="1" spc="0" baseline="0" dirty="0" smtClean="0">
                          <a:solidFill>
                            <a:schemeClr val="tx1"/>
                          </a:solidFill>
                          <a:latin typeface="PT Astra Serif" pitchFamily="18" charset="-52"/>
                          <a:ea typeface="PT Astra Serif" pitchFamily="18" charset="-52"/>
                        </a:rPr>
                        <a:t>22,9</a:t>
                      </a:r>
                    </a:p>
                  </a:txBody>
                  <a:tcPr>
                    <a:solidFill>
                      <a:schemeClr val="accent3">
                        <a:lumMod val="40000"/>
                        <a:lumOff val="60000"/>
                      </a:schemeClr>
                    </a:solidFill>
                  </a:tcPr>
                </a:tc>
              </a:tr>
              <a:tr h="990004">
                <a:tc>
                  <a:txBody>
                    <a:bodyPr/>
                    <a:lstStyle/>
                    <a:p>
                      <a:endParaRPr lang="ru-RU" sz="1000" spc="0" baseline="0" dirty="0" smtClean="0"/>
                    </a:p>
                    <a:p>
                      <a:endParaRPr lang="ru-RU" sz="1000" spc="0" baseline="0" dirty="0" smtClean="0"/>
                    </a:p>
                    <a:p>
                      <a:r>
                        <a:rPr lang="ru-RU" sz="1000" b="1" spc="0" baseline="0" dirty="0" smtClean="0">
                          <a:solidFill>
                            <a:schemeClr val="tx1"/>
                          </a:solidFill>
                        </a:rPr>
                        <a:t>79,5</a:t>
                      </a:r>
                    </a:p>
                  </a:txBody>
                  <a:tcPr>
                    <a:solidFill>
                      <a:schemeClr val="accent4">
                        <a:lumMod val="60000"/>
                        <a:lumOff val="40000"/>
                      </a:schemeClr>
                    </a:solidFill>
                  </a:tcPr>
                </a:tc>
              </a:tr>
            </a:tbl>
          </a:graphicData>
        </a:graphic>
      </p:graphicFrame>
      <p:graphicFrame>
        <p:nvGraphicFramePr>
          <p:cNvPr id="18" name="Объект 17"/>
          <p:cNvGraphicFramePr>
            <a:graphicFrameLocks noGrp="1"/>
          </p:cNvGraphicFramePr>
          <p:nvPr>
            <p:ph sz="half" idx="2"/>
            <p:extLst>
              <p:ext uri="{D42A27DB-BD31-4B8C-83A1-F6EECF244321}">
                <p14:modId xmlns:p14="http://schemas.microsoft.com/office/powerpoint/2010/main" xmlns="" val="3914136155"/>
              </p:ext>
            </p:extLst>
          </p:nvPr>
        </p:nvGraphicFramePr>
        <p:xfrm>
          <a:off x="1916833" y="4241595"/>
          <a:ext cx="4608510" cy="3640886"/>
        </p:xfrm>
        <a:graphic>
          <a:graphicData uri="http://schemas.openxmlformats.org/drawingml/2006/table">
            <a:tbl>
              <a:tblPr firstRow="1" bandRow="1">
                <a:tableStyleId>{5C22544A-7EE6-4342-B048-85BDC9FD1C3A}</a:tableStyleId>
              </a:tblPr>
              <a:tblGrid>
                <a:gridCol w="2583737"/>
                <a:gridCol w="714380"/>
                <a:gridCol w="642942"/>
                <a:gridCol w="667451"/>
              </a:tblGrid>
              <a:tr h="481083">
                <a:tc>
                  <a:txBody>
                    <a:bodyPr/>
                    <a:lstStyle/>
                    <a:p>
                      <a:pPr algn="ctr"/>
                      <a:r>
                        <a:rPr lang="ru-RU" sz="1000" dirty="0" smtClean="0">
                          <a:latin typeface="PT Astra Serif" pitchFamily="18" charset="-52"/>
                          <a:ea typeface="PT Astra Serif" pitchFamily="18" charset="-52"/>
                        </a:rPr>
                        <a:t>Целевой индикатор</a:t>
                      </a:r>
                      <a:endParaRPr lang="ru-RU" sz="1000" dirty="0">
                        <a:latin typeface="PT Astra Serif" pitchFamily="18" charset="-52"/>
                        <a:ea typeface="PT Astra Serif" pitchFamily="18" charset="-52"/>
                      </a:endParaRPr>
                    </a:p>
                  </a:txBody>
                  <a:tcPr/>
                </a:tc>
                <a:tc>
                  <a:txBody>
                    <a:bodyPr/>
                    <a:lstStyle/>
                    <a:p>
                      <a:pPr algn="ctr"/>
                      <a:r>
                        <a:rPr lang="ru-RU" sz="1000" dirty="0" smtClean="0">
                          <a:latin typeface="PT Astra Serif" pitchFamily="18" charset="-52"/>
                          <a:ea typeface="PT Astra Serif" pitchFamily="18" charset="-52"/>
                        </a:rPr>
                        <a:t>План</a:t>
                      </a:r>
                    </a:p>
                    <a:p>
                      <a:pPr algn="ctr"/>
                      <a:r>
                        <a:rPr lang="ru-RU" sz="1000" dirty="0" smtClean="0">
                          <a:latin typeface="PT Astra Serif" pitchFamily="18" charset="-52"/>
                          <a:ea typeface="PT Astra Serif" pitchFamily="18" charset="-52"/>
                        </a:rPr>
                        <a:t>2020</a:t>
                      </a:r>
                      <a:endParaRPr lang="ru-RU" sz="1000" dirty="0">
                        <a:latin typeface="PT Astra Serif" pitchFamily="18" charset="-52"/>
                        <a:ea typeface="PT Astra Serif" pitchFamily="18" charset="-52"/>
                      </a:endParaRPr>
                    </a:p>
                  </a:txBody>
                  <a:tcPr/>
                </a:tc>
                <a:tc>
                  <a:txBody>
                    <a:bodyPr/>
                    <a:lstStyle/>
                    <a:p>
                      <a:pPr algn="ctr"/>
                      <a:r>
                        <a:rPr lang="ru-RU" sz="1000" dirty="0" smtClean="0">
                          <a:latin typeface="PT Astra Serif" pitchFamily="18" charset="-52"/>
                          <a:ea typeface="PT Astra Serif" pitchFamily="18" charset="-52"/>
                        </a:rPr>
                        <a:t>Факт</a:t>
                      </a:r>
                    </a:p>
                    <a:p>
                      <a:pPr algn="ctr"/>
                      <a:r>
                        <a:rPr lang="ru-RU" sz="1000" dirty="0" smtClean="0">
                          <a:latin typeface="PT Astra Serif" pitchFamily="18" charset="-52"/>
                          <a:ea typeface="PT Astra Serif" pitchFamily="18" charset="-52"/>
                        </a:rPr>
                        <a:t>2020</a:t>
                      </a:r>
                      <a:endParaRPr lang="ru-RU" sz="1000" dirty="0">
                        <a:latin typeface="PT Astra Serif" pitchFamily="18" charset="-52"/>
                        <a:ea typeface="PT Astra Serif" pitchFamily="18" charset="-52"/>
                      </a:endParaRPr>
                    </a:p>
                  </a:txBody>
                  <a:tcPr/>
                </a:tc>
                <a:tc>
                  <a:txBody>
                    <a:bodyPr/>
                    <a:lstStyle/>
                    <a:p>
                      <a:pPr algn="ctr"/>
                      <a:r>
                        <a:rPr lang="ru-RU" sz="1000" dirty="0" smtClean="0">
                          <a:latin typeface="PT Astra Serif" pitchFamily="18" charset="-52"/>
                          <a:ea typeface="PT Astra Serif" pitchFamily="18" charset="-52"/>
                        </a:rPr>
                        <a:t>% исполнения</a:t>
                      </a:r>
                      <a:endParaRPr lang="ru-RU" sz="1000" dirty="0">
                        <a:latin typeface="PT Astra Serif" pitchFamily="18" charset="-52"/>
                        <a:ea typeface="PT Astra Serif" pitchFamily="18" charset="-52"/>
                      </a:endParaRPr>
                    </a:p>
                  </a:txBody>
                  <a:tcPr/>
                </a:tc>
              </a:tr>
              <a:tr h="881986">
                <a:tc>
                  <a:txBody>
                    <a:bodyPr/>
                    <a:lstStyle/>
                    <a:p>
                      <a:r>
                        <a:rPr lang="ru-RU" sz="1000" kern="1200" dirty="0" smtClean="0">
                          <a:solidFill>
                            <a:schemeClr val="dk1"/>
                          </a:solidFill>
                          <a:latin typeface="PT Astra Serif" pitchFamily="18" charset="-52"/>
                          <a:ea typeface="PT Astra Serif" pitchFamily="18" charset="-52"/>
                          <a:cs typeface="+mn-cs"/>
                        </a:rPr>
                        <a:t>Степень выполнения плана исполнения областного бюджета Ульяновской области по доходам от использования имущества, находящегося в государственной собственности Ульяновской области, процентов</a:t>
                      </a:r>
                      <a:endParaRPr lang="ru-RU" sz="1000" dirty="0">
                        <a:latin typeface="PT Astra Serif" pitchFamily="18" charset="-52"/>
                        <a:ea typeface="PT Astra Serif" pitchFamily="18" charset="-52"/>
                      </a:endParaRPr>
                    </a:p>
                  </a:txBody>
                  <a:tcPr/>
                </a:tc>
                <a:tc>
                  <a:txBody>
                    <a:bodyPr/>
                    <a:lstStyle/>
                    <a:p>
                      <a:pPr marL="0" algn="ctr" defTabSz="914400" rtl="0" eaLnBrk="1" fontAlgn="ctr" latinLnBrk="0" hangingPunct="1"/>
                      <a:r>
                        <a:rPr lang="ru-RU" sz="1000" kern="1200" dirty="0" smtClean="0">
                          <a:solidFill>
                            <a:schemeClr val="dk1"/>
                          </a:solidFill>
                          <a:latin typeface="PT Astra Serif" pitchFamily="18" charset="-52"/>
                          <a:ea typeface="PT Astra Serif" pitchFamily="18" charset="-52"/>
                          <a:cs typeface="+mn-cs"/>
                        </a:rPr>
                        <a:t>100</a:t>
                      </a:r>
                    </a:p>
                  </a:txBody>
                  <a:tcPr marL="9525" marR="9525" marT="9525" marB="0" anchor="ctr"/>
                </a:tc>
                <a:tc>
                  <a:txBody>
                    <a:bodyPr/>
                    <a:lstStyle/>
                    <a:p>
                      <a:pPr marL="0" algn="ctr" defTabSz="914400" rtl="0" eaLnBrk="1" fontAlgn="ctr" latinLnBrk="0" hangingPunct="1"/>
                      <a:r>
                        <a:rPr lang="ru-RU" sz="1000" kern="1200" dirty="0" smtClean="0">
                          <a:solidFill>
                            <a:schemeClr val="dk1"/>
                          </a:solidFill>
                          <a:latin typeface="PT Astra Serif" pitchFamily="18" charset="-52"/>
                          <a:ea typeface="PT Astra Serif" pitchFamily="18" charset="-52"/>
                          <a:cs typeface="+mn-cs"/>
                        </a:rPr>
                        <a:t>100</a:t>
                      </a:r>
                    </a:p>
                  </a:txBody>
                  <a:tcPr marL="9525" marR="9525" marT="9525" marB="0" anchor="ctr"/>
                </a:tc>
                <a:tc>
                  <a:txBody>
                    <a:bodyPr/>
                    <a:lstStyle/>
                    <a:p>
                      <a:pPr marL="0" algn="ctr" defTabSz="914400" rtl="0" eaLnBrk="1" fontAlgn="ctr" latinLnBrk="0" hangingPunct="1"/>
                      <a:r>
                        <a:rPr lang="ru-RU" sz="1000" kern="1200" dirty="0" smtClean="0">
                          <a:solidFill>
                            <a:schemeClr val="dk1"/>
                          </a:solidFill>
                          <a:latin typeface="PT Astra Serif" pitchFamily="18" charset="-52"/>
                          <a:ea typeface="PT Astra Serif" pitchFamily="18" charset="-52"/>
                          <a:cs typeface="+mn-cs"/>
                        </a:rPr>
                        <a:t>100</a:t>
                      </a:r>
                    </a:p>
                  </a:txBody>
                  <a:tcPr marL="9525" marR="9525" marT="9525" marB="0" anchor="ctr"/>
                </a:tc>
              </a:tr>
              <a:tr h="481083">
                <a:tc>
                  <a:txBody>
                    <a:bodyPr/>
                    <a:lstStyle/>
                    <a:p>
                      <a:r>
                        <a:rPr lang="ru-RU" sz="1000" kern="1200" dirty="0" smtClean="0">
                          <a:solidFill>
                            <a:schemeClr val="dk1"/>
                          </a:solidFill>
                          <a:latin typeface="PT Astra Serif" pitchFamily="18" charset="-52"/>
                          <a:ea typeface="PT Astra Serif" pitchFamily="18" charset="-52"/>
                          <a:cs typeface="+mn-cs"/>
                        </a:rPr>
                        <a:t>Количество новых рабочих мест, создаваемых резидентами портовой особой экономической зоны, единиц</a:t>
                      </a:r>
                      <a:endParaRPr lang="ru-RU" sz="1000" dirty="0">
                        <a:latin typeface="PT Astra Serif" pitchFamily="18" charset="-52"/>
                        <a:ea typeface="PT Astra Serif" pitchFamily="18" charset="-52"/>
                      </a:endParaRPr>
                    </a:p>
                  </a:txBody>
                  <a:tcPr/>
                </a:tc>
                <a:tc>
                  <a:txBody>
                    <a:bodyPr/>
                    <a:lstStyle/>
                    <a:p>
                      <a:pPr marL="0" algn="ctr" defTabSz="914400" rtl="0" eaLnBrk="1" fontAlgn="ctr" latinLnBrk="0" hangingPunct="1"/>
                      <a:r>
                        <a:rPr lang="ru-RU" sz="1000" kern="1200" dirty="0" smtClean="0">
                          <a:solidFill>
                            <a:schemeClr val="dk1"/>
                          </a:solidFill>
                          <a:latin typeface="PT Astra Serif" pitchFamily="18" charset="-52"/>
                          <a:ea typeface="PT Astra Serif" pitchFamily="18" charset="-52"/>
                          <a:cs typeface="+mn-cs"/>
                        </a:rPr>
                        <a:t>1100</a:t>
                      </a:r>
                    </a:p>
                  </a:txBody>
                  <a:tcPr marL="9525" marR="9525" marT="9525" marB="0" anchor="ctr"/>
                </a:tc>
                <a:tc>
                  <a:txBody>
                    <a:bodyPr/>
                    <a:lstStyle/>
                    <a:p>
                      <a:pPr marL="0" algn="ctr" defTabSz="914400" rtl="0" eaLnBrk="1" fontAlgn="ctr" latinLnBrk="0" hangingPunct="1"/>
                      <a:r>
                        <a:rPr lang="ru-RU" sz="1000" kern="1200" dirty="0" smtClean="0">
                          <a:solidFill>
                            <a:schemeClr val="dk1"/>
                          </a:solidFill>
                          <a:latin typeface="PT Astra Serif" pitchFamily="18" charset="-52"/>
                          <a:ea typeface="PT Astra Serif" pitchFamily="18" charset="-52"/>
                          <a:cs typeface="+mn-cs"/>
                        </a:rPr>
                        <a:t>1193</a:t>
                      </a:r>
                    </a:p>
                  </a:txBody>
                  <a:tcPr marL="9525" marR="9525" marT="9525" marB="0" anchor="ctr"/>
                </a:tc>
                <a:tc>
                  <a:txBody>
                    <a:bodyPr/>
                    <a:lstStyle/>
                    <a:p>
                      <a:pPr marL="0" algn="ctr" defTabSz="914400" rtl="0" eaLnBrk="1" fontAlgn="ctr" latinLnBrk="0" hangingPunct="1"/>
                      <a:r>
                        <a:rPr lang="ru-RU" sz="1000" kern="1200" dirty="0" smtClean="0">
                          <a:solidFill>
                            <a:schemeClr val="dk1"/>
                          </a:solidFill>
                          <a:latin typeface="PT Astra Serif" pitchFamily="18" charset="-52"/>
                          <a:ea typeface="PT Astra Serif" pitchFamily="18" charset="-52"/>
                          <a:cs typeface="+mn-cs"/>
                        </a:rPr>
                        <a:t>108,5</a:t>
                      </a:r>
                    </a:p>
                  </a:txBody>
                  <a:tcPr marL="9525" marR="9525" marT="9525" marB="0" anchor="ctr"/>
                </a:tc>
              </a:tr>
              <a:tr h="584739">
                <a:tc>
                  <a:txBody>
                    <a:bodyPr/>
                    <a:lstStyle/>
                    <a:p>
                      <a:r>
                        <a:rPr lang="ru-RU" sz="1000" kern="1200" dirty="0" smtClean="0">
                          <a:solidFill>
                            <a:schemeClr val="dk1"/>
                          </a:solidFill>
                          <a:latin typeface="PT Astra Serif" pitchFamily="18" charset="-52"/>
                          <a:ea typeface="PT Astra Serif" pitchFamily="18" charset="-52"/>
                          <a:cs typeface="+mn-cs"/>
                        </a:rPr>
                        <a:t>Количество новых рабочих мест, создаваемых резидентами индустриального парка "Димитровград", единиц</a:t>
                      </a:r>
                      <a:endParaRPr lang="ru-RU" sz="1000" dirty="0">
                        <a:latin typeface="PT Astra Serif" pitchFamily="18" charset="-52"/>
                        <a:ea typeface="PT Astra Serif" pitchFamily="18" charset="-52"/>
                      </a:endParaRPr>
                    </a:p>
                  </a:txBody>
                  <a:tcPr>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ru-RU" sz="1000" kern="1200" dirty="0" smtClean="0">
                          <a:solidFill>
                            <a:schemeClr val="dk1"/>
                          </a:solidFill>
                          <a:latin typeface="PT Astra Serif" pitchFamily="18" charset="-52"/>
                          <a:ea typeface="PT Astra Serif" pitchFamily="18" charset="-52"/>
                          <a:cs typeface="+mn-cs"/>
                        </a:rPr>
                        <a:t>90</a:t>
                      </a:r>
                    </a:p>
                  </a:txBody>
                  <a:tcPr marL="9525" marR="9525" marT="9525" marB="0" anchor="ctr">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ru-RU" sz="1000" kern="1200" dirty="0" smtClean="0">
                          <a:solidFill>
                            <a:schemeClr val="dk1"/>
                          </a:solidFill>
                          <a:latin typeface="PT Astra Serif" pitchFamily="18" charset="-52"/>
                          <a:ea typeface="PT Astra Serif" pitchFamily="18" charset="-52"/>
                          <a:cs typeface="+mn-cs"/>
                        </a:rPr>
                        <a:t>100</a:t>
                      </a:r>
                    </a:p>
                  </a:txBody>
                  <a:tcPr marL="9525" marR="9525" marT="9525" marB="0" anchor="ctr">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ru-RU" sz="1000" kern="1200" dirty="0" smtClean="0">
                          <a:solidFill>
                            <a:schemeClr val="dk1"/>
                          </a:solidFill>
                          <a:latin typeface="PT Astra Serif" pitchFamily="18" charset="-52"/>
                          <a:ea typeface="PT Astra Serif" pitchFamily="18" charset="-52"/>
                          <a:cs typeface="+mn-cs"/>
                        </a:rPr>
                        <a:t>111,1</a:t>
                      </a:r>
                    </a:p>
                  </a:txBody>
                  <a:tcPr marL="9525" marR="9525" marT="9525" marB="0" anchor="ctr">
                    <a:lnB w="12700" cap="flat" cmpd="sng" algn="ctr">
                      <a:solidFill>
                        <a:schemeClr val="tx1"/>
                      </a:solidFill>
                      <a:prstDash val="solid"/>
                      <a:round/>
                      <a:headEnd type="none" w="med" len="med"/>
                      <a:tailEnd type="none" w="med" len="med"/>
                    </a:lnB>
                  </a:tcPr>
                </a:tc>
              </a:tr>
              <a:tr h="953027">
                <a:tc>
                  <a:txBody>
                    <a:bodyPr/>
                    <a:lstStyle/>
                    <a:p>
                      <a:r>
                        <a:rPr lang="ru-RU" sz="1000" dirty="0" smtClean="0">
                          <a:latin typeface="PT Astra Serif" pitchFamily="18" charset="-52"/>
                          <a:ea typeface="PT Astra Serif" pitchFamily="18" charset="-52"/>
                        </a:rPr>
                        <a:t>Количество новых рабочих мест, создаваемых резидентами промышленной зоны "Заволжье", единиц</a:t>
                      </a:r>
                      <a:endParaRPr lang="ru-RU" sz="1000" dirty="0">
                        <a:latin typeface="PT Astra Serif" pitchFamily="18" charset="-52"/>
                        <a:ea typeface="PT Astra Serif" pitchFamily="18" charset="-52"/>
                      </a:endParaRPr>
                    </a:p>
                  </a:txBody>
                  <a:tcPr>
                    <a:lnT w="12700" cap="flat" cmpd="sng" algn="ctr">
                      <a:solidFill>
                        <a:schemeClr val="tx1"/>
                      </a:solidFill>
                      <a:prstDash val="solid"/>
                      <a:round/>
                      <a:headEnd type="none" w="med" len="med"/>
                      <a:tailEnd type="none" w="med" len="med"/>
                    </a:lnT>
                  </a:tcPr>
                </a:tc>
                <a:tc>
                  <a:txBody>
                    <a:bodyPr/>
                    <a:lstStyle/>
                    <a:p>
                      <a:pPr marL="0" algn="ctr" defTabSz="914400" rtl="0" eaLnBrk="1" fontAlgn="ctr" latinLnBrk="0" hangingPunct="1"/>
                      <a:r>
                        <a:rPr lang="ru-RU" sz="1000" kern="1200" dirty="0" smtClean="0">
                          <a:solidFill>
                            <a:schemeClr val="dk1"/>
                          </a:solidFill>
                          <a:latin typeface="PT Astra Serif" pitchFamily="18" charset="-52"/>
                          <a:ea typeface="PT Astra Serif" pitchFamily="18" charset="-52"/>
                          <a:cs typeface="+mn-cs"/>
                        </a:rPr>
                        <a:t>70</a:t>
                      </a:r>
                    </a:p>
                  </a:txBody>
                  <a:tcPr marL="9525" marR="9525" marT="9525" marB="0" anchor="ctr">
                    <a:lnT w="12700" cap="flat" cmpd="sng" algn="ctr">
                      <a:solidFill>
                        <a:schemeClr val="tx1"/>
                      </a:solidFill>
                      <a:prstDash val="solid"/>
                      <a:round/>
                      <a:headEnd type="none" w="med" len="med"/>
                      <a:tailEnd type="none" w="med" len="med"/>
                    </a:lnT>
                  </a:tcPr>
                </a:tc>
                <a:tc>
                  <a:txBody>
                    <a:bodyPr/>
                    <a:lstStyle/>
                    <a:p>
                      <a:pPr marL="0" algn="ctr" defTabSz="914400" rtl="0" eaLnBrk="1" fontAlgn="ctr" latinLnBrk="0" hangingPunct="1"/>
                      <a:r>
                        <a:rPr lang="ru-RU" sz="1000" kern="1200" dirty="0" smtClean="0">
                          <a:solidFill>
                            <a:schemeClr val="dk1"/>
                          </a:solidFill>
                          <a:latin typeface="PT Astra Serif" pitchFamily="18" charset="-52"/>
                          <a:ea typeface="PT Astra Serif" pitchFamily="18" charset="-52"/>
                          <a:cs typeface="+mn-cs"/>
                        </a:rPr>
                        <a:t>80</a:t>
                      </a:r>
                    </a:p>
                  </a:txBody>
                  <a:tcPr marL="9525" marR="9525" marT="9525" marB="0" anchor="ctr">
                    <a:lnT w="12700" cap="flat" cmpd="sng" algn="ctr">
                      <a:solidFill>
                        <a:schemeClr val="tx1"/>
                      </a:solidFill>
                      <a:prstDash val="solid"/>
                      <a:round/>
                      <a:headEnd type="none" w="med" len="med"/>
                      <a:tailEnd type="none" w="med" len="med"/>
                    </a:lnT>
                  </a:tcPr>
                </a:tc>
                <a:tc>
                  <a:txBody>
                    <a:bodyPr/>
                    <a:lstStyle/>
                    <a:p>
                      <a:pPr marL="0" algn="ctr" defTabSz="914400" rtl="0" eaLnBrk="1" fontAlgn="ctr" latinLnBrk="0" hangingPunct="1"/>
                      <a:r>
                        <a:rPr lang="ru-RU" sz="1000" kern="1200" dirty="0" smtClean="0">
                          <a:solidFill>
                            <a:schemeClr val="dk1"/>
                          </a:solidFill>
                          <a:latin typeface="PT Astra Serif" pitchFamily="18" charset="-52"/>
                          <a:ea typeface="PT Astra Serif" pitchFamily="18" charset="-52"/>
                          <a:cs typeface="+mn-cs"/>
                        </a:rPr>
                        <a:t>114,3</a:t>
                      </a:r>
                    </a:p>
                  </a:txBody>
                  <a:tcPr marL="9525" marR="9525" marT="9525" marB="0" anchor="ctr">
                    <a:lnT w="12700" cap="flat" cmpd="sng" algn="ctr">
                      <a:solidFill>
                        <a:schemeClr val="tx1"/>
                      </a:solidFill>
                      <a:prstDash val="solid"/>
                      <a:round/>
                      <a:headEnd type="none" w="med" len="med"/>
                      <a:tailEnd type="none" w="med" len="med"/>
                    </a:lnT>
                  </a:tcPr>
                </a:tc>
              </a:tr>
            </a:tbl>
          </a:graphicData>
        </a:graphic>
      </p:graphicFrame>
      <p:sp>
        <p:nvSpPr>
          <p:cNvPr id="12" name="TextBox 11"/>
          <p:cNvSpPr txBox="1"/>
          <p:nvPr/>
        </p:nvSpPr>
        <p:spPr>
          <a:xfrm>
            <a:off x="692696" y="1285853"/>
            <a:ext cx="1164668" cy="5747727"/>
          </a:xfrm>
          <a:prstGeom prst="rect">
            <a:avLst/>
          </a:prstGeom>
          <a:noFill/>
        </p:spPr>
        <p:txBody>
          <a:bodyPr wrap="square" rtlCol="0">
            <a:spAutoFit/>
          </a:bodyPr>
          <a:lstStyle/>
          <a:p>
            <a:r>
              <a:rPr lang="ru-RU" sz="1050" dirty="0" smtClean="0">
                <a:latin typeface="PT Astra Serif" pitchFamily="18" charset="-52"/>
                <a:ea typeface="PT Astra Serif" pitchFamily="18" charset="-52"/>
              </a:rPr>
              <a:t>Развитие промышленной зоны «Заволжье»</a:t>
            </a:r>
          </a:p>
          <a:p>
            <a:endParaRPr lang="ru-RU" sz="1050" dirty="0">
              <a:latin typeface="PT Astra Serif" pitchFamily="18" charset="-52"/>
              <a:ea typeface="PT Astra Serif" pitchFamily="18" charset="-52"/>
            </a:endParaRPr>
          </a:p>
          <a:p>
            <a:r>
              <a:rPr lang="ru-RU" sz="1050" dirty="0" smtClean="0">
                <a:latin typeface="PT Astra Serif" pitchFamily="18" charset="-52"/>
                <a:ea typeface="PT Astra Serif" pitchFamily="18" charset="-52"/>
              </a:rPr>
              <a:t>Развитие портовой особой экономической зоны</a:t>
            </a:r>
          </a:p>
          <a:p>
            <a:endParaRPr lang="ru-RU" sz="1050" dirty="0">
              <a:latin typeface="PT Astra Serif" pitchFamily="18" charset="-52"/>
              <a:ea typeface="PT Astra Serif" pitchFamily="18" charset="-52"/>
            </a:endParaRPr>
          </a:p>
          <a:p>
            <a:r>
              <a:rPr lang="ru-RU" sz="1050" dirty="0" smtClean="0">
                <a:latin typeface="PT Astra Serif" pitchFamily="18" charset="-52"/>
                <a:ea typeface="PT Astra Serif" pitchFamily="18" charset="-52"/>
              </a:rPr>
              <a:t>Поддержка организации уполномоченной в сфере формирования и развития инфраструктуры </a:t>
            </a:r>
            <a:r>
              <a:rPr lang="ru-RU" sz="1050" dirty="0" err="1" smtClean="0">
                <a:latin typeface="PT Astra Serif" pitchFamily="18" charset="-52"/>
                <a:ea typeface="PT Astra Serif" pitchFamily="18" charset="-52"/>
              </a:rPr>
              <a:t>пром</a:t>
            </a:r>
            <a:r>
              <a:rPr lang="ru-RU" sz="1050" dirty="0" smtClean="0">
                <a:latin typeface="PT Astra Serif" pitchFamily="18" charset="-52"/>
                <a:ea typeface="PT Astra Serif" pitchFamily="18" charset="-52"/>
              </a:rPr>
              <a:t>. зон</a:t>
            </a:r>
          </a:p>
          <a:p>
            <a:endParaRPr lang="ru-RU" sz="1050" dirty="0" smtClean="0">
              <a:latin typeface="PT Astra Serif" pitchFamily="18" charset="-52"/>
              <a:ea typeface="PT Astra Serif" pitchFamily="18" charset="-52"/>
            </a:endParaRPr>
          </a:p>
          <a:p>
            <a:r>
              <a:rPr lang="ru-RU" sz="1050" kern="1000" dirty="0" smtClean="0">
                <a:latin typeface="PT Astra Serif" pitchFamily="18" charset="-52"/>
                <a:ea typeface="PT Astra Serif" pitchFamily="18" charset="-52"/>
              </a:rPr>
              <a:t>Развитие индустриального парка "Димитровград</a:t>
            </a:r>
          </a:p>
          <a:p>
            <a:endParaRPr lang="ru-RU" sz="1050" kern="1000" dirty="0" smtClean="0">
              <a:latin typeface="PT Astra Serif" pitchFamily="18" charset="-52"/>
              <a:ea typeface="PT Astra Serif" pitchFamily="18" charset="-52"/>
            </a:endParaRPr>
          </a:p>
          <a:p>
            <a:r>
              <a:rPr lang="ru-RU" sz="1050" kern="1000" dirty="0" smtClean="0">
                <a:latin typeface="PT Astra Serif" pitchFamily="18" charset="-52"/>
                <a:ea typeface="PT Astra Serif" pitchFamily="18" charset="-52"/>
              </a:rPr>
              <a:t>Оказани</a:t>
            </a:r>
            <a:r>
              <a:rPr lang="ru-RU" sz="1050" dirty="0" smtClean="0">
                <a:latin typeface="PT Astra Serif" pitchFamily="18" charset="-52"/>
                <a:ea typeface="PT Astra Serif" pitchFamily="18" charset="-52"/>
              </a:rPr>
              <a:t>е поддержки организациям в сфере инвестиционной деятельности</a:t>
            </a:r>
          </a:p>
          <a:p>
            <a:endParaRPr lang="ru-RU" sz="1050" dirty="0" smtClean="0">
              <a:latin typeface="PT Astra Serif" pitchFamily="18" charset="-52"/>
              <a:ea typeface="PT Astra Serif" pitchFamily="18" charset="-52"/>
            </a:endParaRPr>
          </a:p>
          <a:p>
            <a:r>
              <a:rPr lang="ru-RU" sz="1050" dirty="0" smtClean="0">
                <a:latin typeface="PT Astra Serif" pitchFamily="18" charset="-52"/>
                <a:ea typeface="PT Astra Serif" pitchFamily="18" charset="-52"/>
              </a:rPr>
              <a:t>Прочие мероприятия</a:t>
            </a:r>
          </a:p>
          <a:p>
            <a:endParaRPr lang="ru-RU" sz="1050" dirty="0">
              <a:latin typeface="PT Astra Serif" pitchFamily="18" charset="-52"/>
              <a:ea typeface="PT Astra Serif" pitchFamily="18" charset="-52"/>
            </a:endParaRPr>
          </a:p>
          <a:p>
            <a:endParaRPr lang="ru-RU" sz="1050" dirty="0" smtClean="0">
              <a:latin typeface="PT Astra Serif" pitchFamily="18" charset="-52"/>
              <a:ea typeface="PT Astra Serif" pitchFamily="18" charset="-52"/>
            </a:endParaRPr>
          </a:p>
        </p:txBody>
      </p:sp>
      <p:sp>
        <p:nvSpPr>
          <p:cNvPr id="17" name="TextBox 16"/>
          <p:cNvSpPr txBox="1"/>
          <p:nvPr/>
        </p:nvSpPr>
        <p:spPr>
          <a:xfrm>
            <a:off x="1945942" y="1469690"/>
            <a:ext cx="4714908" cy="1785104"/>
          </a:xfrm>
          <a:prstGeom prst="rect">
            <a:avLst/>
          </a:prstGeom>
          <a:noFill/>
        </p:spPr>
        <p:txBody>
          <a:bodyPr wrap="square" rtlCol="0">
            <a:spAutoFit/>
          </a:bodyPr>
          <a:lstStyle/>
          <a:p>
            <a:r>
              <a:rPr lang="ru-RU" sz="1000" b="1" dirty="0" smtClean="0">
                <a:latin typeface="PT Astra Serif" pitchFamily="18" charset="-52"/>
                <a:ea typeface="PT Astra Serif" pitchFamily="18" charset="-52"/>
              </a:rPr>
              <a:t>Цели государственной программы:</a:t>
            </a:r>
          </a:p>
          <a:p>
            <a:pPr marL="285750" indent="-285750">
              <a:buFont typeface="Wingdings" panose="05000000000000000000" pitchFamily="2" charset="2"/>
              <a:buChar char="§"/>
            </a:pPr>
            <a:r>
              <a:rPr lang="ru-RU" sz="1000" dirty="0" smtClean="0">
                <a:latin typeface="PT Astra Serif" pitchFamily="18" charset="-52"/>
                <a:ea typeface="PT Astra Serif" pitchFamily="18" charset="-52"/>
              </a:rPr>
              <a:t>создание условий для устойчивого роста промышленного производства в Ульяновской области</a:t>
            </a:r>
            <a:endParaRPr lang="ru-RU" sz="1000" dirty="0">
              <a:latin typeface="PT Astra Serif" pitchFamily="18" charset="-52"/>
              <a:ea typeface="PT Astra Serif" pitchFamily="18" charset="-52"/>
            </a:endParaRPr>
          </a:p>
          <a:p>
            <a:r>
              <a:rPr lang="ru-RU" sz="1000" b="1" dirty="0" smtClean="0">
                <a:latin typeface="PT Astra Serif" pitchFamily="18" charset="-52"/>
                <a:ea typeface="PT Astra Serif" pitchFamily="18" charset="-52"/>
              </a:rPr>
              <a:t>Задачи государственной программы:</a:t>
            </a:r>
          </a:p>
          <a:p>
            <a:pPr marL="285750" indent="-285750">
              <a:buFont typeface="Wingdings" panose="05000000000000000000" pitchFamily="2" charset="2"/>
              <a:buChar char="§"/>
            </a:pPr>
            <a:r>
              <a:rPr lang="ru-RU" sz="1000" dirty="0" smtClean="0">
                <a:latin typeface="PT Astra Serif" pitchFamily="18" charset="-52"/>
                <a:ea typeface="PT Astra Serif" pitchFamily="18" charset="-52"/>
              </a:rPr>
              <a:t>создание условий для формирования и реализации инвестиционной и инновационной политики в Ульяновской области, а также развития предпринимательства в Ульяновской области;</a:t>
            </a:r>
          </a:p>
          <a:p>
            <a:pPr marL="285750" indent="-285750">
              <a:buFont typeface="Wingdings" panose="05000000000000000000" pitchFamily="2" charset="2"/>
              <a:buChar char="§"/>
            </a:pPr>
            <a:r>
              <a:rPr lang="ru-RU" sz="1000" dirty="0" smtClean="0">
                <a:latin typeface="PT Astra Serif" pitchFamily="18" charset="-52"/>
                <a:ea typeface="PT Astra Serif" pitchFamily="18" charset="-52"/>
              </a:rPr>
              <a:t>обеспечение реализации единой государственной политики в сфере стратегического планирования, в том числе прогнозирования, осуществление мониторинга социально-экономического развития в Ульяновской области и оценки экономической эффективности управления в Ульяновской области.</a:t>
            </a:r>
          </a:p>
        </p:txBody>
      </p:sp>
      <p:sp>
        <p:nvSpPr>
          <p:cNvPr id="19" name="TextBox 18"/>
          <p:cNvSpPr txBox="1"/>
          <p:nvPr/>
        </p:nvSpPr>
        <p:spPr>
          <a:xfrm>
            <a:off x="293450" y="7452320"/>
            <a:ext cx="1505764" cy="646331"/>
          </a:xfrm>
          <a:prstGeom prst="rect">
            <a:avLst/>
          </a:prstGeom>
          <a:noFill/>
        </p:spPr>
        <p:txBody>
          <a:bodyPr wrap="square" rtlCol="0">
            <a:spAutoFit/>
          </a:bodyPr>
          <a:lstStyle/>
          <a:p>
            <a:r>
              <a:rPr lang="ru-RU" dirty="0" smtClean="0"/>
              <a:t>КАРТИНКА/ФОТО</a:t>
            </a:r>
            <a:endParaRPr lang="ru-RU" dirty="0"/>
          </a:p>
        </p:txBody>
      </p:sp>
      <p:sp>
        <p:nvSpPr>
          <p:cNvPr id="22" name="TextBox 21"/>
          <p:cNvSpPr txBox="1"/>
          <p:nvPr/>
        </p:nvSpPr>
        <p:spPr>
          <a:xfrm>
            <a:off x="4437112" y="116034"/>
            <a:ext cx="2309863" cy="276999"/>
          </a:xfrm>
          <a:prstGeom prst="rect">
            <a:avLst/>
          </a:prstGeom>
          <a:noFill/>
        </p:spPr>
        <p:txBody>
          <a:bodyPr wrap="none" rtlCol="0">
            <a:spAutoFit/>
          </a:bodyPr>
          <a:lstStyle/>
          <a:p>
            <a:r>
              <a:rPr lang="ru-RU" sz="1200" dirty="0" smtClean="0">
                <a:solidFill>
                  <a:schemeClr val="bg1"/>
                </a:solidFill>
              </a:rPr>
              <a:t>Расходы областного бюджета</a:t>
            </a:r>
            <a:endParaRPr lang="ru-RU" sz="1200" dirty="0">
              <a:solidFill>
                <a:schemeClr val="bg1"/>
              </a:solidFill>
            </a:endParaRPr>
          </a:p>
        </p:txBody>
      </p:sp>
      <p:sp>
        <p:nvSpPr>
          <p:cNvPr id="2" name="TextBox 1"/>
          <p:cNvSpPr txBox="1"/>
          <p:nvPr/>
        </p:nvSpPr>
        <p:spPr>
          <a:xfrm>
            <a:off x="116632" y="8316416"/>
            <a:ext cx="2097922" cy="584775"/>
          </a:xfrm>
          <a:prstGeom prst="rect">
            <a:avLst/>
          </a:prstGeom>
          <a:noFill/>
        </p:spPr>
        <p:txBody>
          <a:bodyPr wrap="square" rtlCol="0">
            <a:spAutoFit/>
          </a:bodyPr>
          <a:lstStyle/>
          <a:p>
            <a:r>
              <a:rPr lang="ru-RU" sz="800" i="1" dirty="0" smtClean="0"/>
              <a:t>Средства на реализацию государственной программы в 2020 году составили </a:t>
            </a:r>
          </a:p>
          <a:p>
            <a:r>
              <a:rPr lang="ru-RU" sz="800" b="1" i="1" dirty="0" smtClean="0"/>
              <a:t>Факт - 485,3 млн. руб.</a:t>
            </a:r>
            <a:endParaRPr lang="ru-RU" sz="800" b="1" i="1" dirty="0"/>
          </a:p>
        </p:txBody>
      </p:sp>
      <p:sp>
        <p:nvSpPr>
          <p:cNvPr id="3" name="TextBox 2"/>
          <p:cNvSpPr txBox="1"/>
          <p:nvPr/>
        </p:nvSpPr>
        <p:spPr>
          <a:xfrm>
            <a:off x="1874424" y="3723497"/>
            <a:ext cx="4398892" cy="276999"/>
          </a:xfrm>
          <a:prstGeom prst="rect">
            <a:avLst/>
          </a:prstGeom>
          <a:noFill/>
        </p:spPr>
        <p:txBody>
          <a:bodyPr wrap="square" rtlCol="0">
            <a:spAutoFit/>
          </a:bodyPr>
          <a:lstStyle/>
          <a:p>
            <a:r>
              <a:rPr lang="ru-RU" sz="1000" b="1" dirty="0" smtClean="0">
                <a:latin typeface="PT Astra Serif" pitchFamily="18" charset="-52"/>
                <a:ea typeface="PT Astra Serif" pitchFamily="18" charset="-52"/>
              </a:rPr>
              <a:t>Результаты</a:t>
            </a:r>
            <a:r>
              <a:rPr lang="ru-RU" sz="1200" b="1" dirty="0" smtClean="0">
                <a:latin typeface="PT Astra Serif" pitchFamily="18" charset="-52"/>
                <a:ea typeface="PT Astra Serif" pitchFamily="18" charset="-52"/>
              </a:rPr>
              <a:t>:</a:t>
            </a:r>
            <a:endParaRPr lang="ru-RU" sz="1200" b="1" dirty="0">
              <a:latin typeface="PT Astra Serif" pitchFamily="18" charset="-52"/>
              <a:ea typeface="PT Astra Serif" pitchFamily="18" charset="-52"/>
            </a:endParaRPr>
          </a:p>
        </p:txBody>
      </p:sp>
      <p:pic>
        <p:nvPicPr>
          <p:cNvPr id="1026" name="Picture 2"/>
          <p:cNvPicPr>
            <a:picLocks noChangeAspect="1" noChangeArrowheads="1"/>
          </p:cNvPicPr>
          <p:nvPr/>
        </p:nvPicPr>
        <p:blipFill>
          <a:blip r:embed="rId3" cstate="print"/>
          <a:srcRect/>
          <a:stretch>
            <a:fillRect/>
          </a:stretch>
        </p:blipFill>
        <p:spPr bwMode="auto">
          <a:xfrm>
            <a:off x="214290" y="7215206"/>
            <a:ext cx="1500198" cy="1052503"/>
          </a:xfrm>
          <a:prstGeom prst="rect">
            <a:avLst/>
          </a:prstGeom>
          <a:noFill/>
          <a:ln w="9525">
            <a:noFill/>
            <a:miter lim="800000"/>
            <a:headEnd/>
            <a:tailEnd/>
          </a:ln>
          <a:effectLst/>
        </p:spPr>
      </p:pic>
      <p:pic>
        <p:nvPicPr>
          <p:cNvPr id="13" name="Рисунок 1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88640" y="179512"/>
            <a:ext cx="2713952" cy="529522"/>
          </a:xfrm>
          <a:prstGeom prst="rect">
            <a:avLst/>
          </a:prstGeom>
        </p:spPr>
      </p:pic>
      <p:sp>
        <p:nvSpPr>
          <p:cNvPr id="14" name="TextBox 13"/>
          <p:cNvSpPr txBox="1"/>
          <p:nvPr/>
        </p:nvSpPr>
        <p:spPr>
          <a:xfrm>
            <a:off x="2996953" y="179512"/>
            <a:ext cx="3861047" cy="523220"/>
          </a:xfrm>
          <a:prstGeom prst="rect">
            <a:avLst/>
          </a:prstGeom>
          <a:noFill/>
        </p:spPr>
        <p:txBody>
          <a:bodyPr wrap="square" rtlCol="0">
            <a:spAutoFit/>
          </a:bodyPr>
          <a:lstStyle/>
          <a:p>
            <a:r>
              <a:rPr lang="ru-RU" sz="1400" b="1" dirty="0" smtClean="0">
                <a:solidFill>
                  <a:srgbClr val="1E43A1"/>
                </a:solidFill>
                <a:latin typeface="Arial" panose="020B0604020202020204" pitchFamily="34" charset="0"/>
                <a:ea typeface="Meiryo" panose="020B0604030504040204" pitchFamily="34" charset="-128"/>
                <a:cs typeface="Arial" panose="020B0604020202020204" pitchFamily="34" charset="0"/>
              </a:rPr>
              <a:t>Расходы областного бюджета Ульяновской области</a:t>
            </a:r>
            <a:endParaRPr lang="ru-RU" sz="1400" b="1" dirty="0">
              <a:solidFill>
                <a:srgbClr val="1E43A1"/>
              </a:solidFill>
              <a:latin typeface="Arial" panose="020B0604020202020204" pitchFamily="34" charset="0"/>
              <a:ea typeface="Meiryo" panose="020B0604030504040204" pitchFamily="34" charset="-128"/>
              <a:cs typeface="Arial" panose="020B0604020202020204" pitchFamily="34" charset="0"/>
            </a:endParaRPr>
          </a:p>
        </p:txBody>
      </p:sp>
    </p:spTree>
    <p:extLst>
      <p:ext uri="{BB962C8B-B14F-4D97-AF65-F5344CB8AC3E}">
        <p14:creationId xmlns:p14="http://schemas.microsoft.com/office/powerpoint/2010/main" xmlns="" val="425931076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60649" y="323528"/>
            <a:ext cx="2713952" cy="529522"/>
          </a:xfrm>
          <a:prstGeom prst="rect">
            <a:avLst/>
          </a:prstGeom>
        </p:spPr>
      </p:pic>
      <p:sp>
        <p:nvSpPr>
          <p:cNvPr id="6" name="Прямоугольник 5"/>
          <p:cNvSpPr/>
          <p:nvPr/>
        </p:nvSpPr>
        <p:spPr>
          <a:xfrm>
            <a:off x="476672" y="899592"/>
            <a:ext cx="5985792" cy="369332"/>
          </a:xfrm>
          <a:prstGeom prst="rect">
            <a:avLst/>
          </a:prstGeom>
        </p:spPr>
        <p:txBody>
          <a:bodyPr wrap="square">
            <a:spAutoFit/>
          </a:bodyPr>
          <a:lstStyle/>
          <a:p>
            <a:pPr algn="ctr"/>
            <a:r>
              <a:rPr lang="ru-RU" b="1" dirty="0" smtClean="0">
                <a:solidFill>
                  <a:srgbClr val="FE7E65"/>
                </a:solidFill>
                <a:latin typeface="Arial" panose="020B0604020202020204" pitchFamily="34" charset="0"/>
                <a:ea typeface="Meiryo" panose="020B0604030504040204" pitchFamily="34" charset="-128"/>
                <a:cs typeface="Arial" panose="020B0604020202020204" pitchFamily="34" charset="0"/>
              </a:rPr>
              <a:t>Бюджетный процесс</a:t>
            </a:r>
            <a:endParaRPr lang="ru-RU" b="1" dirty="0">
              <a:solidFill>
                <a:srgbClr val="FE7E65"/>
              </a:solidFill>
              <a:latin typeface="Arial" panose="020B0604020202020204" pitchFamily="34" charset="0"/>
              <a:ea typeface="Meiryo" panose="020B0604030504040204" pitchFamily="34" charset="-128"/>
              <a:cs typeface="Arial" panose="020B0604020202020204" pitchFamily="34" charset="0"/>
            </a:endParaRPr>
          </a:p>
        </p:txBody>
      </p:sp>
      <p:graphicFrame>
        <p:nvGraphicFramePr>
          <p:cNvPr id="10" name="Содержимое 4"/>
          <p:cNvGraphicFramePr>
            <a:graphicFrameLocks/>
          </p:cNvGraphicFramePr>
          <p:nvPr>
            <p:extLst>
              <p:ext uri="{D42A27DB-BD31-4B8C-83A1-F6EECF244321}">
                <p14:modId xmlns:p14="http://schemas.microsoft.com/office/powerpoint/2010/main" xmlns="" val="3665671442"/>
              </p:ext>
            </p:extLst>
          </p:nvPr>
        </p:nvGraphicFramePr>
        <p:xfrm>
          <a:off x="188640" y="1381491"/>
          <a:ext cx="6525344" cy="731158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317177" y="611560"/>
            <a:ext cx="6172200" cy="648072"/>
          </a:xfrm>
        </p:spPr>
        <p:txBody>
          <a:bodyPr>
            <a:noAutofit/>
          </a:bodyPr>
          <a:lstStyle/>
          <a:p>
            <a:pPr algn="ctr"/>
            <a:r>
              <a:rPr lang="ru-RU" sz="1600" b="1" dirty="0" smtClean="0">
                <a:solidFill>
                  <a:srgbClr val="F09958"/>
                </a:solidFill>
                <a:latin typeface="PT Astra Serif" pitchFamily="18" charset="-52"/>
                <a:ea typeface="PT Astra Serif" pitchFamily="18" charset="-52"/>
              </a:rPr>
              <a:t>Государственная программа Ульяновской области </a:t>
            </a:r>
            <a:br>
              <a:rPr lang="ru-RU" sz="1600" b="1" dirty="0" smtClean="0">
                <a:solidFill>
                  <a:srgbClr val="F09958"/>
                </a:solidFill>
                <a:latin typeface="PT Astra Serif" pitchFamily="18" charset="-52"/>
                <a:ea typeface="PT Astra Serif" pitchFamily="18" charset="-52"/>
              </a:rPr>
            </a:br>
            <a:r>
              <a:rPr lang="ru-RU" sz="1600" b="1" dirty="0" smtClean="0">
                <a:solidFill>
                  <a:srgbClr val="F09958"/>
                </a:solidFill>
                <a:latin typeface="PT Astra Serif" pitchFamily="18" charset="-52"/>
                <a:ea typeface="PT Astra Serif" pitchFamily="18" charset="-52"/>
              </a:rPr>
              <a:t>«Научно-технологическое развитие  в Ульяновской области»</a:t>
            </a:r>
            <a:endParaRPr lang="ru-RU" sz="1600" b="1" dirty="0">
              <a:solidFill>
                <a:srgbClr val="F09958"/>
              </a:solidFill>
              <a:latin typeface="PT Astra Serif" pitchFamily="18" charset="-52"/>
              <a:ea typeface="PT Astra Serif" pitchFamily="18" charset="-52"/>
            </a:endParaRPr>
          </a:p>
        </p:txBody>
      </p:sp>
      <p:graphicFrame>
        <p:nvGraphicFramePr>
          <p:cNvPr id="18" name="Объект 17"/>
          <p:cNvGraphicFramePr>
            <a:graphicFrameLocks noGrp="1"/>
          </p:cNvGraphicFramePr>
          <p:nvPr>
            <p:ph sz="half" idx="2"/>
            <p:extLst>
              <p:ext uri="{D42A27DB-BD31-4B8C-83A1-F6EECF244321}">
                <p14:modId xmlns:p14="http://schemas.microsoft.com/office/powerpoint/2010/main" xmlns="" val="3914136155"/>
              </p:ext>
            </p:extLst>
          </p:nvPr>
        </p:nvGraphicFramePr>
        <p:xfrm>
          <a:off x="2492895" y="5148063"/>
          <a:ext cx="4032447" cy="3024338"/>
        </p:xfrm>
        <a:graphic>
          <a:graphicData uri="http://schemas.openxmlformats.org/drawingml/2006/table">
            <a:tbl>
              <a:tblPr firstRow="1" bandRow="1">
                <a:tableStyleId>{5C22544A-7EE6-4342-B048-85BDC9FD1C3A}</a:tableStyleId>
              </a:tblPr>
              <a:tblGrid>
                <a:gridCol w="2260770"/>
                <a:gridCol w="625083"/>
                <a:gridCol w="562574"/>
                <a:gridCol w="584020"/>
              </a:tblGrid>
              <a:tr h="591719">
                <a:tc>
                  <a:txBody>
                    <a:bodyPr/>
                    <a:lstStyle/>
                    <a:p>
                      <a:pPr algn="ctr"/>
                      <a:r>
                        <a:rPr lang="ru-RU" sz="1000" dirty="0" smtClean="0">
                          <a:latin typeface="PT Astra Serif" pitchFamily="18" charset="-52"/>
                          <a:ea typeface="PT Astra Serif" pitchFamily="18" charset="-52"/>
                        </a:rPr>
                        <a:t>Целевой индикатор</a:t>
                      </a:r>
                      <a:endParaRPr lang="ru-RU" sz="1000" dirty="0">
                        <a:latin typeface="PT Astra Serif" pitchFamily="18" charset="-52"/>
                        <a:ea typeface="PT Astra Serif" pitchFamily="18" charset="-52"/>
                      </a:endParaRPr>
                    </a:p>
                  </a:txBody>
                  <a:tcPr/>
                </a:tc>
                <a:tc>
                  <a:txBody>
                    <a:bodyPr/>
                    <a:lstStyle/>
                    <a:p>
                      <a:pPr algn="ctr"/>
                      <a:r>
                        <a:rPr lang="ru-RU" sz="1000" dirty="0" smtClean="0">
                          <a:latin typeface="PT Astra Serif" pitchFamily="18" charset="-52"/>
                          <a:ea typeface="PT Astra Serif" pitchFamily="18" charset="-52"/>
                        </a:rPr>
                        <a:t>2020</a:t>
                      </a:r>
                    </a:p>
                    <a:p>
                      <a:pPr algn="ctr"/>
                      <a:r>
                        <a:rPr lang="ru-RU" sz="1000" dirty="0" smtClean="0">
                          <a:latin typeface="PT Astra Serif" pitchFamily="18" charset="-52"/>
                          <a:ea typeface="PT Astra Serif" pitchFamily="18" charset="-52"/>
                        </a:rPr>
                        <a:t>(план)</a:t>
                      </a:r>
                      <a:endParaRPr lang="ru-RU" sz="1000" dirty="0">
                        <a:latin typeface="PT Astra Serif" pitchFamily="18" charset="-52"/>
                        <a:ea typeface="PT Astra Serif" pitchFamily="18" charset="-52"/>
                      </a:endParaRPr>
                    </a:p>
                  </a:txBody>
                  <a:tcPr/>
                </a:tc>
                <a:tc>
                  <a:txBody>
                    <a:bodyPr/>
                    <a:lstStyle/>
                    <a:p>
                      <a:pPr algn="ctr"/>
                      <a:r>
                        <a:rPr lang="ru-RU" sz="1000" dirty="0" smtClean="0">
                          <a:latin typeface="PT Astra Serif" pitchFamily="18" charset="-52"/>
                          <a:ea typeface="PT Astra Serif" pitchFamily="18" charset="-52"/>
                        </a:rPr>
                        <a:t>2020</a:t>
                      </a:r>
                    </a:p>
                    <a:p>
                      <a:pPr algn="ctr"/>
                      <a:r>
                        <a:rPr lang="ru-RU" sz="1000" dirty="0" smtClean="0">
                          <a:latin typeface="PT Astra Serif" pitchFamily="18" charset="-52"/>
                          <a:ea typeface="PT Astra Serif" pitchFamily="18" charset="-52"/>
                        </a:rPr>
                        <a:t>(факт)</a:t>
                      </a:r>
                      <a:endParaRPr lang="ru-RU" sz="1000" dirty="0">
                        <a:latin typeface="PT Astra Serif" pitchFamily="18" charset="-52"/>
                        <a:ea typeface="PT Astra Serif" pitchFamily="18" charset="-52"/>
                      </a:endParaRPr>
                    </a:p>
                  </a:txBody>
                  <a:tcPr/>
                </a:tc>
                <a:tc>
                  <a:txBody>
                    <a:bodyPr/>
                    <a:lstStyle/>
                    <a:p>
                      <a:pPr algn="ctr"/>
                      <a:r>
                        <a:rPr lang="ru-RU" sz="1000" dirty="0" smtClean="0">
                          <a:latin typeface="PT Astra Serif" pitchFamily="18" charset="-52"/>
                          <a:ea typeface="PT Astra Serif" pitchFamily="18" charset="-52"/>
                        </a:rPr>
                        <a:t>%</a:t>
                      </a:r>
                    </a:p>
                    <a:p>
                      <a:pPr algn="ctr"/>
                      <a:r>
                        <a:rPr lang="ru-RU" sz="1000" dirty="0" smtClean="0">
                          <a:latin typeface="PT Astra Serif" pitchFamily="18" charset="-52"/>
                          <a:ea typeface="PT Astra Serif" pitchFamily="18" charset="-52"/>
                        </a:rPr>
                        <a:t>достижения</a:t>
                      </a:r>
                      <a:endParaRPr lang="ru-RU" sz="1000" dirty="0">
                        <a:latin typeface="PT Astra Serif" pitchFamily="18" charset="-52"/>
                        <a:ea typeface="PT Astra Serif" pitchFamily="18" charset="-52"/>
                      </a:endParaRPr>
                    </a:p>
                  </a:txBody>
                  <a:tcPr/>
                </a:tc>
              </a:tr>
              <a:tr h="591719">
                <a:tc>
                  <a:txBody>
                    <a:bodyPr/>
                    <a:lstStyle/>
                    <a:p>
                      <a:r>
                        <a:rPr lang="ru-RU" sz="1000" b="0" kern="1200" dirty="0" smtClean="0">
                          <a:solidFill>
                            <a:schemeClr val="tx1"/>
                          </a:solidFill>
                          <a:latin typeface="PT Astra Serif" pitchFamily="18" charset="-52"/>
                          <a:ea typeface="PT Astra Serif" pitchFamily="18" charset="-52"/>
                          <a:cs typeface="+mn-cs"/>
                        </a:rPr>
                        <a:t>Выработка на одного работника организаций - участников ядерно-инновационного кластера, млн. руб.</a:t>
                      </a:r>
                      <a:endParaRPr lang="ru-RU" sz="1000" b="0" dirty="0">
                        <a:solidFill>
                          <a:schemeClr val="tx1"/>
                        </a:solidFill>
                        <a:latin typeface="PT Astra Serif" pitchFamily="18" charset="-52"/>
                        <a:ea typeface="PT Astra Serif" pitchFamily="18" charset="-52"/>
                      </a:endParaRPr>
                    </a:p>
                  </a:txBody>
                  <a:tcPr/>
                </a:tc>
                <a:tc>
                  <a:txBody>
                    <a:bodyPr/>
                    <a:lstStyle/>
                    <a:p>
                      <a:pPr algn="ctr" fontAlgn="ctr"/>
                      <a:r>
                        <a:rPr lang="ru-RU" sz="1000" b="0" i="0" u="none" strike="noStrike" dirty="0">
                          <a:solidFill>
                            <a:schemeClr val="tx1"/>
                          </a:solidFill>
                          <a:latin typeface="PT Astra Serif" pitchFamily="18" charset="-52"/>
                          <a:ea typeface="PT Astra Serif" pitchFamily="18" charset="-52"/>
                        </a:rPr>
                        <a:t>1,9</a:t>
                      </a:r>
                    </a:p>
                  </a:txBody>
                  <a:tcPr marL="9525" marR="9525" marT="9525" marB="0" anchor="ctr"/>
                </a:tc>
                <a:tc>
                  <a:txBody>
                    <a:bodyPr/>
                    <a:lstStyle/>
                    <a:p>
                      <a:pPr algn="ctr" fontAlgn="ctr"/>
                      <a:r>
                        <a:rPr lang="ru-RU" sz="1000" b="0" i="0" u="none" strike="noStrike" dirty="0">
                          <a:solidFill>
                            <a:schemeClr val="tx1"/>
                          </a:solidFill>
                          <a:latin typeface="PT Astra Serif" pitchFamily="18" charset="-52"/>
                          <a:ea typeface="PT Astra Serif" pitchFamily="18" charset="-52"/>
                        </a:rPr>
                        <a:t>2</a:t>
                      </a:r>
                    </a:p>
                  </a:txBody>
                  <a:tcPr marL="9525" marR="9525" marT="9525" marB="0" anchor="ctr"/>
                </a:tc>
                <a:tc>
                  <a:txBody>
                    <a:bodyPr/>
                    <a:lstStyle/>
                    <a:p>
                      <a:pPr algn="ctr" fontAlgn="ctr"/>
                      <a:r>
                        <a:rPr lang="ru-RU" sz="1000" b="0" i="0" u="none" strike="noStrike" dirty="0">
                          <a:solidFill>
                            <a:schemeClr val="tx1"/>
                          </a:solidFill>
                          <a:latin typeface="PT Astra Serif" pitchFamily="18" charset="-52"/>
                          <a:ea typeface="PT Astra Serif" pitchFamily="18" charset="-52"/>
                        </a:rPr>
                        <a:t>105,2632</a:t>
                      </a:r>
                    </a:p>
                  </a:txBody>
                  <a:tcPr marL="9525" marR="9525" marT="9525" marB="0" anchor="ctr"/>
                </a:tc>
              </a:tr>
              <a:tr h="756084">
                <a:tc>
                  <a:txBody>
                    <a:bodyPr/>
                    <a:lstStyle/>
                    <a:p>
                      <a:r>
                        <a:rPr lang="ru-RU" sz="1000" b="0" kern="1200" dirty="0" smtClean="0">
                          <a:solidFill>
                            <a:schemeClr val="tx1"/>
                          </a:solidFill>
                          <a:latin typeface="PT Astra Serif" pitchFamily="18" charset="-52"/>
                          <a:ea typeface="PT Astra Serif" pitchFamily="18" charset="-52"/>
                          <a:cs typeface="+mn-cs"/>
                        </a:rPr>
                        <a:t>Количество мероприятий, проводимых на территории пространства коллективной работы "Точка кипения", единиц</a:t>
                      </a:r>
                      <a:endParaRPr lang="ru-RU" sz="1000" b="0" dirty="0">
                        <a:solidFill>
                          <a:schemeClr val="tx1"/>
                        </a:solidFill>
                        <a:latin typeface="PT Astra Serif" pitchFamily="18" charset="-52"/>
                        <a:ea typeface="PT Astra Serif" pitchFamily="18" charset="-52"/>
                      </a:endParaRPr>
                    </a:p>
                  </a:txBody>
                  <a:tcPr/>
                </a:tc>
                <a:tc>
                  <a:txBody>
                    <a:bodyPr/>
                    <a:lstStyle/>
                    <a:p>
                      <a:pPr algn="ctr" fontAlgn="ctr"/>
                      <a:r>
                        <a:rPr lang="ru-RU" sz="1000" b="0" i="0" u="none" strike="noStrike" dirty="0">
                          <a:solidFill>
                            <a:schemeClr val="tx1"/>
                          </a:solidFill>
                          <a:latin typeface="PT Astra Serif" pitchFamily="18" charset="-52"/>
                          <a:ea typeface="PT Astra Serif" pitchFamily="18" charset="-52"/>
                        </a:rPr>
                        <a:t>346</a:t>
                      </a:r>
                    </a:p>
                  </a:txBody>
                  <a:tcPr marL="9525" marR="9525" marT="9525" marB="0" anchor="ctr"/>
                </a:tc>
                <a:tc>
                  <a:txBody>
                    <a:bodyPr/>
                    <a:lstStyle/>
                    <a:p>
                      <a:pPr algn="ctr" fontAlgn="ctr"/>
                      <a:r>
                        <a:rPr lang="ru-RU" sz="1000" b="0" i="0" u="none" strike="noStrike">
                          <a:solidFill>
                            <a:schemeClr val="tx1"/>
                          </a:solidFill>
                          <a:latin typeface="PT Astra Serif" pitchFamily="18" charset="-52"/>
                          <a:ea typeface="PT Astra Serif" pitchFamily="18" charset="-52"/>
                        </a:rPr>
                        <a:t>359</a:t>
                      </a:r>
                    </a:p>
                  </a:txBody>
                  <a:tcPr marL="9525" marR="9525" marT="9525" marB="0" anchor="ctr"/>
                </a:tc>
                <a:tc>
                  <a:txBody>
                    <a:bodyPr/>
                    <a:lstStyle/>
                    <a:p>
                      <a:pPr algn="ctr" fontAlgn="ctr"/>
                      <a:r>
                        <a:rPr lang="ru-RU" sz="1000" b="0" i="0" u="none" strike="noStrike" dirty="0">
                          <a:solidFill>
                            <a:schemeClr val="tx1"/>
                          </a:solidFill>
                          <a:latin typeface="PT Astra Serif" pitchFamily="18" charset="-52"/>
                          <a:ea typeface="PT Astra Serif" pitchFamily="18" charset="-52"/>
                        </a:rPr>
                        <a:t>103,7572</a:t>
                      </a:r>
                    </a:p>
                  </a:txBody>
                  <a:tcPr marL="9525" marR="9525" marT="9525" marB="0" anchor="ctr"/>
                </a:tc>
              </a:tr>
              <a:tr h="1084816">
                <a:tc>
                  <a:txBody>
                    <a:bodyPr/>
                    <a:lstStyle/>
                    <a:p>
                      <a:r>
                        <a:rPr lang="ru-RU" sz="1000" b="0" kern="1200" dirty="0" smtClean="0">
                          <a:solidFill>
                            <a:schemeClr val="tx1"/>
                          </a:solidFill>
                          <a:latin typeface="PT Astra Serif" pitchFamily="18" charset="-52"/>
                          <a:ea typeface="PT Astra Serif" pitchFamily="18" charset="-52"/>
                          <a:cs typeface="+mn-cs"/>
                        </a:rPr>
                        <a:t>Количество консультационных и информационных услуг по вопросам развития инновационной деятельности, оказанных субъектам малого и среднего предпринимательства, единиц</a:t>
                      </a:r>
                      <a:endParaRPr lang="ru-RU" sz="1000" b="0" dirty="0">
                        <a:solidFill>
                          <a:schemeClr val="tx1"/>
                        </a:solidFill>
                        <a:latin typeface="PT Astra Serif" pitchFamily="18" charset="-52"/>
                        <a:ea typeface="PT Astra Serif" pitchFamily="18" charset="-52"/>
                      </a:endParaRPr>
                    </a:p>
                  </a:txBody>
                  <a:tcPr>
                    <a:lnB w="12700" cap="flat" cmpd="sng" algn="ctr">
                      <a:solidFill>
                        <a:schemeClr val="tx1"/>
                      </a:solidFill>
                      <a:prstDash val="solid"/>
                      <a:round/>
                      <a:headEnd type="none" w="med" len="med"/>
                      <a:tailEnd type="none" w="med" len="med"/>
                    </a:lnB>
                  </a:tcPr>
                </a:tc>
                <a:tc>
                  <a:txBody>
                    <a:bodyPr/>
                    <a:lstStyle/>
                    <a:p>
                      <a:pPr algn="ctr" fontAlgn="ctr"/>
                      <a:r>
                        <a:rPr lang="ru-RU" sz="1000" b="0" i="0" u="none" strike="noStrike" dirty="0">
                          <a:solidFill>
                            <a:schemeClr val="tx1"/>
                          </a:solidFill>
                          <a:latin typeface="PT Astra Serif" pitchFamily="18" charset="-52"/>
                          <a:ea typeface="PT Astra Serif" pitchFamily="18" charset="-52"/>
                        </a:rPr>
                        <a:t>312</a:t>
                      </a:r>
                    </a:p>
                  </a:txBody>
                  <a:tcPr marL="9525" marR="9525" marT="9525" marB="0" anchor="ctr">
                    <a:lnB w="12700" cap="flat" cmpd="sng" algn="ctr">
                      <a:solidFill>
                        <a:schemeClr val="tx1"/>
                      </a:solidFill>
                      <a:prstDash val="solid"/>
                      <a:round/>
                      <a:headEnd type="none" w="med" len="med"/>
                      <a:tailEnd type="none" w="med" len="med"/>
                    </a:lnB>
                  </a:tcPr>
                </a:tc>
                <a:tc>
                  <a:txBody>
                    <a:bodyPr/>
                    <a:lstStyle/>
                    <a:p>
                      <a:pPr algn="ctr" fontAlgn="ctr"/>
                      <a:r>
                        <a:rPr lang="ru-RU" sz="1000" b="0" i="0" u="none" strike="noStrike" dirty="0">
                          <a:solidFill>
                            <a:schemeClr val="tx1"/>
                          </a:solidFill>
                          <a:latin typeface="PT Astra Serif" pitchFamily="18" charset="-52"/>
                          <a:ea typeface="PT Astra Serif" pitchFamily="18" charset="-52"/>
                        </a:rPr>
                        <a:t>367</a:t>
                      </a:r>
                    </a:p>
                  </a:txBody>
                  <a:tcPr marL="9525" marR="9525" marT="9525" marB="0" anchor="ctr">
                    <a:lnB w="12700" cap="flat" cmpd="sng" algn="ctr">
                      <a:solidFill>
                        <a:schemeClr val="tx1"/>
                      </a:solidFill>
                      <a:prstDash val="solid"/>
                      <a:round/>
                      <a:headEnd type="none" w="med" len="med"/>
                      <a:tailEnd type="none" w="med" len="med"/>
                    </a:lnB>
                  </a:tcPr>
                </a:tc>
                <a:tc>
                  <a:txBody>
                    <a:bodyPr/>
                    <a:lstStyle/>
                    <a:p>
                      <a:pPr algn="ctr" fontAlgn="ctr"/>
                      <a:r>
                        <a:rPr lang="ru-RU" sz="1000" b="0" i="0" u="none" strike="noStrike" dirty="0">
                          <a:solidFill>
                            <a:schemeClr val="tx1"/>
                          </a:solidFill>
                          <a:latin typeface="PT Astra Serif" pitchFamily="18" charset="-52"/>
                          <a:ea typeface="PT Astra Serif" pitchFamily="18" charset="-52"/>
                        </a:rPr>
                        <a:t>117,6282</a:t>
                      </a:r>
                    </a:p>
                  </a:txBody>
                  <a:tcPr marL="9525" marR="9525" marT="9525" marB="0" anchor="ctr">
                    <a:lnB w="12700" cap="flat" cmpd="sng" algn="ctr">
                      <a:solidFill>
                        <a:schemeClr val="tx1"/>
                      </a:solidFill>
                      <a:prstDash val="solid"/>
                      <a:round/>
                      <a:headEnd type="none" w="med" len="med"/>
                      <a:tailEnd type="none" w="med" len="med"/>
                    </a:lnB>
                  </a:tcPr>
                </a:tc>
              </a:tr>
            </a:tbl>
          </a:graphicData>
        </a:graphic>
      </p:graphicFrame>
      <p:sp>
        <p:nvSpPr>
          <p:cNvPr id="17" name="TextBox 16"/>
          <p:cNvSpPr txBox="1"/>
          <p:nvPr/>
        </p:nvSpPr>
        <p:spPr>
          <a:xfrm>
            <a:off x="2420888" y="1331640"/>
            <a:ext cx="4095946" cy="3323987"/>
          </a:xfrm>
          <a:prstGeom prst="rect">
            <a:avLst/>
          </a:prstGeom>
          <a:noFill/>
        </p:spPr>
        <p:txBody>
          <a:bodyPr wrap="square" rtlCol="0">
            <a:spAutoFit/>
          </a:bodyPr>
          <a:lstStyle/>
          <a:p>
            <a:r>
              <a:rPr lang="ru-RU" sz="1000" b="1" dirty="0" smtClean="0">
                <a:latin typeface="PT Astra Serif" pitchFamily="18" charset="-52"/>
                <a:ea typeface="PT Astra Serif" pitchFamily="18" charset="-52"/>
              </a:rPr>
              <a:t>Цели государственной программы:</a:t>
            </a:r>
          </a:p>
          <a:p>
            <a:pPr marL="285750" indent="-285750">
              <a:buFont typeface="Wingdings" panose="05000000000000000000" pitchFamily="2" charset="2"/>
              <a:buChar char="§"/>
            </a:pPr>
            <a:r>
              <a:rPr lang="ru-RU" sz="1000" dirty="0" smtClean="0">
                <a:latin typeface="PT Astra Serif" pitchFamily="18" charset="-52"/>
                <a:ea typeface="PT Astra Serif" pitchFamily="18" charset="-52"/>
              </a:rPr>
              <a:t>осуществление прорывного научно-технологического развития Ульяновской области за счет эффективного использования интеллектуального капитала Ульяновской области, повышения производительности труда и совершенствования системы технологического предпринимательства.</a:t>
            </a:r>
          </a:p>
          <a:p>
            <a:pPr marL="285750" indent="-285750">
              <a:buFont typeface="Wingdings" panose="05000000000000000000" pitchFamily="2" charset="2"/>
              <a:buChar char="§"/>
            </a:pPr>
            <a:endParaRPr lang="ru-RU" sz="1000" dirty="0" smtClean="0">
              <a:latin typeface="PT Astra Serif" pitchFamily="18" charset="-52"/>
              <a:ea typeface="PT Astra Serif" pitchFamily="18" charset="-52"/>
            </a:endParaRPr>
          </a:p>
          <a:p>
            <a:r>
              <a:rPr lang="ru-RU" sz="1000" b="1" dirty="0" smtClean="0">
                <a:latin typeface="PT Astra Serif" pitchFamily="18" charset="-52"/>
                <a:ea typeface="PT Astra Serif" pitchFamily="18" charset="-52"/>
              </a:rPr>
              <a:t>Задачи государственной программы:</a:t>
            </a:r>
          </a:p>
          <a:p>
            <a:pPr marL="285750" indent="-285750">
              <a:buFont typeface="Wingdings" panose="05000000000000000000" pitchFamily="2" charset="2"/>
              <a:buChar char="§"/>
            </a:pPr>
            <a:r>
              <a:rPr lang="ru-RU" sz="1000" dirty="0" smtClean="0">
                <a:latin typeface="PT Astra Serif" pitchFamily="18" charset="-52"/>
                <a:ea typeface="PT Astra Serif" pitchFamily="18" charset="-52"/>
              </a:rPr>
              <a:t>создание условий, обеспечивающих формирование конкурентоспособных отраслей;</a:t>
            </a:r>
          </a:p>
          <a:p>
            <a:pPr marL="285750" indent="-285750">
              <a:buFont typeface="Wingdings" panose="05000000000000000000" pitchFamily="2" charset="2"/>
              <a:buChar char="§"/>
            </a:pPr>
            <a:r>
              <a:rPr lang="ru-RU" sz="1000" dirty="0" smtClean="0">
                <a:latin typeface="PT Astra Serif" pitchFamily="18" charset="-52"/>
                <a:ea typeface="PT Astra Serif" pitchFamily="18" charset="-52"/>
              </a:rPr>
              <a:t>опережающее развитие инфраструктуры научной, научно-технической и инновационной деятельности;</a:t>
            </a:r>
          </a:p>
          <a:p>
            <a:pPr marL="285750" indent="-285750">
              <a:buFont typeface="Wingdings" panose="05000000000000000000" pitchFamily="2" charset="2"/>
              <a:buChar char="§"/>
            </a:pPr>
            <a:r>
              <a:rPr lang="ru-RU" sz="1000" dirty="0" smtClean="0">
                <a:latin typeface="PT Astra Serif" pitchFamily="18" charset="-52"/>
                <a:ea typeface="PT Astra Serif" pitchFamily="18" charset="-52"/>
              </a:rPr>
              <a:t>создание и развитие механизмов комплексной поддержки инновационной деятельности, в том числе поддержки сквозных цифровых технологий, улучшение координации между существующими и создаваемыми элементами и блоками инновационной системы;</a:t>
            </a:r>
          </a:p>
          <a:p>
            <a:pPr marL="285750" indent="-285750">
              <a:buFont typeface="Wingdings" panose="05000000000000000000" pitchFamily="2" charset="2"/>
              <a:buChar char="§"/>
            </a:pPr>
            <a:r>
              <a:rPr lang="ru-RU" sz="1000" dirty="0" smtClean="0">
                <a:latin typeface="PT Astra Serif" pitchFamily="18" charset="-52"/>
                <a:ea typeface="PT Astra Serif" pitchFamily="18" charset="-52"/>
              </a:rPr>
              <a:t>повышение производительности труда на крупных и средних предприятиях Ульяновской области;</a:t>
            </a:r>
          </a:p>
          <a:p>
            <a:pPr marL="285750" indent="-285750">
              <a:buFont typeface="Wingdings" panose="05000000000000000000" pitchFamily="2" charset="2"/>
              <a:buChar char="§"/>
            </a:pPr>
            <a:r>
              <a:rPr lang="ru-RU" sz="1000" dirty="0" smtClean="0">
                <a:latin typeface="PT Astra Serif" pitchFamily="18" charset="-52"/>
                <a:ea typeface="PT Astra Serif" pitchFamily="18" charset="-52"/>
              </a:rPr>
              <a:t>развитие инновационного кластера через взаимосвязь традиционных секторов специализации с новыми секторами.</a:t>
            </a:r>
          </a:p>
        </p:txBody>
      </p:sp>
      <p:sp>
        <p:nvSpPr>
          <p:cNvPr id="19" name="TextBox 18"/>
          <p:cNvSpPr txBox="1"/>
          <p:nvPr/>
        </p:nvSpPr>
        <p:spPr>
          <a:xfrm>
            <a:off x="293450" y="7452320"/>
            <a:ext cx="1505764" cy="646331"/>
          </a:xfrm>
          <a:prstGeom prst="rect">
            <a:avLst/>
          </a:prstGeom>
          <a:noFill/>
        </p:spPr>
        <p:txBody>
          <a:bodyPr wrap="square" rtlCol="0">
            <a:spAutoFit/>
          </a:bodyPr>
          <a:lstStyle/>
          <a:p>
            <a:r>
              <a:rPr lang="ru-RU" dirty="0" smtClean="0"/>
              <a:t>КАРТИНКА/ФОТО</a:t>
            </a:r>
            <a:endParaRPr lang="ru-RU" dirty="0"/>
          </a:p>
        </p:txBody>
      </p:sp>
      <p:sp>
        <p:nvSpPr>
          <p:cNvPr id="22" name="TextBox 21"/>
          <p:cNvSpPr txBox="1"/>
          <p:nvPr/>
        </p:nvSpPr>
        <p:spPr>
          <a:xfrm>
            <a:off x="4437112" y="116034"/>
            <a:ext cx="2309863" cy="276999"/>
          </a:xfrm>
          <a:prstGeom prst="rect">
            <a:avLst/>
          </a:prstGeom>
          <a:noFill/>
        </p:spPr>
        <p:txBody>
          <a:bodyPr wrap="none" rtlCol="0">
            <a:spAutoFit/>
          </a:bodyPr>
          <a:lstStyle/>
          <a:p>
            <a:r>
              <a:rPr lang="ru-RU" sz="1200" dirty="0" smtClean="0">
                <a:solidFill>
                  <a:schemeClr val="bg1"/>
                </a:solidFill>
              </a:rPr>
              <a:t>Расходы областного бюджета</a:t>
            </a:r>
            <a:endParaRPr lang="ru-RU" sz="1200" dirty="0">
              <a:solidFill>
                <a:schemeClr val="bg1"/>
              </a:solidFill>
            </a:endParaRPr>
          </a:p>
        </p:txBody>
      </p:sp>
      <p:sp>
        <p:nvSpPr>
          <p:cNvPr id="2" name="TextBox 1"/>
          <p:cNvSpPr txBox="1"/>
          <p:nvPr/>
        </p:nvSpPr>
        <p:spPr>
          <a:xfrm>
            <a:off x="116632" y="8316416"/>
            <a:ext cx="2097922" cy="584775"/>
          </a:xfrm>
          <a:prstGeom prst="rect">
            <a:avLst/>
          </a:prstGeom>
          <a:noFill/>
        </p:spPr>
        <p:txBody>
          <a:bodyPr wrap="square" rtlCol="0">
            <a:spAutoFit/>
          </a:bodyPr>
          <a:lstStyle/>
          <a:p>
            <a:r>
              <a:rPr lang="ru-RU" sz="800" i="1" dirty="0" smtClean="0"/>
              <a:t>Средства на реализацию государственной программы в 2020 году составили </a:t>
            </a:r>
          </a:p>
          <a:p>
            <a:r>
              <a:rPr lang="ru-RU" sz="800" b="1" i="1" dirty="0" smtClean="0"/>
              <a:t>Факт – 77,6 млн. руб.</a:t>
            </a:r>
            <a:endParaRPr lang="ru-RU" sz="800" b="1" i="1" dirty="0"/>
          </a:p>
        </p:txBody>
      </p:sp>
      <p:sp>
        <p:nvSpPr>
          <p:cNvPr id="3" name="TextBox 2"/>
          <p:cNvSpPr txBox="1"/>
          <p:nvPr/>
        </p:nvSpPr>
        <p:spPr>
          <a:xfrm>
            <a:off x="2780928" y="4644008"/>
            <a:ext cx="3130132" cy="276999"/>
          </a:xfrm>
          <a:prstGeom prst="rect">
            <a:avLst/>
          </a:prstGeom>
          <a:noFill/>
        </p:spPr>
        <p:txBody>
          <a:bodyPr wrap="square" rtlCol="0">
            <a:spAutoFit/>
          </a:bodyPr>
          <a:lstStyle/>
          <a:p>
            <a:r>
              <a:rPr lang="ru-RU" sz="1000" b="1" dirty="0" smtClean="0">
                <a:latin typeface="PT Astra Serif" pitchFamily="18" charset="-52"/>
                <a:ea typeface="PT Astra Serif" pitchFamily="18" charset="-52"/>
              </a:rPr>
              <a:t>Результаты</a:t>
            </a:r>
            <a:r>
              <a:rPr lang="ru-RU" sz="1200" b="1" dirty="0" smtClean="0">
                <a:latin typeface="PT Astra Serif" pitchFamily="18" charset="-52"/>
                <a:ea typeface="PT Astra Serif" pitchFamily="18" charset="-52"/>
              </a:rPr>
              <a:t>:</a:t>
            </a:r>
            <a:endParaRPr lang="ru-RU" sz="1200" b="1" dirty="0">
              <a:latin typeface="PT Astra Serif" pitchFamily="18" charset="-52"/>
              <a:ea typeface="PT Astra Serif" pitchFamily="18" charset="-52"/>
            </a:endParaRPr>
          </a:p>
        </p:txBody>
      </p:sp>
      <p:pic>
        <p:nvPicPr>
          <p:cNvPr id="13" name="Рисунок 1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88640" y="179512"/>
            <a:ext cx="2713952" cy="529522"/>
          </a:xfrm>
          <a:prstGeom prst="rect">
            <a:avLst/>
          </a:prstGeom>
        </p:spPr>
      </p:pic>
      <p:sp>
        <p:nvSpPr>
          <p:cNvPr id="14" name="TextBox 13"/>
          <p:cNvSpPr txBox="1"/>
          <p:nvPr/>
        </p:nvSpPr>
        <p:spPr>
          <a:xfrm>
            <a:off x="2996953" y="179512"/>
            <a:ext cx="3861047" cy="523220"/>
          </a:xfrm>
          <a:prstGeom prst="rect">
            <a:avLst/>
          </a:prstGeom>
          <a:noFill/>
        </p:spPr>
        <p:txBody>
          <a:bodyPr wrap="square" rtlCol="0">
            <a:spAutoFit/>
          </a:bodyPr>
          <a:lstStyle/>
          <a:p>
            <a:r>
              <a:rPr lang="ru-RU" sz="1400" b="1" dirty="0" smtClean="0">
                <a:solidFill>
                  <a:srgbClr val="1E43A1"/>
                </a:solidFill>
                <a:latin typeface="Arial" panose="020B0604020202020204" pitchFamily="34" charset="0"/>
                <a:ea typeface="Meiryo" panose="020B0604030504040204" pitchFamily="34" charset="-128"/>
                <a:cs typeface="Arial" panose="020B0604020202020204" pitchFamily="34" charset="0"/>
              </a:rPr>
              <a:t>Расходы областного бюджета Ульяновской области</a:t>
            </a:r>
            <a:endParaRPr lang="ru-RU" sz="1400" b="1" dirty="0">
              <a:solidFill>
                <a:srgbClr val="1E43A1"/>
              </a:solidFill>
              <a:latin typeface="Arial" panose="020B0604020202020204" pitchFamily="34" charset="0"/>
              <a:ea typeface="Meiryo" panose="020B0604030504040204" pitchFamily="34" charset="-128"/>
              <a:cs typeface="Arial" panose="020B0604020202020204" pitchFamily="34" charset="0"/>
            </a:endParaRPr>
          </a:p>
        </p:txBody>
      </p:sp>
      <p:graphicFrame>
        <p:nvGraphicFramePr>
          <p:cNvPr id="16" name="Таблица 15"/>
          <p:cNvGraphicFramePr>
            <a:graphicFrameLocks noGrp="1"/>
          </p:cNvGraphicFramePr>
          <p:nvPr/>
        </p:nvGraphicFramePr>
        <p:xfrm>
          <a:off x="260648" y="1547664"/>
          <a:ext cx="739459" cy="4095905"/>
        </p:xfrm>
        <a:graphic>
          <a:graphicData uri="http://schemas.openxmlformats.org/drawingml/2006/table">
            <a:tbl>
              <a:tblPr firstRow="1" bandRow="1">
                <a:tableStyleId>{5C22544A-7EE6-4342-B048-85BDC9FD1C3A}</a:tableStyleId>
              </a:tblPr>
              <a:tblGrid>
                <a:gridCol w="739459"/>
              </a:tblGrid>
              <a:tr h="1168975">
                <a:tc>
                  <a:txBody>
                    <a:bodyPr/>
                    <a:lstStyle/>
                    <a:p>
                      <a:pPr marL="0" algn="ctr" defTabSz="914400" rtl="0" eaLnBrk="1" latinLnBrk="0" hangingPunct="1"/>
                      <a:r>
                        <a:rPr lang="ru-RU" sz="1200" b="1" kern="1200" spc="0" baseline="0" dirty="0" smtClean="0">
                          <a:solidFill>
                            <a:schemeClr val="tx1"/>
                          </a:solidFill>
                          <a:latin typeface="Arial" panose="020B0604020202020204" pitchFamily="34" charset="0"/>
                          <a:ea typeface="+mn-ea"/>
                          <a:cs typeface="Arial" panose="020B0604020202020204" pitchFamily="34" charset="0"/>
                        </a:rPr>
                        <a:t>59,0</a:t>
                      </a:r>
                      <a:endParaRPr lang="ru-RU" sz="1200" b="1" kern="1200" spc="0" baseline="0" dirty="0">
                        <a:solidFill>
                          <a:schemeClr val="tx1"/>
                        </a:solidFill>
                        <a:latin typeface="Arial" panose="020B0604020202020204" pitchFamily="34" charset="0"/>
                        <a:ea typeface="+mn-ea"/>
                        <a:cs typeface="Arial" panose="020B0604020202020204" pitchFamily="34" charset="0"/>
                      </a:endParaRPr>
                    </a:p>
                  </a:txBody>
                  <a:tcPr marL="63305" marR="63305" marT="31652" marB="31652">
                    <a:solidFill>
                      <a:srgbClr val="92D050"/>
                    </a:solidFill>
                  </a:tcPr>
                </a:tc>
              </a:tr>
              <a:tr h="1603437">
                <a:tc>
                  <a:txBody>
                    <a:bodyPr/>
                    <a:lstStyle/>
                    <a:p>
                      <a:pPr algn="ctr"/>
                      <a:r>
                        <a:rPr lang="ru-RU" sz="1200" b="1" spc="0" baseline="0" dirty="0" smtClean="0">
                          <a:solidFill>
                            <a:schemeClr val="tx1"/>
                          </a:solidFill>
                          <a:latin typeface="Arial" panose="020B0604020202020204" pitchFamily="34" charset="0"/>
                          <a:cs typeface="Arial" panose="020B0604020202020204" pitchFamily="34" charset="0"/>
                        </a:rPr>
                        <a:t>11,5</a:t>
                      </a:r>
                      <a:endParaRPr lang="ru-RU" sz="1200" b="1" spc="0" baseline="0" dirty="0">
                        <a:solidFill>
                          <a:schemeClr val="tx1"/>
                        </a:solidFill>
                        <a:latin typeface="Arial" panose="020B0604020202020204" pitchFamily="34" charset="0"/>
                        <a:cs typeface="Arial" panose="020B0604020202020204" pitchFamily="34" charset="0"/>
                      </a:endParaRPr>
                    </a:p>
                  </a:txBody>
                  <a:tcPr marL="63305" marR="63305" marT="31652" marB="31652">
                    <a:solidFill>
                      <a:srgbClr val="00B0F0"/>
                    </a:solidFill>
                  </a:tcPr>
                </a:tc>
              </a:tr>
              <a:tr h="1323493">
                <a:tc>
                  <a:txBody>
                    <a:bodyPr/>
                    <a:lstStyle/>
                    <a:p>
                      <a:pPr algn="ctr"/>
                      <a:r>
                        <a:rPr lang="ru-RU" sz="1200" b="1" spc="0" baseline="0" dirty="0" smtClean="0">
                          <a:solidFill>
                            <a:schemeClr val="tx1"/>
                          </a:solidFill>
                          <a:latin typeface="Arial" panose="020B0604020202020204" pitchFamily="34" charset="0"/>
                          <a:cs typeface="Arial" panose="020B0604020202020204" pitchFamily="34" charset="0"/>
                        </a:rPr>
                        <a:t>7,1</a:t>
                      </a:r>
                    </a:p>
                  </a:txBody>
                  <a:tcPr marL="63305" marR="63305" marT="31652" marB="31652">
                    <a:solidFill>
                      <a:schemeClr val="accent4">
                        <a:lumMod val="40000"/>
                        <a:lumOff val="60000"/>
                      </a:schemeClr>
                    </a:solidFill>
                  </a:tcPr>
                </a:tc>
              </a:tr>
            </a:tbl>
          </a:graphicData>
        </a:graphic>
      </p:graphicFrame>
      <p:sp>
        <p:nvSpPr>
          <p:cNvPr id="20" name="TextBox 12"/>
          <p:cNvSpPr txBox="1">
            <a:spLocks noChangeArrowheads="1"/>
          </p:cNvSpPr>
          <p:nvPr/>
        </p:nvSpPr>
        <p:spPr bwMode="auto">
          <a:xfrm>
            <a:off x="1124744" y="1619672"/>
            <a:ext cx="1224136" cy="53245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ru-RU" altLang="ru-RU" sz="1000" dirty="0" smtClean="0">
                <a:latin typeface="PT Astra Serif" pitchFamily="18" charset="-52"/>
                <a:ea typeface="PT Astra Serif" pitchFamily="18" charset="-52"/>
              </a:rPr>
              <a:t>Содействие росту количества организаций, осуществляющих технологические инновации</a:t>
            </a:r>
            <a:endParaRPr lang="ru-RU" altLang="ru-RU" sz="1000" dirty="0">
              <a:latin typeface="PT Astra Serif" pitchFamily="18" charset="-52"/>
              <a:ea typeface="PT Astra Serif" pitchFamily="18" charset="-52"/>
            </a:endParaRPr>
          </a:p>
          <a:p>
            <a:pPr eaLnBrk="1" hangingPunct="1"/>
            <a:endParaRPr lang="ru-RU" altLang="ru-RU" sz="1000" dirty="0">
              <a:latin typeface="PT Astra Serif" pitchFamily="18" charset="-52"/>
              <a:ea typeface="PT Astra Serif" pitchFamily="18" charset="-52"/>
            </a:endParaRPr>
          </a:p>
          <a:p>
            <a:pPr eaLnBrk="1" hangingPunct="1"/>
            <a:r>
              <a:rPr lang="ru-RU" altLang="ru-RU" sz="1000" dirty="0" smtClean="0">
                <a:latin typeface="PT Astra Serif" pitchFamily="18" charset="-52"/>
                <a:ea typeface="PT Astra Serif" pitchFamily="18" charset="-52"/>
              </a:rPr>
              <a:t>Реализация регионального проекта «Адресная поддержка повышения производительности труда на предприятиях»</a:t>
            </a:r>
          </a:p>
          <a:p>
            <a:pPr eaLnBrk="1" hangingPunct="1"/>
            <a:endParaRPr lang="ru-RU" altLang="ru-RU" sz="1000" dirty="0" smtClean="0">
              <a:latin typeface="PT Astra Serif" pitchFamily="18" charset="-52"/>
              <a:ea typeface="PT Astra Serif" pitchFamily="18" charset="-52"/>
            </a:endParaRPr>
          </a:p>
          <a:p>
            <a:pPr eaLnBrk="1" hangingPunct="1"/>
            <a:endParaRPr lang="ru-RU" altLang="ru-RU" sz="1000" dirty="0" smtClean="0">
              <a:latin typeface="PT Astra Serif" pitchFamily="18" charset="-52"/>
              <a:ea typeface="PT Astra Serif" pitchFamily="18" charset="-52"/>
            </a:endParaRPr>
          </a:p>
          <a:p>
            <a:pPr eaLnBrk="1" hangingPunct="1"/>
            <a:r>
              <a:rPr lang="ru-RU" altLang="ru-RU" sz="1000" dirty="0" smtClean="0">
                <a:latin typeface="PT Astra Serif" pitchFamily="18" charset="-52"/>
                <a:ea typeface="PT Astra Serif" pitchFamily="18" charset="-52"/>
              </a:rPr>
              <a:t>Мероприятия по реализации приоритетного проекта </a:t>
            </a:r>
            <a:r>
              <a:rPr lang="ru-RU" altLang="ru-RU" sz="1000" smtClean="0">
                <a:latin typeface="PT Astra Serif" pitchFamily="18" charset="-52"/>
                <a:ea typeface="PT Astra Serif" pitchFamily="18" charset="-52"/>
              </a:rPr>
              <a:t>региона «Развитие </a:t>
            </a:r>
            <a:r>
              <a:rPr lang="ru-RU" altLang="ru-RU" sz="1000" dirty="0" smtClean="0">
                <a:latin typeface="PT Astra Serif" pitchFamily="18" charset="-52"/>
                <a:ea typeface="PT Astra Serif" pitchFamily="18" charset="-52"/>
              </a:rPr>
              <a:t>инновационного кластера Ульяновской области»</a:t>
            </a:r>
          </a:p>
          <a:p>
            <a:pPr eaLnBrk="1" hangingPunct="1"/>
            <a:endParaRPr lang="ru-RU" altLang="ru-RU" sz="1000" dirty="0" smtClean="0"/>
          </a:p>
          <a:p>
            <a:pPr eaLnBrk="1" hangingPunct="1"/>
            <a:endParaRPr lang="ru-RU" altLang="ru-RU" sz="1000" dirty="0" smtClean="0"/>
          </a:p>
          <a:p>
            <a:pPr eaLnBrk="1" hangingPunct="1"/>
            <a:endParaRPr lang="ru-RU" altLang="ru-RU" sz="1000" dirty="0" smtClean="0"/>
          </a:p>
          <a:p>
            <a:pPr eaLnBrk="1" hangingPunct="1"/>
            <a:endParaRPr lang="ru-RU" altLang="ru-RU" sz="1000" dirty="0" smtClean="0"/>
          </a:p>
          <a:p>
            <a:pPr eaLnBrk="1" hangingPunct="1"/>
            <a:endParaRPr lang="ru-RU" altLang="ru-RU" sz="1000" dirty="0" smtClean="0"/>
          </a:p>
          <a:p>
            <a:pPr eaLnBrk="1" hangingPunct="1"/>
            <a:endParaRPr lang="ru-RU" altLang="ru-RU" sz="1000" dirty="0" smtClean="0"/>
          </a:p>
          <a:p>
            <a:pPr eaLnBrk="1" hangingPunct="1"/>
            <a:endParaRPr lang="ru-RU" altLang="ru-RU" sz="1000" dirty="0"/>
          </a:p>
        </p:txBody>
      </p:sp>
      <p:pic>
        <p:nvPicPr>
          <p:cNvPr id="15" name="Рисунок 14" descr="5_informac._puzyr.jpg"/>
          <p:cNvPicPr>
            <a:picLocks noChangeAspect="1"/>
          </p:cNvPicPr>
          <p:nvPr/>
        </p:nvPicPr>
        <p:blipFill>
          <a:blip r:embed="rId4" cstate="print"/>
          <a:stretch>
            <a:fillRect/>
          </a:stretch>
        </p:blipFill>
        <p:spPr>
          <a:xfrm>
            <a:off x="214290" y="7143768"/>
            <a:ext cx="1643050" cy="1095367"/>
          </a:xfrm>
          <a:prstGeom prst="rect">
            <a:avLst/>
          </a:prstGeom>
        </p:spPr>
      </p:pic>
    </p:spTree>
    <p:extLst>
      <p:ext uri="{BB962C8B-B14F-4D97-AF65-F5344CB8AC3E}">
        <p14:creationId xmlns:p14="http://schemas.microsoft.com/office/powerpoint/2010/main" xmlns="" val="425931076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332656" y="755576"/>
            <a:ext cx="6172200" cy="720080"/>
          </a:xfrm>
        </p:spPr>
        <p:txBody>
          <a:bodyPr>
            <a:noAutofit/>
          </a:bodyPr>
          <a:lstStyle/>
          <a:p>
            <a:pPr algn="ctr"/>
            <a:r>
              <a:rPr lang="ru-RU" sz="1600" b="1" dirty="0" smtClean="0">
                <a:solidFill>
                  <a:srgbClr val="F09958"/>
                </a:solidFill>
                <a:latin typeface="PT Astra Serif" pitchFamily="18" charset="-52"/>
                <a:ea typeface="PT Astra Serif" pitchFamily="18" charset="-52"/>
              </a:rPr>
              <a:t>Государственная программа </a:t>
            </a:r>
            <a:br>
              <a:rPr lang="ru-RU" sz="1600" b="1" dirty="0" smtClean="0">
                <a:solidFill>
                  <a:srgbClr val="F09958"/>
                </a:solidFill>
                <a:latin typeface="PT Astra Serif" pitchFamily="18" charset="-52"/>
                <a:ea typeface="PT Astra Serif" pitchFamily="18" charset="-52"/>
              </a:rPr>
            </a:br>
            <a:r>
              <a:rPr lang="ru-RU" sz="1600" b="1" dirty="0" smtClean="0">
                <a:solidFill>
                  <a:srgbClr val="F09958"/>
                </a:solidFill>
                <a:latin typeface="PT Astra Serif" pitchFamily="18" charset="-52"/>
                <a:ea typeface="PT Astra Serif" pitchFamily="18" charset="-52"/>
              </a:rPr>
              <a:t>«Гражданское общество и государственная </a:t>
            </a:r>
            <a:br>
              <a:rPr lang="ru-RU" sz="1600" b="1" dirty="0" smtClean="0">
                <a:solidFill>
                  <a:srgbClr val="F09958"/>
                </a:solidFill>
                <a:latin typeface="PT Astra Serif" pitchFamily="18" charset="-52"/>
                <a:ea typeface="PT Astra Serif" pitchFamily="18" charset="-52"/>
              </a:rPr>
            </a:br>
            <a:r>
              <a:rPr lang="ru-RU" sz="1600" b="1" dirty="0" smtClean="0">
                <a:solidFill>
                  <a:srgbClr val="F09958"/>
                </a:solidFill>
                <a:latin typeface="PT Astra Serif" pitchFamily="18" charset="-52"/>
                <a:ea typeface="PT Astra Serif" pitchFamily="18" charset="-52"/>
              </a:rPr>
              <a:t>национальная политика  в Ульяновской области»</a:t>
            </a:r>
            <a:endParaRPr lang="ru-RU" sz="1600" b="1" dirty="0">
              <a:solidFill>
                <a:srgbClr val="F09958"/>
              </a:solidFill>
              <a:latin typeface="PT Astra Serif" pitchFamily="18" charset="-52"/>
              <a:ea typeface="PT Astra Serif" pitchFamily="18" charset="-52"/>
            </a:endParaRPr>
          </a:p>
        </p:txBody>
      </p:sp>
      <p:graphicFrame>
        <p:nvGraphicFramePr>
          <p:cNvPr id="11" name="Объект 10"/>
          <p:cNvGraphicFramePr>
            <a:graphicFrameLocks noGrp="1"/>
          </p:cNvGraphicFramePr>
          <p:nvPr>
            <p:ph sz="half" idx="1"/>
            <p:extLst>
              <p:ext uri="{D42A27DB-BD31-4B8C-83A1-F6EECF244321}">
                <p14:modId xmlns:p14="http://schemas.microsoft.com/office/powerpoint/2010/main" xmlns="" val="4107039292"/>
              </p:ext>
            </p:extLst>
          </p:nvPr>
        </p:nvGraphicFramePr>
        <p:xfrm>
          <a:off x="188640" y="1562473"/>
          <a:ext cx="504056" cy="4233663"/>
        </p:xfrm>
        <a:graphic>
          <a:graphicData uri="http://schemas.openxmlformats.org/drawingml/2006/table">
            <a:tbl>
              <a:tblPr firstRow="1" bandRow="1">
                <a:tableStyleId>{5C22544A-7EE6-4342-B048-85BDC9FD1C3A}</a:tableStyleId>
              </a:tblPr>
              <a:tblGrid>
                <a:gridCol w="504056"/>
              </a:tblGrid>
              <a:tr h="777279">
                <a:tc>
                  <a:txBody>
                    <a:bodyPr/>
                    <a:lstStyle/>
                    <a:p>
                      <a:endParaRPr lang="ru-RU" sz="900" spc="0" baseline="0" dirty="0" smtClean="0"/>
                    </a:p>
                    <a:p>
                      <a:r>
                        <a:rPr lang="ru-RU" sz="900" b="0" spc="0" baseline="0" dirty="0" smtClean="0">
                          <a:solidFill>
                            <a:schemeClr val="tx1"/>
                          </a:solidFill>
                        </a:rPr>
                        <a:t>24,1</a:t>
                      </a:r>
                      <a:endParaRPr lang="ru-RU" sz="900" b="0" spc="0" baseline="0" dirty="0">
                        <a:solidFill>
                          <a:schemeClr val="tx1"/>
                        </a:solidFill>
                      </a:endParaRPr>
                    </a:p>
                  </a:txBody>
                  <a:tcPr>
                    <a:solidFill>
                      <a:srgbClr val="92D050"/>
                    </a:solidFill>
                  </a:tcPr>
                </a:tc>
              </a:tr>
              <a:tr h="1108516">
                <a:tc>
                  <a:txBody>
                    <a:bodyPr/>
                    <a:lstStyle/>
                    <a:p>
                      <a:endParaRPr lang="ru-RU" sz="900" spc="0" baseline="0" dirty="0" smtClean="0"/>
                    </a:p>
                    <a:p>
                      <a:r>
                        <a:rPr lang="ru-RU" sz="900" spc="0" baseline="0" dirty="0" smtClean="0"/>
                        <a:t>124,7</a:t>
                      </a:r>
                      <a:endParaRPr lang="ru-RU" sz="900" spc="0" baseline="0" dirty="0"/>
                    </a:p>
                  </a:txBody>
                  <a:tcPr>
                    <a:solidFill>
                      <a:schemeClr val="accent2">
                        <a:lumMod val="40000"/>
                        <a:lumOff val="60000"/>
                      </a:schemeClr>
                    </a:solidFill>
                  </a:tcPr>
                </a:tc>
              </a:tr>
              <a:tr h="792088">
                <a:tc>
                  <a:txBody>
                    <a:bodyPr/>
                    <a:lstStyle/>
                    <a:p>
                      <a:endParaRPr lang="ru-RU" sz="900" spc="0" baseline="0" dirty="0" smtClean="0"/>
                    </a:p>
                    <a:p>
                      <a:r>
                        <a:rPr lang="ru-RU" sz="900" spc="0" baseline="0" dirty="0" smtClean="0"/>
                        <a:t>39,7</a:t>
                      </a:r>
                      <a:endParaRPr lang="ru-RU" sz="900" spc="0" baseline="0" dirty="0"/>
                    </a:p>
                  </a:txBody>
                  <a:tcPr>
                    <a:solidFill>
                      <a:srgbClr val="00B0F0"/>
                    </a:solidFill>
                  </a:tcPr>
                </a:tc>
              </a:tr>
              <a:tr h="763692">
                <a:tc>
                  <a:txBody>
                    <a:bodyPr/>
                    <a:lstStyle/>
                    <a:p>
                      <a:endParaRPr lang="ru-RU" sz="900" spc="0" baseline="0" dirty="0" smtClean="0"/>
                    </a:p>
                    <a:p>
                      <a:r>
                        <a:rPr lang="ru-RU" sz="900" spc="0" baseline="0" dirty="0" smtClean="0"/>
                        <a:t>7,4</a:t>
                      </a:r>
                      <a:endParaRPr lang="ru-RU" sz="900" spc="0" baseline="0" dirty="0"/>
                    </a:p>
                  </a:txBody>
                  <a:tcPr>
                    <a:solidFill>
                      <a:schemeClr val="accent5">
                        <a:lumMod val="40000"/>
                        <a:lumOff val="60000"/>
                      </a:schemeClr>
                    </a:solidFill>
                  </a:tcPr>
                </a:tc>
              </a:tr>
              <a:tr h="792088">
                <a:tc>
                  <a:txBody>
                    <a:bodyPr/>
                    <a:lstStyle/>
                    <a:p>
                      <a:r>
                        <a:rPr lang="ru-RU" sz="900" spc="0" baseline="0" dirty="0" smtClean="0"/>
                        <a:t>34,8</a:t>
                      </a:r>
                    </a:p>
                  </a:txBody>
                  <a:tcPr>
                    <a:solidFill>
                      <a:schemeClr val="accent3">
                        <a:lumMod val="40000"/>
                        <a:lumOff val="60000"/>
                      </a:schemeClr>
                    </a:solidFill>
                  </a:tcPr>
                </a:tc>
              </a:tr>
            </a:tbl>
          </a:graphicData>
        </a:graphic>
      </p:graphicFrame>
      <p:graphicFrame>
        <p:nvGraphicFramePr>
          <p:cNvPr id="18" name="Объект 17"/>
          <p:cNvGraphicFramePr>
            <a:graphicFrameLocks noGrp="1"/>
          </p:cNvGraphicFramePr>
          <p:nvPr>
            <p:ph sz="half" idx="2"/>
            <p:extLst>
              <p:ext uri="{D42A27DB-BD31-4B8C-83A1-F6EECF244321}">
                <p14:modId xmlns:p14="http://schemas.microsoft.com/office/powerpoint/2010/main" xmlns="" val="1239157827"/>
              </p:ext>
            </p:extLst>
          </p:nvPr>
        </p:nvGraphicFramePr>
        <p:xfrm>
          <a:off x="2564904" y="5652120"/>
          <a:ext cx="3960440" cy="3161901"/>
        </p:xfrm>
        <a:graphic>
          <a:graphicData uri="http://schemas.openxmlformats.org/drawingml/2006/table">
            <a:tbl>
              <a:tblPr firstRow="1" bandRow="1">
                <a:tableStyleId>{5C22544A-7EE6-4342-B048-85BDC9FD1C3A}</a:tableStyleId>
              </a:tblPr>
              <a:tblGrid>
                <a:gridCol w="2292856"/>
                <a:gridCol w="571504"/>
                <a:gridCol w="571504"/>
                <a:gridCol w="524576"/>
              </a:tblGrid>
              <a:tr h="360040">
                <a:tc>
                  <a:txBody>
                    <a:bodyPr/>
                    <a:lstStyle/>
                    <a:p>
                      <a:pPr algn="ctr"/>
                      <a:r>
                        <a:rPr lang="ru-RU" sz="1000" dirty="0" smtClean="0">
                          <a:latin typeface="PT Astra Serif" pitchFamily="18" charset="-52"/>
                          <a:ea typeface="PT Astra Serif" pitchFamily="18" charset="-52"/>
                        </a:rPr>
                        <a:t>Целевой индикатор</a:t>
                      </a:r>
                      <a:endParaRPr lang="ru-RU" sz="1000" dirty="0">
                        <a:latin typeface="PT Astra Serif" pitchFamily="18" charset="-52"/>
                        <a:ea typeface="PT Astra Serif" pitchFamily="18" charset="-52"/>
                      </a:endParaRPr>
                    </a:p>
                  </a:txBody>
                  <a:tcPr/>
                </a:tc>
                <a:tc>
                  <a:txBody>
                    <a:bodyPr/>
                    <a:lstStyle/>
                    <a:p>
                      <a:pPr algn="ctr"/>
                      <a:r>
                        <a:rPr lang="ru-RU" sz="1000" dirty="0" smtClean="0">
                          <a:solidFill>
                            <a:schemeClr val="bg1"/>
                          </a:solidFill>
                          <a:latin typeface="PT Astra Serif" pitchFamily="18" charset="-52"/>
                          <a:ea typeface="PT Astra Serif" pitchFamily="18" charset="-52"/>
                        </a:rPr>
                        <a:t>2020</a:t>
                      </a:r>
                    </a:p>
                    <a:p>
                      <a:pPr algn="ctr"/>
                      <a:r>
                        <a:rPr lang="ru-RU" sz="1000" dirty="0" smtClean="0">
                          <a:solidFill>
                            <a:schemeClr val="bg1"/>
                          </a:solidFill>
                          <a:latin typeface="PT Astra Serif" pitchFamily="18" charset="-52"/>
                          <a:ea typeface="PT Astra Serif" pitchFamily="18" charset="-52"/>
                        </a:rPr>
                        <a:t>(план)</a:t>
                      </a:r>
                      <a:endParaRPr lang="ru-RU" sz="1000" dirty="0">
                        <a:solidFill>
                          <a:schemeClr val="bg1"/>
                        </a:solidFill>
                        <a:latin typeface="PT Astra Serif" pitchFamily="18" charset="-52"/>
                        <a:ea typeface="PT Astra Serif" pitchFamily="18" charset="-52"/>
                      </a:endParaRPr>
                    </a:p>
                  </a:txBody>
                  <a:tcPr/>
                </a:tc>
                <a:tc>
                  <a:txBody>
                    <a:bodyPr/>
                    <a:lstStyle/>
                    <a:p>
                      <a:pPr algn="ctr"/>
                      <a:r>
                        <a:rPr lang="ru-RU" sz="1000" dirty="0" smtClean="0">
                          <a:solidFill>
                            <a:schemeClr val="bg1"/>
                          </a:solidFill>
                          <a:latin typeface="PT Astra Serif" pitchFamily="18" charset="-52"/>
                          <a:ea typeface="PT Astra Serif" pitchFamily="18" charset="-52"/>
                        </a:rPr>
                        <a:t>2020</a:t>
                      </a:r>
                    </a:p>
                    <a:p>
                      <a:pPr algn="ctr"/>
                      <a:r>
                        <a:rPr lang="ru-RU" sz="1000" dirty="0" smtClean="0">
                          <a:solidFill>
                            <a:schemeClr val="bg1"/>
                          </a:solidFill>
                          <a:latin typeface="PT Astra Serif" pitchFamily="18" charset="-52"/>
                          <a:ea typeface="PT Astra Serif" pitchFamily="18" charset="-52"/>
                        </a:rPr>
                        <a:t>(факт)</a:t>
                      </a:r>
                      <a:endParaRPr lang="ru-RU" sz="1000" dirty="0">
                        <a:solidFill>
                          <a:schemeClr val="bg1"/>
                        </a:solidFill>
                        <a:latin typeface="PT Astra Serif" pitchFamily="18" charset="-52"/>
                        <a:ea typeface="PT Astra Serif" pitchFamily="18" charset="-52"/>
                      </a:endParaRPr>
                    </a:p>
                  </a:txBody>
                  <a:tcPr/>
                </a:tc>
                <a:tc>
                  <a:txBody>
                    <a:bodyPr/>
                    <a:lstStyle/>
                    <a:p>
                      <a:pPr algn="ctr"/>
                      <a:r>
                        <a:rPr lang="ru-RU" sz="1000" dirty="0" smtClean="0">
                          <a:solidFill>
                            <a:schemeClr val="bg1"/>
                          </a:solidFill>
                          <a:latin typeface="PT Astra Serif" pitchFamily="18" charset="-52"/>
                          <a:ea typeface="PT Astra Serif" pitchFamily="18" charset="-52"/>
                        </a:rPr>
                        <a:t>%</a:t>
                      </a:r>
                    </a:p>
                    <a:p>
                      <a:pPr algn="ctr"/>
                      <a:r>
                        <a:rPr lang="ru-RU" sz="1000" dirty="0" smtClean="0">
                          <a:solidFill>
                            <a:schemeClr val="bg1"/>
                          </a:solidFill>
                          <a:latin typeface="PT Astra Serif" pitchFamily="18" charset="-52"/>
                          <a:ea typeface="PT Astra Serif" pitchFamily="18" charset="-52"/>
                        </a:rPr>
                        <a:t>достижения</a:t>
                      </a:r>
                      <a:endParaRPr lang="ru-RU" sz="1000" dirty="0">
                        <a:solidFill>
                          <a:schemeClr val="bg1"/>
                        </a:solidFill>
                        <a:latin typeface="PT Astra Serif" pitchFamily="18" charset="-52"/>
                        <a:ea typeface="PT Astra Serif" pitchFamily="18" charset="-52"/>
                      </a:endParaRPr>
                    </a:p>
                  </a:txBody>
                  <a:tcPr/>
                </a:tc>
              </a:tr>
              <a:tr h="586607">
                <a:tc>
                  <a:txBody>
                    <a:bodyPr/>
                    <a:lstStyle/>
                    <a:p>
                      <a:r>
                        <a:rPr lang="ru-RU" sz="800" kern="1200" dirty="0" smtClean="0">
                          <a:solidFill>
                            <a:schemeClr val="dk1"/>
                          </a:solidFill>
                          <a:latin typeface="PT Astra Serif" pitchFamily="18" charset="-52"/>
                          <a:ea typeface="PT Astra Serif" pitchFamily="18" charset="-52"/>
                          <a:cs typeface="+mn-cs"/>
                        </a:rPr>
                        <a:t>Количество информационных материалов, опубликованных в периодических печатных изданиях, а также радио-, теле- и иных программ, вышедших в свет (в эфир), освещающих деятельность СО НКО</a:t>
                      </a:r>
                      <a:endParaRPr lang="ru-RU" sz="800" dirty="0">
                        <a:latin typeface="PT Astra Serif" pitchFamily="18" charset="-52"/>
                        <a:ea typeface="PT Astra Serif" pitchFamily="18" charset="-52"/>
                      </a:endParaRPr>
                    </a:p>
                  </a:txBody>
                  <a:tcPr/>
                </a:tc>
                <a:tc>
                  <a:txBody>
                    <a:bodyPr/>
                    <a:lstStyle/>
                    <a:p>
                      <a:pPr marL="0" algn="ctr" defTabSz="914400" rtl="0" eaLnBrk="1" fontAlgn="t" latinLnBrk="0" hangingPunct="1">
                        <a:spcAft>
                          <a:spcPts val="0"/>
                        </a:spcAft>
                      </a:pPr>
                      <a:r>
                        <a:rPr lang="ru-RU" sz="1000" kern="1200" dirty="0" smtClean="0">
                          <a:solidFill>
                            <a:schemeClr val="tx1"/>
                          </a:solidFill>
                          <a:latin typeface="PT Astra Serif" pitchFamily="18" charset="-52"/>
                          <a:ea typeface="PT Astra Serif" pitchFamily="18" charset="-52"/>
                          <a:cs typeface="+mn-cs"/>
                        </a:rPr>
                        <a:t>140</a:t>
                      </a:r>
                    </a:p>
                  </a:txBody>
                  <a:tcPr marL="9525" marR="9525" marT="9525" marB="0" anchor="ctr"/>
                </a:tc>
                <a:tc>
                  <a:txBody>
                    <a:bodyPr/>
                    <a:lstStyle/>
                    <a:p>
                      <a:pPr marL="0" algn="ctr" defTabSz="914400" rtl="0" eaLnBrk="1" fontAlgn="t" latinLnBrk="0" hangingPunct="1">
                        <a:spcAft>
                          <a:spcPts val="0"/>
                        </a:spcAft>
                      </a:pPr>
                      <a:r>
                        <a:rPr lang="ru-RU" sz="1000" kern="1200" dirty="0" smtClean="0">
                          <a:solidFill>
                            <a:schemeClr val="tx1"/>
                          </a:solidFill>
                          <a:latin typeface="PT Astra Serif" pitchFamily="18" charset="-52"/>
                          <a:ea typeface="PT Astra Serif" pitchFamily="18" charset="-52"/>
                          <a:cs typeface="+mn-cs"/>
                        </a:rPr>
                        <a:t>140</a:t>
                      </a:r>
                    </a:p>
                  </a:txBody>
                  <a:tcPr marL="9525" marR="9525" marT="9525" marB="0" anchor="ctr"/>
                </a:tc>
                <a:tc>
                  <a:txBody>
                    <a:bodyPr/>
                    <a:lstStyle/>
                    <a:p>
                      <a:pPr marL="0" algn="ctr" defTabSz="914400" rtl="0" eaLnBrk="1" fontAlgn="t" latinLnBrk="0" hangingPunct="1">
                        <a:spcAft>
                          <a:spcPts val="0"/>
                        </a:spcAft>
                      </a:pPr>
                      <a:r>
                        <a:rPr lang="ru-RU" sz="1000" kern="1200" dirty="0" smtClean="0">
                          <a:solidFill>
                            <a:schemeClr val="tx1"/>
                          </a:solidFill>
                          <a:latin typeface="PT Astra Serif" pitchFamily="18" charset="-52"/>
                          <a:ea typeface="PT Astra Serif" pitchFamily="18" charset="-52"/>
                          <a:cs typeface="+mn-cs"/>
                        </a:rPr>
                        <a:t>100</a:t>
                      </a:r>
                    </a:p>
                  </a:txBody>
                  <a:tcPr marL="9525" marR="9525" marT="9525" marB="0" anchor="ctr"/>
                </a:tc>
              </a:tr>
              <a:tr h="586607">
                <a:tc>
                  <a:txBody>
                    <a:bodyPr/>
                    <a:lstStyle/>
                    <a:p>
                      <a:r>
                        <a:rPr lang="ru-RU" sz="800" kern="1200" dirty="0" smtClean="0">
                          <a:solidFill>
                            <a:schemeClr val="dk1"/>
                          </a:solidFill>
                          <a:latin typeface="PT Astra Serif" pitchFamily="18" charset="-52"/>
                          <a:ea typeface="PT Astra Serif" pitchFamily="18" charset="-52"/>
                          <a:cs typeface="+mn-cs"/>
                        </a:rPr>
                        <a:t>Количество социально значимых выпусков телепрограмм на национальных языках народов Поволжья, транслируемых на региональных телеканалах</a:t>
                      </a:r>
                      <a:endParaRPr lang="ru-RU" sz="800" kern="1200" dirty="0">
                        <a:solidFill>
                          <a:schemeClr val="dk1"/>
                        </a:solidFill>
                        <a:latin typeface="PT Astra Serif" pitchFamily="18" charset="-52"/>
                        <a:ea typeface="PT Astra Serif" pitchFamily="18" charset="-52"/>
                        <a:cs typeface="+mn-cs"/>
                      </a:endParaRPr>
                    </a:p>
                  </a:txBody>
                  <a:tcPr/>
                </a:tc>
                <a:tc>
                  <a:txBody>
                    <a:bodyPr/>
                    <a:lstStyle/>
                    <a:p>
                      <a:pPr marL="0" algn="ctr" defTabSz="914400" rtl="0" eaLnBrk="1" fontAlgn="t" latinLnBrk="0" hangingPunct="1">
                        <a:spcAft>
                          <a:spcPts val="0"/>
                        </a:spcAft>
                      </a:pPr>
                      <a:r>
                        <a:rPr lang="ru-RU" sz="1000" kern="1200" dirty="0" smtClean="0">
                          <a:solidFill>
                            <a:schemeClr val="tx1"/>
                          </a:solidFill>
                          <a:latin typeface="PT Astra Serif" pitchFamily="18" charset="-52"/>
                          <a:ea typeface="PT Astra Serif" pitchFamily="18" charset="-52"/>
                          <a:cs typeface="+mn-cs"/>
                        </a:rPr>
                        <a:t>88</a:t>
                      </a:r>
                    </a:p>
                  </a:txBody>
                  <a:tcPr marL="9525" marR="9525" marT="9525" marB="0" anchor="ctr"/>
                </a:tc>
                <a:tc>
                  <a:txBody>
                    <a:bodyPr/>
                    <a:lstStyle/>
                    <a:p>
                      <a:pPr marL="0" algn="ctr" defTabSz="914400" rtl="0" eaLnBrk="1" fontAlgn="t" latinLnBrk="0" hangingPunct="1">
                        <a:spcAft>
                          <a:spcPts val="0"/>
                        </a:spcAft>
                      </a:pPr>
                      <a:r>
                        <a:rPr lang="ru-RU" sz="1000" kern="1200" dirty="0" smtClean="0">
                          <a:solidFill>
                            <a:schemeClr val="tx1"/>
                          </a:solidFill>
                          <a:latin typeface="PT Astra Serif" pitchFamily="18" charset="-52"/>
                          <a:ea typeface="PT Astra Serif" pitchFamily="18" charset="-52"/>
                          <a:cs typeface="+mn-cs"/>
                        </a:rPr>
                        <a:t>88</a:t>
                      </a:r>
                    </a:p>
                  </a:txBody>
                  <a:tcPr marL="9525" marR="9525" marT="9525" marB="0" anchor="ctr"/>
                </a:tc>
                <a:tc>
                  <a:txBody>
                    <a:bodyPr/>
                    <a:lstStyle/>
                    <a:p>
                      <a:pPr marL="0" algn="ctr" defTabSz="914400" rtl="0" eaLnBrk="1" fontAlgn="t" latinLnBrk="0" hangingPunct="1">
                        <a:spcAft>
                          <a:spcPts val="0"/>
                        </a:spcAft>
                      </a:pPr>
                      <a:r>
                        <a:rPr lang="ru-RU" sz="1000" kern="1200" dirty="0" smtClean="0">
                          <a:solidFill>
                            <a:schemeClr val="tx1"/>
                          </a:solidFill>
                          <a:latin typeface="PT Astra Serif" pitchFamily="18" charset="-52"/>
                          <a:ea typeface="PT Astra Serif" pitchFamily="18" charset="-52"/>
                          <a:cs typeface="+mn-cs"/>
                        </a:rPr>
                        <a:t>100</a:t>
                      </a:r>
                    </a:p>
                  </a:txBody>
                  <a:tcPr marL="9525" marR="9525" marT="9525" marB="0" anchor="ctr"/>
                </a:tc>
              </a:tr>
              <a:tr h="586607">
                <a:tc>
                  <a:txBody>
                    <a:bodyPr/>
                    <a:lstStyle/>
                    <a:p>
                      <a:r>
                        <a:rPr lang="ru-RU" sz="800" kern="1200" dirty="0" smtClean="0">
                          <a:solidFill>
                            <a:schemeClr val="dk1"/>
                          </a:solidFill>
                          <a:latin typeface="PT Astra Serif" pitchFamily="18" charset="-52"/>
                          <a:ea typeface="PT Astra Serif" pitchFamily="18" charset="-52"/>
                          <a:cs typeface="+mn-cs"/>
                        </a:rPr>
                        <a:t>Количество мероприятий в сфере информационной политики, проведенных на территории Ульяновской области</a:t>
                      </a:r>
                      <a:endParaRPr lang="ru-RU" sz="800" kern="1200" dirty="0">
                        <a:solidFill>
                          <a:schemeClr val="dk1"/>
                        </a:solidFill>
                        <a:latin typeface="PT Astra Serif" pitchFamily="18" charset="-52"/>
                        <a:ea typeface="PT Astra Serif" pitchFamily="18" charset="-52"/>
                        <a:cs typeface="+mn-cs"/>
                      </a:endParaRPr>
                    </a:p>
                  </a:txBody>
                  <a:tcPr/>
                </a:tc>
                <a:tc>
                  <a:txBody>
                    <a:bodyPr/>
                    <a:lstStyle/>
                    <a:p>
                      <a:pPr marL="0" algn="ctr" defTabSz="914400" rtl="0" eaLnBrk="1" fontAlgn="t" latinLnBrk="0" hangingPunct="1">
                        <a:spcAft>
                          <a:spcPts val="0"/>
                        </a:spcAft>
                      </a:pPr>
                      <a:r>
                        <a:rPr lang="ru-RU" sz="1000" kern="1200" dirty="0" smtClean="0">
                          <a:solidFill>
                            <a:schemeClr val="tx1"/>
                          </a:solidFill>
                          <a:latin typeface="PT Astra Serif" pitchFamily="18" charset="-52"/>
                          <a:ea typeface="PT Astra Serif" pitchFamily="18" charset="-52"/>
                          <a:cs typeface="+mn-cs"/>
                        </a:rPr>
                        <a:t>10</a:t>
                      </a:r>
                    </a:p>
                  </a:txBody>
                  <a:tcPr marL="9525" marR="9525" marT="9525" marB="0"/>
                </a:tc>
                <a:tc>
                  <a:txBody>
                    <a:bodyPr/>
                    <a:lstStyle/>
                    <a:p>
                      <a:pPr marL="0" algn="ctr" defTabSz="914400" rtl="0" eaLnBrk="1" fontAlgn="t" latinLnBrk="0" hangingPunct="1">
                        <a:spcAft>
                          <a:spcPts val="0"/>
                        </a:spcAft>
                      </a:pPr>
                      <a:r>
                        <a:rPr lang="ru-RU" sz="1000" kern="1200" dirty="0" smtClean="0">
                          <a:solidFill>
                            <a:schemeClr val="tx1"/>
                          </a:solidFill>
                          <a:latin typeface="PT Astra Serif" pitchFamily="18" charset="-52"/>
                          <a:ea typeface="PT Astra Serif" pitchFamily="18" charset="-52"/>
                          <a:cs typeface="+mn-cs"/>
                        </a:rPr>
                        <a:t>10</a:t>
                      </a:r>
                    </a:p>
                  </a:txBody>
                  <a:tcPr marL="9525" marR="9525" marT="9525" marB="0"/>
                </a:tc>
                <a:tc>
                  <a:txBody>
                    <a:bodyPr/>
                    <a:lstStyle/>
                    <a:p>
                      <a:pPr marL="0" algn="ctr" defTabSz="914400" rtl="0" eaLnBrk="1" fontAlgn="t" latinLnBrk="0" hangingPunct="1">
                        <a:spcAft>
                          <a:spcPts val="0"/>
                        </a:spcAft>
                      </a:pPr>
                      <a:r>
                        <a:rPr lang="ru-RU" sz="1000" kern="1200" dirty="0" smtClean="0">
                          <a:solidFill>
                            <a:schemeClr val="tx1"/>
                          </a:solidFill>
                          <a:latin typeface="PT Astra Serif" pitchFamily="18" charset="-52"/>
                          <a:ea typeface="PT Astra Serif" pitchFamily="18" charset="-52"/>
                          <a:cs typeface="+mn-cs"/>
                        </a:rPr>
                        <a:t>100</a:t>
                      </a:r>
                    </a:p>
                  </a:txBody>
                  <a:tcPr marL="9525" marR="9525" marT="9525" marB="0"/>
                </a:tc>
              </a:tr>
              <a:tr h="586607">
                <a:tc>
                  <a:txBody>
                    <a:bodyPr/>
                    <a:lstStyle/>
                    <a:p>
                      <a:r>
                        <a:rPr lang="ru-RU" sz="800" kern="1200" dirty="0" smtClean="0">
                          <a:solidFill>
                            <a:schemeClr val="dk1"/>
                          </a:solidFill>
                          <a:latin typeface="PT Astra Serif" pitchFamily="18" charset="-52"/>
                          <a:ea typeface="PT Astra Serif" pitchFamily="18" charset="-52"/>
                          <a:cs typeface="+mn-cs"/>
                        </a:rPr>
                        <a:t>Количество информационных записей, подготовленных и размещенных в информационно-телекоммуникационной сети Интернет</a:t>
                      </a:r>
                      <a:endParaRPr lang="ru-RU" sz="800" kern="1200" dirty="0">
                        <a:solidFill>
                          <a:schemeClr val="dk1"/>
                        </a:solidFill>
                        <a:latin typeface="PT Astra Serif" pitchFamily="18" charset="-52"/>
                        <a:ea typeface="PT Astra Serif" pitchFamily="18" charset="-52"/>
                        <a:cs typeface="+mn-cs"/>
                      </a:endParaRPr>
                    </a:p>
                  </a:txBody>
                  <a:tcPr/>
                </a:tc>
                <a:tc>
                  <a:txBody>
                    <a:bodyPr/>
                    <a:lstStyle/>
                    <a:p>
                      <a:pPr marL="0" algn="ctr" defTabSz="914400" rtl="0" eaLnBrk="1" fontAlgn="t" latinLnBrk="0" hangingPunct="1">
                        <a:spcAft>
                          <a:spcPts val="0"/>
                        </a:spcAft>
                      </a:pPr>
                      <a:r>
                        <a:rPr lang="ru-RU" sz="1000" kern="1200" dirty="0" smtClean="0">
                          <a:solidFill>
                            <a:schemeClr val="tx1"/>
                          </a:solidFill>
                          <a:latin typeface="PT Astra Serif" pitchFamily="18" charset="-52"/>
                          <a:ea typeface="PT Astra Serif" pitchFamily="18" charset="-52"/>
                          <a:cs typeface="+mn-cs"/>
                        </a:rPr>
                        <a:t>39 746</a:t>
                      </a:r>
                    </a:p>
                  </a:txBody>
                  <a:tcPr marL="9525" marR="9525" marT="9525" marB="0"/>
                </a:tc>
                <a:tc>
                  <a:txBody>
                    <a:bodyPr/>
                    <a:lstStyle/>
                    <a:p>
                      <a:pPr marL="0" algn="ctr" defTabSz="914400" rtl="0" eaLnBrk="1" fontAlgn="t" latinLnBrk="0" hangingPunct="1">
                        <a:spcAft>
                          <a:spcPts val="0"/>
                        </a:spcAft>
                      </a:pPr>
                      <a:r>
                        <a:rPr lang="ru-RU" sz="1000" kern="1200" dirty="0" smtClean="0">
                          <a:solidFill>
                            <a:schemeClr val="tx1"/>
                          </a:solidFill>
                          <a:latin typeface="PT Astra Serif" pitchFamily="18" charset="-52"/>
                          <a:ea typeface="PT Astra Serif" pitchFamily="18" charset="-52"/>
                          <a:cs typeface="+mn-cs"/>
                        </a:rPr>
                        <a:t>40 139</a:t>
                      </a:r>
                    </a:p>
                  </a:txBody>
                  <a:tcPr marL="9525" marR="9525" marT="9525" marB="0"/>
                </a:tc>
                <a:tc>
                  <a:txBody>
                    <a:bodyPr/>
                    <a:lstStyle/>
                    <a:p>
                      <a:pPr marL="0" algn="ctr" defTabSz="914400" rtl="0" eaLnBrk="1" fontAlgn="t" latinLnBrk="0" hangingPunct="1">
                        <a:spcAft>
                          <a:spcPts val="0"/>
                        </a:spcAft>
                      </a:pPr>
                      <a:r>
                        <a:rPr lang="ru-RU" sz="1000" kern="1200" dirty="0" smtClean="0">
                          <a:solidFill>
                            <a:schemeClr val="tx1"/>
                          </a:solidFill>
                          <a:latin typeface="PT Astra Serif" pitchFamily="18" charset="-52"/>
                          <a:ea typeface="PT Astra Serif" pitchFamily="18" charset="-52"/>
                          <a:cs typeface="+mn-cs"/>
                        </a:rPr>
                        <a:t>100,99</a:t>
                      </a:r>
                    </a:p>
                  </a:txBody>
                  <a:tcPr marL="9525" marR="9525" marT="9525" marB="0"/>
                </a:tc>
              </a:tr>
            </a:tbl>
          </a:graphicData>
        </a:graphic>
      </p:graphicFrame>
      <p:sp>
        <p:nvSpPr>
          <p:cNvPr id="12" name="TextBox 11"/>
          <p:cNvSpPr txBox="1"/>
          <p:nvPr/>
        </p:nvSpPr>
        <p:spPr>
          <a:xfrm>
            <a:off x="692696" y="1617844"/>
            <a:ext cx="1033280" cy="4293483"/>
          </a:xfrm>
          <a:prstGeom prst="rect">
            <a:avLst/>
          </a:prstGeom>
          <a:noFill/>
        </p:spPr>
        <p:txBody>
          <a:bodyPr wrap="square" rtlCol="0">
            <a:spAutoFit/>
          </a:bodyPr>
          <a:lstStyle/>
          <a:p>
            <a:r>
              <a:rPr lang="ru-RU" sz="1050" dirty="0" smtClean="0">
                <a:latin typeface="PT Astra Serif" pitchFamily="18" charset="-52"/>
                <a:ea typeface="PT Astra Serif" pitchFamily="18" charset="-52"/>
              </a:rPr>
              <a:t>Субсидии социально ориентированным НКО</a:t>
            </a:r>
          </a:p>
          <a:p>
            <a:endParaRPr lang="ru-RU" sz="1050" dirty="0" smtClean="0">
              <a:latin typeface="PT Astra Serif" pitchFamily="18" charset="-52"/>
              <a:ea typeface="PT Astra Serif" pitchFamily="18" charset="-52"/>
            </a:endParaRPr>
          </a:p>
          <a:p>
            <a:r>
              <a:rPr lang="ru-RU" sz="1050" dirty="0" smtClean="0">
                <a:latin typeface="PT Astra Serif" pitchFamily="18" charset="-52"/>
                <a:ea typeface="PT Astra Serif" pitchFamily="18" charset="-52"/>
              </a:rPr>
              <a:t>Субсидии автономным учреждениям  в сфере печатных СМИ</a:t>
            </a:r>
          </a:p>
          <a:p>
            <a:endParaRPr lang="ru-RU" sz="1050" dirty="0" smtClean="0">
              <a:latin typeface="PT Astra Serif" pitchFamily="18" charset="-52"/>
              <a:ea typeface="PT Astra Serif" pitchFamily="18" charset="-52"/>
            </a:endParaRPr>
          </a:p>
          <a:p>
            <a:r>
              <a:rPr lang="ru-RU" sz="1050" dirty="0" smtClean="0">
                <a:latin typeface="PT Astra Serif" pitchFamily="18" charset="-52"/>
                <a:ea typeface="PT Astra Serif" pitchFamily="18" charset="-52"/>
              </a:rPr>
              <a:t>Обеспечение деятельности вещателей</a:t>
            </a:r>
          </a:p>
          <a:p>
            <a:endParaRPr lang="ru-RU" sz="1050" dirty="0" smtClean="0">
              <a:latin typeface="PT Astra Serif" pitchFamily="18" charset="-52"/>
              <a:ea typeface="PT Astra Serif" pitchFamily="18" charset="-52"/>
            </a:endParaRPr>
          </a:p>
          <a:p>
            <a:endParaRPr lang="ru-RU" sz="1050" dirty="0" smtClean="0">
              <a:latin typeface="PT Astra Serif" pitchFamily="18" charset="-52"/>
              <a:ea typeface="PT Astra Serif" pitchFamily="18" charset="-52"/>
            </a:endParaRPr>
          </a:p>
          <a:p>
            <a:r>
              <a:rPr lang="ru-RU" sz="1050" dirty="0" smtClean="0">
                <a:latin typeface="PT Astra Serif" pitchFamily="18" charset="-52"/>
                <a:ea typeface="PT Astra Serif" pitchFamily="18" charset="-52"/>
              </a:rPr>
              <a:t>Производство и </a:t>
            </a:r>
            <a:r>
              <a:rPr lang="ru-RU" sz="1050" dirty="0" err="1" smtClean="0">
                <a:latin typeface="PT Astra Serif" pitchFamily="18" charset="-52"/>
                <a:ea typeface="PT Astra Serif" pitchFamily="18" charset="-52"/>
              </a:rPr>
              <a:t>распростра-нение</a:t>
            </a:r>
            <a:r>
              <a:rPr lang="ru-RU" sz="1050" dirty="0" smtClean="0">
                <a:latin typeface="PT Astra Serif" pitchFamily="18" charset="-52"/>
                <a:ea typeface="PT Astra Serif" pitchFamily="18" charset="-52"/>
              </a:rPr>
              <a:t> телепрограмм</a:t>
            </a:r>
          </a:p>
          <a:p>
            <a:endParaRPr lang="ru-RU" sz="1050" dirty="0" smtClean="0">
              <a:latin typeface="PT Astra Serif" pitchFamily="18" charset="-52"/>
              <a:ea typeface="PT Astra Serif" pitchFamily="18" charset="-52"/>
            </a:endParaRPr>
          </a:p>
          <a:p>
            <a:r>
              <a:rPr lang="ru-RU" sz="1050" dirty="0" smtClean="0">
                <a:latin typeface="PT Astra Serif" pitchFamily="18" charset="-52"/>
                <a:ea typeface="PT Astra Serif" pitchFamily="18" charset="-52"/>
              </a:rPr>
              <a:t>Мероприятия в сфере гражданского общества</a:t>
            </a:r>
            <a:endParaRPr lang="ru-RU" sz="1050" dirty="0">
              <a:latin typeface="PT Astra Serif" pitchFamily="18" charset="-52"/>
              <a:ea typeface="PT Astra Serif" pitchFamily="18" charset="-52"/>
            </a:endParaRPr>
          </a:p>
        </p:txBody>
      </p:sp>
      <p:sp>
        <p:nvSpPr>
          <p:cNvPr id="17" name="TextBox 16"/>
          <p:cNvSpPr txBox="1"/>
          <p:nvPr/>
        </p:nvSpPr>
        <p:spPr>
          <a:xfrm>
            <a:off x="1844824" y="1619672"/>
            <a:ext cx="4464496" cy="4093428"/>
          </a:xfrm>
          <a:prstGeom prst="rect">
            <a:avLst/>
          </a:prstGeom>
          <a:noFill/>
        </p:spPr>
        <p:txBody>
          <a:bodyPr wrap="square" rtlCol="0">
            <a:spAutoFit/>
          </a:bodyPr>
          <a:lstStyle/>
          <a:p>
            <a:r>
              <a:rPr lang="ru-RU" sz="1000" b="1" dirty="0" smtClean="0">
                <a:latin typeface="PT Astra Serif" pitchFamily="18" charset="-52"/>
                <a:ea typeface="PT Astra Serif" pitchFamily="18" charset="-52"/>
              </a:rPr>
              <a:t>Цели государственной программы:</a:t>
            </a:r>
          </a:p>
          <a:p>
            <a:pPr marL="285750" indent="-285750">
              <a:buFont typeface="Wingdings" panose="05000000000000000000" pitchFamily="2" charset="2"/>
              <a:buChar char="§"/>
            </a:pPr>
            <a:r>
              <a:rPr lang="ru-RU" sz="1000" dirty="0" smtClean="0">
                <a:latin typeface="PT Astra Serif" pitchFamily="18" charset="-52"/>
                <a:ea typeface="PT Astra Serif" pitchFamily="18" charset="-52"/>
              </a:rPr>
              <a:t>создание правовых, экономических и организационных условий для дальнейшего становления социально ориентированных некоммерческих организаций, развитие добровольческой (волонтерской) деятельности и обеспечение их эффективного участия в социально-экономическом развитии Ульяновской области;</a:t>
            </a:r>
          </a:p>
          <a:p>
            <a:pPr marL="285750" indent="-285750">
              <a:buFont typeface="Wingdings" panose="05000000000000000000" pitchFamily="2" charset="2"/>
              <a:buChar char="§"/>
            </a:pPr>
            <a:r>
              <a:rPr lang="ru-RU" sz="1000" dirty="0" smtClean="0">
                <a:latin typeface="PT Astra Serif" pitchFamily="18" charset="-52"/>
                <a:ea typeface="PT Astra Serif" pitchFamily="18" charset="-52"/>
              </a:rPr>
              <a:t>укрепление гражданского единства многонационального народа Российской Федерации (российской нации) на территории Ульяновской области, содействие сохранению и развитию этнокультурного многообразия народов России на территории Ульяновской области</a:t>
            </a:r>
          </a:p>
          <a:p>
            <a:pPr marL="285750" indent="-285750">
              <a:buFont typeface="Wingdings" panose="05000000000000000000" pitchFamily="2" charset="2"/>
              <a:buChar char="§"/>
            </a:pPr>
            <a:r>
              <a:rPr lang="ru-RU" sz="1000" dirty="0" smtClean="0">
                <a:latin typeface="PT Astra Serif" pitchFamily="18" charset="-52"/>
                <a:ea typeface="PT Astra Serif" pitchFamily="18" charset="-52"/>
              </a:rPr>
              <a:t>обеспечение права населения на получение и распространение информации на территории Ульяновской области</a:t>
            </a:r>
            <a:endParaRPr lang="ru-RU" sz="1000" dirty="0">
              <a:latin typeface="PT Astra Serif" pitchFamily="18" charset="-52"/>
              <a:ea typeface="PT Astra Serif" pitchFamily="18" charset="-52"/>
            </a:endParaRPr>
          </a:p>
          <a:p>
            <a:r>
              <a:rPr lang="ru-RU" sz="1000" b="1" dirty="0" smtClean="0">
                <a:latin typeface="PT Astra Serif" pitchFamily="18" charset="-52"/>
                <a:ea typeface="PT Astra Serif" pitchFamily="18" charset="-52"/>
              </a:rPr>
              <a:t>Задачи государственной программы:</a:t>
            </a:r>
          </a:p>
          <a:p>
            <a:pPr marL="285750" indent="-285750">
              <a:buFont typeface="Wingdings" panose="05000000000000000000" pitchFamily="2" charset="2"/>
              <a:buChar char="§"/>
            </a:pPr>
            <a:r>
              <a:rPr lang="ru-RU" sz="1000" dirty="0" smtClean="0">
                <a:latin typeface="PT Astra Serif" pitchFamily="18" charset="-52"/>
                <a:ea typeface="PT Astra Serif" pitchFamily="18" charset="-52"/>
              </a:rPr>
              <a:t>гармонизация межнациональных отношений;</a:t>
            </a:r>
          </a:p>
          <a:p>
            <a:pPr marL="285750" indent="-285750">
              <a:buFont typeface="Wingdings" panose="05000000000000000000" pitchFamily="2" charset="2"/>
              <a:buChar char="§"/>
            </a:pPr>
            <a:r>
              <a:rPr lang="ru-RU" sz="1000" dirty="0" smtClean="0">
                <a:latin typeface="PT Astra Serif" pitchFamily="18" charset="-52"/>
                <a:ea typeface="PT Astra Serif" pitchFamily="18" charset="-52"/>
              </a:rPr>
              <a:t>оперативное и достоверное информирование населения Ульяновской области о социально значимых событиях, происходящих на территории Ульяновской области, её промышленном, экономическом, социальном и культурном развитии;</a:t>
            </a:r>
          </a:p>
          <a:p>
            <a:pPr marL="285750" indent="-285750">
              <a:buFont typeface="Wingdings" panose="05000000000000000000" pitchFamily="2" charset="2"/>
              <a:buChar char="§"/>
            </a:pPr>
            <a:r>
              <a:rPr lang="ru-RU" sz="1000" dirty="0" smtClean="0">
                <a:latin typeface="PT Astra Serif" pitchFamily="18" charset="-52"/>
                <a:ea typeface="PT Astra Serif" pitchFamily="18" charset="-52"/>
              </a:rPr>
              <a:t>развитие механизмов привлечения социально ориентированных некоммерческих организаций (далее – СО НКО) к оказанию социальных услуг на конкурентной основе, а также осуществление финансового обеспечения реализации инновационных программ и проектов СО НКО по результатам их отбора на основе конкурентных процедур.</a:t>
            </a:r>
          </a:p>
          <a:p>
            <a:pPr marL="285750" indent="-285750">
              <a:buFont typeface="Wingdings" panose="05000000000000000000" pitchFamily="2" charset="2"/>
              <a:buChar char="§"/>
            </a:pPr>
            <a:endParaRPr lang="ru-RU" sz="1000" dirty="0" smtClean="0">
              <a:latin typeface="PT Astra Serif" pitchFamily="18" charset="-52"/>
              <a:ea typeface="PT Astra Serif" pitchFamily="18" charset="-52"/>
            </a:endParaRPr>
          </a:p>
          <a:p>
            <a:pPr marL="285750" indent="-285750">
              <a:buFont typeface="Wingdings" panose="05000000000000000000" pitchFamily="2" charset="2"/>
              <a:buChar char="§"/>
            </a:pPr>
            <a:endParaRPr lang="ru-RU" sz="1000" dirty="0" smtClean="0">
              <a:latin typeface="PT Astra Serif" pitchFamily="18" charset="-52"/>
              <a:ea typeface="PT Astra Serif" pitchFamily="18" charset="-52"/>
            </a:endParaRPr>
          </a:p>
          <a:p>
            <a:pPr marL="285750" indent="-285750"/>
            <a:endParaRPr lang="ru-RU" sz="1000" dirty="0">
              <a:latin typeface="PT Astra Serif" pitchFamily="18" charset="-52"/>
              <a:ea typeface="PT Astra Serif" pitchFamily="18" charset="-52"/>
            </a:endParaRPr>
          </a:p>
        </p:txBody>
      </p:sp>
      <p:sp>
        <p:nvSpPr>
          <p:cNvPr id="19" name="TextBox 18"/>
          <p:cNvSpPr txBox="1"/>
          <p:nvPr/>
        </p:nvSpPr>
        <p:spPr>
          <a:xfrm>
            <a:off x="293450" y="7452320"/>
            <a:ext cx="1505764" cy="646331"/>
          </a:xfrm>
          <a:prstGeom prst="rect">
            <a:avLst/>
          </a:prstGeom>
          <a:noFill/>
        </p:spPr>
        <p:txBody>
          <a:bodyPr wrap="square" rtlCol="0">
            <a:spAutoFit/>
          </a:bodyPr>
          <a:lstStyle/>
          <a:p>
            <a:r>
              <a:rPr lang="ru-RU" dirty="0" smtClean="0"/>
              <a:t>КАРТИНКА/ФОТО</a:t>
            </a:r>
            <a:endParaRPr lang="ru-RU" dirty="0"/>
          </a:p>
        </p:txBody>
      </p:sp>
      <p:sp>
        <p:nvSpPr>
          <p:cNvPr id="22" name="TextBox 21"/>
          <p:cNvSpPr txBox="1"/>
          <p:nvPr/>
        </p:nvSpPr>
        <p:spPr>
          <a:xfrm>
            <a:off x="4437112" y="116034"/>
            <a:ext cx="2309863" cy="276999"/>
          </a:xfrm>
          <a:prstGeom prst="rect">
            <a:avLst/>
          </a:prstGeom>
          <a:noFill/>
        </p:spPr>
        <p:txBody>
          <a:bodyPr wrap="none" rtlCol="0">
            <a:spAutoFit/>
          </a:bodyPr>
          <a:lstStyle/>
          <a:p>
            <a:r>
              <a:rPr lang="ru-RU" sz="1200" dirty="0" smtClean="0">
                <a:solidFill>
                  <a:schemeClr val="bg1"/>
                </a:solidFill>
              </a:rPr>
              <a:t>Расходы областного бюджета</a:t>
            </a:r>
            <a:endParaRPr lang="ru-RU" sz="1200" dirty="0">
              <a:solidFill>
                <a:schemeClr val="bg1"/>
              </a:solidFill>
            </a:endParaRPr>
          </a:p>
        </p:txBody>
      </p:sp>
      <p:sp>
        <p:nvSpPr>
          <p:cNvPr id="2" name="TextBox 1"/>
          <p:cNvSpPr txBox="1"/>
          <p:nvPr/>
        </p:nvSpPr>
        <p:spPr>
          <a:xfrm>
            <a:off x="404664" y="8388424"/>
            <a:ext cx="1728192" cy="584775"/>
          </a:xfrm>
          <a:prstGeom prst="rect">
            <a:avLst/>
          </a:prstGeom>
          <a:noFill/>
        </p:spPr>
        <p:txBody>
          <a:bodyPr wrap="square" rtlCol="0">
            <a:spAutoFit/>
          </a:bodyPr>
          <a:lstStyle/>
          <a:p>
            <a:r>
              <a:rPr lang="ru-RU" sz="800" i="1" dirty="0" smtClean="0"/>
              <a:t>Средства на реализацию государственной программы в 2020 году </a:t>
            </a:r>
          </a:p>
          <a:p>
            <a:r>
              <a:rPr lang="ru-RU" sz="800" b="1" i="1" dirty="0" smtClean="0"/>
              <a:t>факт - 230,7 млн. руб.</a:t>
            </a:r>
            <a:endParaRPr lang="ru-RU" sz="800" b="1" i="1" dirty="0"/>
          </a:p>
        </p:txBody>
      </p:sp>
      <p:sp>
        <p:nvSpPr>
          <p:cNvPr id="3" name="TextBox 2"/>
          <p:cNvSpPr txBox="1"/>
          <p:nvPr/>
        </p:nvSpPr>
        <p:spPr>
          <a:xfrm>
            <a:off x="2492896" y="5292080"/>
            <a:ext cx="4038852" cy="276999"/>
          </a:xfrm>
          <a:prstGeom prst="rect">
            <a:avLst/>
          </a:prstGeom>
          <a:noFill/>
        </p:spPr>
        <p:txBody>
          <a:bodyPr wrap="square" rtlCol="0">
            <a:spAutoFit/>
          </a:bodyPr>
          <a:lstStyle/>
          <a:p>
            <a:r>
              <a:rPr lang="ru-RU" sz="1000" b="1" dirty="0" smtClean="0">
                <a:latin typeface="PT Astra Serif" pitchFamily="18" charset="-52"/>
                <a:ea typeface="PT Astra Serif" pitchFamily="18" charset="-52"/>
              </a:rPr>
              <a:t>Результаты</a:t>
            </a:r>
            <a:r>
              <a:rPr lang="ru-RU" sz="1200" b="1" dirty="0" smtClean="0">
                <a:latin typeface="PT Astra Serif" pitchFamily="18" charset="-52"/>
                <a:ea typeface="PT Astra Serif" pitchFamily="18" charset="-52"/>
              </a:rPr>
              <a:t>:</a:t>
            </a:r>
            <a:endParaRPr lang="ru-RU" sz="1200" b="1" dirty="0">
              <a:latin typeface="PT Astra Serif" pitchFamily="18" charset="-52"/>
              <a:ea typeface="PT Astra Serif" pitchFamily="18" charset="-52"/>
            </a:endParaRPr>
          </a:p>
        </p:txBody>
      </p:sp>
      <p:pic>
        <p:nvPicPr>
          <p:cNvPr id="13" name="Рисунок 1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88640" y="179512"/>
            <a:ext cx="2713952" cy="529522"/>
          </a:xfrm>
          <a:prstGeom prst="rect">
            <a:avLst/>
          </a:prstGeom>
        </p:spPr>
      </p:pic>
      <p:sp>
        <p:nvSpPr>
          <p:cNvPr id="15" name="TextBox 14"/>
          <p:cNvSpPr txBox="1"/>
          <p:nvPr/>
        </p:nvSpPr>
        <p:spPr>
          <a:xfrm>
            <a:off x="2996953" y="179512"/>
            <a:ext cx="3861047" cy="523220"/>
          </a:xfrm>
          <a:prstGeom prst="rect">
            <a:avLst/>
          </a:prstGeom>
          <a:noFill/>
        </p:spPr>
        <p:txBody>
          <a:bodyPr wrap="square" rtlCol="0">
            <a:spAutoFit/>
          </a:bodyPr>
          <a:lstStyle/>
          <a:p>
            <a:r>
              <a:rPr lang="ru-RU" sz="1400" b="1" dirty="0" smtClean="0">
                <a:solidFill>
                  <a:srgbClr val="1E43A1"/>
                </a:solidFill>
                <a:latin typeface="Arial" panose="020B0604020202020204" pitchFamily="34" charset="0"/>
                <a:ea typeface="Meiryo" panose="020B0604030504040204" pitchFamily="34" charset="-128"/>
                <a:cs typeface="Arial" panose="020B0604020202020204" pitchFamily="34" charset="0"/>
              </a:rPr>
              <a:t>Расходы областного бюджета Ульяновской области</a:t>
            </a:r>
            <a:endParaRPr lang="ru-RU" sz="1400" b="1" dirty="0">
              <a:solidFill>
                <a:srgbClr val="1E43A1"/>
              </a:solidFill>
              <a:latin typeface="Arial" panose="020B0604020202020204" pitchFamily="34" charset="0"/>
              <a:ea typeface="Meiryo" panose="020B0604030504040204" pitchFamily="34" charset="-128"/>
              <a:cs typeface="Arial" panose="020B0604020202020204" pitchFamily="34" charset="0"/>
            </a:endParaRPr>
          </a:p>
        </p:txBody>
      </p:sp>
      <p:pic>
        <p:nvPicPr>
          <p:cNvPr id="21" name="Рисунок 20" descr="https://sun9-34.userapi.com/impf/Wq7Z0GS6lhnPTF_HaOB2jcCgk02Nxkgr-Bb9sg/OKIGdS-I6ug.jpg?size=300x243&amp;quality=96&amp;sign=62782d670eba407c26078517f907b59b&amp;type=album"/>
          <p:cNvPicPr/>
          <p:nvPr/>
        </p:nvPicPr>
        <p:blipFill>
          <a:blip r:embed="rId4" cstate="print"/>
          <a:srcRect/>
          <a:stretch>
            <a:fillRect/>
          </a:stretch>
        </p:blipFill>
        <p:spPr bwMode="auto">
          <a:xfrm>
            <a:off x="0" y="6084168"/>
            <a:ext cx="2564904" cy="2304256"/>
          </a:xfrm>
          <a:prstGeom prst="rect">
            <a:avLst/>
          </a:prstGeom>
          <a:noFill/>
          <a:ln w="9525">
            <a:noFill/>
            <a:miter lim="800000"/>
            <a:headEnd/>
            <a:tailEnd/>
          </a:ln>
        </p:spPr>
      </p:pic>
    </p:spTree>
    <p:extLst>
      <p:ext uri="{BB962C8B-B14F-4D97-AF65-F5344CB8AC3E}">
        <p14:creationId xmlns:p14="http://schemas.microsoft.com/office/powerpoint/2010/main" xmlns="" val="146824270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332656" y="755576"/>
            <a:ext cx="6172200" cy="720080"/>
          </a:xfrm>
        </p:spPr>
        <p:txBody>
          <a:bodyPr>
            <a:noAutofit/>
          </a:bodyPr>
          <a:lstStyle/>
          <a:p>
            <a:pPr algn="ctr"/>
            <a:r>
              <a:rPr lang="ru-RU" sz="1600" b="1" dirty="0" smtClean="0">
                <a:solidFill>
                  <a:srgbClr val="F09958"/>
                </a:solidFill>
                <a:latin typeface="PT Astra Serif" pitchFamily="18" charset="-52"/>
                <a:ea typeface="PT Astra Serif" pitchFamily="18" charset="-52"/>
              </a:rPr>
              <a:t>Государственная программа </a:t>
            </a:r>
            <a:br>
              <a:rPr lang="ru-RU" sz="1600" b="1" dirty="0" smtClean="0">
                <a:solidFill>
                  <a:srgbClr val="F09958"/>
                </a:solidFill>
                <a:latin typeface="PT Astra Serif" pitchFamily="18" charset="-52"/>
                <a:ea typeface="PT Astra Serif" pitchFamily="18" charset="-52"/>
              </a:rPr>
            </a:br>
            <a:r>
              <a:rPr lang="ru-RU" sz="1600" b="1" dirty="0" smtClean="0">
                <a:solidFill>
                  <a:srgbClr val="F09958"/>
                </a:solidFill>
                <a:latin typeface="PT Astra Serif" pitchFamily="18" charset="-52"/>
                <a:ea typeface="PT Astra Serif" pitchFamily="18" charset="-52"/>
              </a:rPr>
              <a:t>«Развитие государственного управления </a:t>
            </a:r>
            <a:br>
              <a:rPr lang="ru-RU" sz="1600" b="1" dirty="0" smtClean="0">
                <a:solidFill>
                  <a:srgbClr val="F09958"/>
                </a:solidFill>
                <a:latin typeface="PT Astra Serif" pitchFamily="18" charset="-52"/>
                <a:ea typeface="PT Astra Serif" pitchFamily="18" charset="-52"/>
              </a:rPr>
            </a:br>
            <a:r>
              <a:rPr lang="ru-RU" sz="1600" b="1" dirty="0" smtClean="0">
                <a:solidFill>
                  <a:srgbClr val="F09958"/>
                </a:solidFill>
                <a:latin typeface="PT Astra Serif" pitchFamily="18" charset="-52"/>
                <a:ea typeface="PT Astra Serif" pitchFamily="18" charset="-52"/>
              </a:rPr>
              <a:t>в Ульяновской области»</a:t>
            </a:r>
            <a:endParaRPr lang="ru-RU" sz="1600" b="1" dirty="0">
              <a:solidFill>
                <a:srgbClr val="F09958"/>
              </a:solidFill>
              <a:latin typeface="PT Astra Serif" pitchFamily="18" charset="-52"/>
              <a:ea typeface="PT Astra Serif" pitchFamily="18" charset="-52"/>
            </a:endParaRPr>
          </a:p>
        </p:txBody>
      </p:sp>
      <p:graphicFrame>
        <p:nvGraphicFramePr>
          <p:cNvPr id="11" name="Объект 10"/>
          <p:cNvGraphicFramePr>
            <a:graphicFrameLocks noGrp="1"/>
          </p:cNvGraphicFramePr>
          <p:nvPr>
            <p:ph sz="half" idx="1"/>
            <p:extLst>
              <p:ext uri="{D42A27DB-BD31-4B8C-83A1-F6EECF244321}">
                <p14:modId xmlns:p14="http://schemas.microsoft.com/office/powerpoint/2010/main" xmlns="" val="1394343700"/>
              </p:ext>
            </p:extLst>
          </p:nvPr>
        </p:nvGraphicFramePr>
        <p:xfrm>
          <a:off x="116632" y="1547667"/>
          <a:ext cx="576064" cy="4824533"/>
        </p:xfrm>
        <a:graphic>
          <a:graphicData uri="http://schemas.openxmlformats.org/drawingml/2006/table">
            <a:tbl>
              <a:tblPr firstRow="1" bandRow="1">
                <a:tableStyleId>{5C22544A-7EE6-4342-B048-85BDC9FD1C3A}</a:tableStyleId>
              </a:tblPr>
              <a:tblGrid>
                <a:gridCol w="576064"/>
              </a:tblGrid>
              <a:tr h="1468334">
                <a:tc>
                  <a:txBody>
                    <a:bodyPr/>
                    <a:lstStyle/>
                    <a:p>
                      <a:endParaRPr lang="ru-RU" sz="1000" spc="0" baseline="0" dirty="0" smtClean="0">
                        <a:latin typeface="PT Astra Serif" pitchFamily="18" charset="-52"/>
                        <a:ea typeface="PT Astra Serif" pitchFamily="18" charset="-52"/>
                      </a:endParaRPr>
                    </a:p>
                    <a:p>
                      <a:endParaRPr lang="ru-RU" sz="1000" b="0" spc="0" baseline="0" smtClean="0">
                        <a:solidFill>
                          <a:schemeClr val="tx1"/>
                        </a:solidFill>
                        <a:latin typeface="PT Astra Serif" pitchFamily="18" charset="-52"/>
                        <a:ea typeface="PT Astra Serif" pitchFamily="18" charset="-52"/>
                      </a:endParaRPr>
                    </a:p>
                    <a:p>
                      <a:endParaRPr lang="ru-RU" sz="1000" b="0" spc="0" baseline="0" smtClean="0">
                        <a:solidFill>
                          <a:schemeClr val="tx1"/>
                        </a:solidFill>
                        <a:latin typeface="PT Astra Serif" pitchFamily="18" charset="-52"/>
                        <a:ea typeface="PT Astra Serif" pitchFamily="18" charset="-52"/>
                      </a:endParaRPr>
                    </a:p>
                    <a:p>
                      <a:r>
                        <a:rPr lang="ru-RU" sz="1000" b="0" spc="0" baseline="0" smtClean="0">
                          <a:solidFill>
                            <a:schemeClr val="tx1"/>
                          </a:solidFill>
                          <a:latin typeface="PT Astra Serif" pitchFamily="18" charset="-52"/>
                          <a:ea typeface="PT Astra Serif" pitchFamily="18" charset="-52"/>
                        </a:rPr>
                        <a:t>471,3</a:t>
                      </a:r>
                      <a:endParaRPr lang="ru-RU" sz="1000" b="0" spc="0" baseline="0" dirty="0">
                        <a:solidFill>
                          <a:schemeClr val="tx1"/>
                        </a:solidFill>
                        <a:latin typeface="PT Astra Serif" pitchFamily="18" charset="-52"/>
                        <a:ea typeface="PT Astra Serif" pitchFamily="18" charset="-52"/>
                      </a:endParaRPr>
                    </a:p>
                  </a:txBody>
                  <a:tcPr>
                    <a:solidFill>
                      <a:srgbClr val="92D050"/>
                    </a:solidFill>
                  </a:tcPr>
                </a:tc>
              </a:tr>
              <a:tr h="1188654">
                <a:tc>
                  <a:txBody>
                    <a:bodyPr/>
                    <a:lstStyle/>
                    <a:p>
                      <a:endParaRPr lang="ru-RU" sz="1000" spc="0" baseline="0" dirty="0" smtClean="0">
                        <a:latin typeface="PT Astra Serif" pitchFamily="18" charset="-52"/>
                        <a:ea typeface="PT Astra Serif" pitchFamily="18" charset="-52"/>
                      </a:endParaRPr>
                    </a:p>
                    <a:p>
                      <a:endParaRPr lang="ru-RU" sz="1000" spc="0" baseline="0" dirty="0" smtClean="0">
                        <a:latin typeface="PT Astra Serif" pitchFamily="18" charset="-52"/>
                        <a:ea typeface="PT Astra Serif" pitchFamily="18" charset="-52"/>
                      </a:endParaRPr>
                    </a:p>
                    <a:p>
                      <a:r>
                        <a:rPr lang="ru-RU" sz="1000" spc="0" baseline="0" dirty="0" smtClean="0">
                          <a:latin typeface="PT Astra Serif" pitchFamily="18" charset="-52"/>
                          <a:ea typeface="PT Astra Serif" pitchFamily="18" charset="-52"/>
                        </a:rPr>
                        <a:t>1,0</a:t>
                      </a:r>
                      <a:endParaRPr lang="ru-RU" sz="1000" spc="0" baseline="0" dirty="0">
                        <a:latin typeface="PT Astra Serif" pitchFamily="18" charset="-52"/>
                        <a:ea typeface="PT Astra Serif" pitchFamily="18" charset="-52"/>
                      </a:endParaRPr>
                    </a:p>
                  </a:txBody>
                  <a:tcPr>
                    <a:solidFill>
                      <a:schemeClr val="accent2">
                        <a:lumMod val="40000"/>
                        <a:lumOff val="60000"/>
                      </a:schemeClr>
                    </a:solidFill>
                  </a:tcPr>
                </a:tc>
              </a:tr>
              <a:tr h="1188654">
                <a:tc>
                  <a:txBody>
                    <a:bodyPr/>
                    <a:lstStyle/>
                    <a:p>
                      <a:endParaRPr lang="ru-RU" sz="1000" spc="0" baseline="0" dirty="0" smtClean="0">
                        <a:latin typeface="PT Astra Serif" pitchFamily="18" charset="-52"/>
                        <a:ea typeface="PT Astra Serif" pitchFamily="18" charset="-52"/>
                      </a:endParaRPr>
                    </a:p>
                    <a:p>
                      <a:endParaRPr lang="ru-RU" sz="1000" spc="0" baseline="0" dirty="0" smtClean="0">
                        <a:latin typeface="PT Astra Serif" pitchFamily="18" charset="-52"/>
                        <a:ea typeface="PT Astra Serif" pitchFamily="18" charset="-52"/>
                      </a:endParaRPr>
                    </a:p>
                    <a:p>
                      <a:r>
                        <a:rPr lang="ru-RU" sz="1000" spc="0" baseline="0" dirty="0" smtClean="0">
                          <a:latin typeface="PT Astra Serif" pitchFamily="18" charset="-52"/>
                          <a:ea typeface="PT Astra Serif" pitchFamily="18" charset="-52"/>
                        </a:rPr>
                        <a:t>2,3</a:t>
                      </a:r>
                      <a:endParaRPr lang="ru-RU" sz="1000" spc="0" baseline="0" dirty="0">
                        <a:latin typeface="PT Astra Serif" pitchFamily="18" charset="-52"/>
                        <a:ea typeface="PT Astra Serif" pitchFamily="18" charset="-52"/>
                      </a:endParaRPr>
                    </a:p>
                  </a:txBody>
                  <a:tcPr>
                    <a:solidFill>
                      <a:srgbClr val="00B0F0"/>
                    </a:solidFill>
                  </a:tcPr>
                </a:tc>
              </a:tr>
              <a:tr h="978891">
                <a:tc>
                  <a:txBody>
                    <a:bodyPr/>
                    <a:lstStyle/>
                    <a:p>
                      <a:endParaRPr lang="ru-RU" sz="1000" spc="0" baseline="0" smtClean="0">
                        <a:latin typeface="PT Astra Serif" pitchFamily="18" charset="-52"/>
                        <a:ea typeface="PT Astra Serif" pitchFamily="18" charset="-52"/>
                      </a:endParaRPr>
                    </a:p>
                    <a:p>
                      <a:endParaRPr lang="ru-RU" sz="1000" spc="0" baseline="0" smtClean="0">
                        <a:latin typeface="PT Astra Serif" pitchFamily="18" charset="-52"/>
                        <a:ea typeface="PT Astra Serif" pitchFamily="18" charset="-52"/>
                      </a:endParaRPr>
                    </a:p>
                    <a:p>
                      <a:r>
                        <a:rPr lang="ru-RU" sz="1000" spc="0" baseline="0" smtClean="0">
                          <a:latin typeface="PT Astra Serif" pitchFamily="18" charset="-52"/>
                          <a:ea typeface="PT Astra Serif" pitchFamily="18" charset="-52"/>
                        </a:rPr>
                        <a:t>0,4</a:t>
                      </a:r>
                      <a:endParaRPr lang="ru-RU" sz="1000" spc="0" baseline="0" dirty="0" smtClean="0">
                        <a:latin typeface="PT Astra Serif" pitchFamily="18" charset="-52"/>
                        <a:ea typeface="PT Astra Serif" pitchFamily="18" charset="-52"/>
                      </a:endParaRPr>
                    </a:p>
                  </a:txBody>
                  <a:tcPr>
                    <a:solidFill>
                      <a:schemeClr val="accent3">
                        <a:lumMod val="40000"/>
                        <a:lumOff val="60000"/>
                      </a:schemeClr>
                    </a:solidFill>
                  </a:tcPr>
                </a:tc>
              </a:tr>
            </a:tbl>
          </a:graphicData>
        </a:graphic>
      </p:graphicFrame>
      <p:graphicFrame>
        <p:nvGraphicFramePr>
          <p:cNvPr id="18" name="Объект 17"/>
          <p:cNvGraphicFramePr>
            <a:graphicFrameLocks noGrp="1"/>
          </p:cNvGraphicFramePr>
          <p:nvPr>
            <p:ph sz="half" idx="2"/>
            <p:extLst>
              <p:ext uri="{D42A27DB-BD31-4B8C-83A1-F6EECF244321}">
                <p14:modId xmlns:p14="http://schemas.microsoft.com/office/powerpoint/2010/main" xmlns="" val="115194418"/>
              </p:ext>
            </p:extLst>
          </p:nvPr>
        </p:nvGraphicFramePr>
        <p:xfrm>
          <a:off x="2571744" y="4643437"/>
          <a:ext cx="3935930" cy="3519204"/>
        </p:xfrm>
        <a:graphic>
          <a:graphicData uri="http://schemas.openxmlformats.org/drawingml/2006/table">
            <a:tbl>
              <a:tblPr firstRow="1" bandRow="1">
                <a:tableStyleId>{5C22544A-7EE6-4342-B048-85BDC9FD1C3A}</a:tableStyleId>
              </a:tblPr>
              <a:tblGrid>
                <a:gridCol w="2143140"/>
                <a:gridCol w="642942"/>
                <a:gridCol w="500066"/>
                <a:gridCol w="649782"/>
              </a:tblGrid>
              <a:tr h="559176">
                <a:tc>
                  <a:txBody>
                    <a:bodyPr/>
                    <a:lstStyle/>
                    <a:p>
                      <a:pPr algn="ctr"/>
                      <a:r>
                        <a:rPr lang="ru-RU" sz="1000" dirty="0" smtClean="0">
                          <a:latin typeface="PT Astra Serif" pitchFamily="18" charset="-52"/>
                          <a:ea typeface="PT Astra Serif" pitchFamily="18" charset="-52"/>
                        </a:rPr>
                        <a:t>Целевой индикатор</a:t>
                      </a:r>
                      <a:endParaRPr lang="ru-RU" sz="1000" dirty="0">
                        <a:latin typeface="PT Astra Serif" pitchFamily="18" charset="-52"/>
                        <a:ea typeface="PT Astra Serif" pitchFamily="18" charset="-52"/>
                      </a:endParaRPr>
                    </a:p>
                  </a:txBody>
                  <a:tcPr/>
                </a:tc>
                <a:tc>
                  <a:txBody>
                    <a:bodyPr/>
                    <a:lstStyle/>
                    <a:p>
                      <a:pPr algn="ctr"/>
                      <a:r>
                        <a:rPr lang="ru-RU" sz="1000" dirty="0" smtClean="0">
                          <a:latin typeface="PT Astra Serif" pitchFamily="18" charset="-52"/>
                          <a:ea typeface="PT Astra Serif" pitchFamily="18" charset="-52"/>
                        </a:rPr>
                        <a:t>План 2020</a:t>
                      </a:r>
                      <a:endParaRPr lang="ru-RU" sz="1000" dirty="0">
                        <a:latin typeface="PT Astra Serif" pitchFamily="18" charset="-52"/>
                        <a:ea typeface="PT Astra Serif" pitchFamily="18" charset="-52"/>
                      </a:endParaRPr>
                    </a:p>
                  </a:txBody>
                  <a:tcPr/>
                </a:tc>
                <a:tc>
                  <a:txBody>
                    <a:bodyPr/>
                    <a:lstStyle/>
                    <a:p>
                      <a:pPr algn="ctr"/>
                      <a:r>
                        <a:rPr lang="ru-RU" sz="1000" dirty="0" smtClean="0">
                          <a:latin typeface="PT Astra Serif" pitchFamily="18" charset="-52"/>
                          <a:ea typeface="PT Astra Serif" pitchFamily="18" charset="-52"/>
                        </a:rPr>
                        <a:t>Факт 2020</a:t>
                      </a:r>
                      <a:endParaRPr lang="ru-RU" sz="1000" dirty="0">
                        <a:latin typeface="PT Astra Serif" pitchFamily="18" charset="-52"/>
                        <a:ea typeface="PT Astra Serif" pitchFamily="18" charset="-52"/>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latin typeface="PT Astra Serif" pitchFamily="18" charset="-52"/>
                          <a:ea typeface="PT Astra Serif" pitchFamily="18" charset="-52"/>
                        </a:rPr>
                        <a:t>% исполнения</a:t>
                      </a:r>
                    </a:p>
                  </a:txBody>
                  <a:tcPr/>
                </a:tc>
              </a:tr>
              <a:tr h="1155337">
                <a:tc>
                  <a:txBody>
                    <a:bodyPr/>
                    <a:lstStyle/>
                    <a:p>
                      <a:r>
                        <a:rPr lang="ru-RU" sz="1000" dirty="0" smtClean="0">
                          <a:latin typeface="PT Astra Serif" pitchFamily="18" charset="-52"/>
                          <a:ea typeface="PT Astra Serif" pitchFamily="18" charset="-52"/>
                        </a:rPr>
                        <a:t>Количество служебных (рабочих) мест, подключенных к автоматизированной системе управления персоналом "БОСС-Кадровик", лицензионное программное обеспечение которой обновлено, </a:t>
                      </a:r>
                      <a:r>
                        <a:rPr lang="ru-RU" sz="1000" dirty="0" err="1" smtClean="0">
                          <a:latin typeface="PT Astra Serif" pitchFamily="18" charset="-52"/>
                          <a:ea typeface="PT Astra Serif" pitchFamily="18" charset="-52"/>
                        </a:rPr>
                        <a:t>ед</a:t>
                      </a:r>
                      <a:endParaRPr lang="ru-RU" sz="1000" dirty="0">
                        <a:latin typeface="PT Astra Serif" pitchFamily="18" charset="-52"/>
                        <a:ea typeface="PT Astra Serif" pitchFamily="18" charset="-52"/>
                      </a:endParaRPr>
                    </a:p>
                  </a:txBody>
                  <a:tcPr/>
                </a:tc>
                <a:tc>
                  <a:txBody>
                    <a:bodyPr/>
                    <a:lstStyle/>
                    <a:p>
                      <a:pPr marL="0" algn="ctr" defTabSz="914400" rtl="0" eaLnBrk="1" fontAlgn="t" latinLnBrk="0" hangingPunct="1">
                        <a:spcAft>
                          <a:spcPts val="0"/>
                        </a:spcAft>
                      </a:pPr>
                      <a:r>
                        <a:rPr lang="ru-RU" sz="1000" kern="1200" dirty="0" smtClean="0">
                          <a:solidFill>
                            <a:schemeClr val="tx1"/>
                          </a:solidFill>
                          <a:latin typeface="PT Astra Serif" pitchFamily="18" charset="-52"/>
                          <a:ea typeface="PT Astra Serif" pitchFamily="18" charset="-52"/>
                          <a:cs typeface="+mn-cs"/>
                        </a:rPr>
                        <a:t>37,00</a:t>
                      </a:r>
                    </a:p>
                  </a:txBody>
                  <a:tcPr marL="9525" marR="9525" marT="9525" marB="0" anchor="ctr"/>
                </a:tc>
                <a:tc>
                  <a:txBody>
                    <a:bodyPr/>
                    <a:lstStyle/>
                    <a:p>
                      <a:pPr marL="0" algn="ctr" defTabSz="914400" rtl="0" eaLnBrk="1" fontAlgn="t" latinLnBrk="0" hangingPunct="1">
                        <a:spcAft>
                          <a:spcPts val="0"/>
                        </a:spcAft>
                      </a:pPr>
                      <a:r>
                        <a:rPr lang="ru-RU" sz="1000" kern="1200" dirty="0" smtClean="0">
                          <a:solidFill>
                            <a:schemeClr val="tx1"/>
                          </a:solidFill>
                          <a:latin typeface="PT Astra Serif" pitchFamily="18" charset="-52"/>
                          <a:ea typeface="PT Astra Serif" pitchFamily="18" charset="-52"/>
                          <a:cs typeface="+mn-cs"/>
                        </a:rPr>
                        <a:t>37,00</a:t>
                      </a:r>
                    </a:p>
                  </a:txBody>
                  <a:tcPr marL="9525" marR="9525" marT="9525" marB="0" anchor="ctr"/>
                </a:tc>
                <a:tc>
                  <a:txBody>
                    <a:bodyPr/>
                    <a:lstStyle/>
                    <a:p>
                      <a:pPr marL="0" algn="ctr" defTabSz="914400" rtl="0" eaLnBrk="1" fontAlgn="t" latinLnBrk="0" hangingPunct="1">
                        <a:spcAft>
                          <a:spcPts val="0"/>
                        </a:spcAft>
                      </a:pPr>
                      <a:r>
                        <a:rPr lang="ru-RU" sz="1000" kern="1200" dirty="0" smtClean="0">
                          <a:solidFill>
                            <a:schemeClr val="tx1"/>
                          </a:solidFill>
                          <a:latin typeface="PT Astra Serif" pitchFamily="18" charset="-52"/>
                          <a:ea typeface="PT Astra Serif" pitchFamily="18" charset="-52"/>
                          <a:cs typeface="+mn-cs"/>
                        </a:rPr>
                        <a:t>100,00</a:t>
                      </a:r>
                    </a:p>
                  </a:txBody>
                  <a:tcPr marL="9525" marR="9525" marT="9525" marB="0" anchor="ctr"/>
                </a:tc>
              </a:tr>
              <a:tr h="1801788">
                <a:tc>
                  <a:txBody>
                    <a:bodyPr/>
                    <a:lstStyle/>
                    <a:p>
                      <a:r>
                        <a:rPr lang="ru-RU" sz="1000" kern="1200" dirty="0" smtClean="0">
                          <a:solidFill>
                            <a:schemeClr val="dk1"/>
                          </a:solidFill>
                          <a:latin typeface="PT Astra Serif" pitchFamily="18" charset="-52"/>
                          <a:ea typeface="PT Astra Serif" pitchFamily="18" charset="-52"/>
                          <a:cs typeface="+mn-cs"/>
                        </a:rPr>
                        <a:t>Число специалистов, подготовленных в рамках реализации Государственного плана подготовки управленческих кадров для организаций народного хозяйства Российской Федерации на территории Ульяновской области (далее - Государственный план) по всем видам образовательных программ, чел.</a:t>
                      </a:r>
                      <a:endParaRPr lang="ru-RU" sz="1000" kern="1200" dirty="0">
                        <a:solidFill>
                          <a:schemeClr val="dk1"/>
                        </a:solidFill>
                        <a:latin typeface="PT Astra Serif" pitchFamily="18" charset="-52"/>
                        <a:ea typeface="PT Astra Serif" pitchFamily="18" charset="-52"/>
                        <a:cs typeface="+mn-cs"/>
                      </a:endParaRPr>
                    </a:p>
                  </a:txBody>
                  <a:tcPr/>
                </a:tc>
                <a:tc>
                  <a:txBody>
                    <a:bodyPr/>
                    <a:lstStyle/>
                    <a:p>
                      <a:pPr marL="0" algn="ctr" defTabSz="914400" rtl="0" eaLnBrk="1" fontAlgn="t" latinLnBrk="0" hangingPunct="1">
                        <a:spcAft>
                          <a:spcPts val="0"/>
                        </a:spcAft>
                      </a:pPr>
                      <a:r>
                        <a:rPr lang="ru-RU" sz="1000" kern="1200" dirty="0" smtClean="0">
                          <a:solidFill>
                            <a:schemeClr val="tx1"/>
                          </a:solidFill>
                          <a:latin typeface="PT Astra Serif" pitchFamily="18" charset="-52"/>
                          <a:ea typeface="PT Astra Serif" pitchFamily="18" charset="-52"/>
                          <a:cs typeface="+mn-cs"/>
                        </a:rPr>
                        <a:t>44,00</a:t>
                      </a:r>
                    </a:p>
                  </a:txBody>
                  <a:tcPr marL="9525" marR="9525" marT="9525" marB="0" anchor="ctr"/>
                </a:tc>
                <a:tc>
                  <a:txBody>
                    <a:bodyPr/>
                    <a:lstStyle/>
                    <a:p>
                      <a:pPr marL="0" algn="ctr" defTabSz="914400" rtl="0" eaLnBrk="1" fontAlgn="t" latinLnBrk="0" hangingPunct="1">
                        <a:spcAft>
                          <a:spcPts val="0"/>
                        </a:spcAft>
                      </a:pPr>
                      <a:r>
                        <a:rPr lang="ru-RU" sz="1000" kern="1200" dirty="0" smtClean="0">
                          <a:solidFill>
                            <a:schemeClr val="tx1"/>
                          </a:solidFill>
                          <a:latin typeface="PT Astra Serif" pitchFamily="18" charset="-52"/>
                          <a:ea typeface="PT Astra Serif" pitchFamily="18" charset="-52"/>
                          <a:cs typeface="+mn-cs"/>
                        </a:rPr>
                        <a:t>44,00</a:t>
                      </a:r>
                    </a:p>
                  </a:txBody>
                  <a:tcPr marL="9525" marR="9525" marT="9525" marB="0" anchor="ctr"/>
                </a:tc>
                <a:tc>
                  <a:txBody>
                    <a:bodyPr/>
                    <a:lstStyle/>
                    <a:p>
                      <a:pPr marL="0" algn="ctr" defTabSz="914400" rtl="0" eaLnBrk="1" fontAlgn="t" latinLnBrk="0" hangingPunct="1">
                        <a:spcAft>
                          <a:spcPts val="0"/>
                        </a:spcAft>
                      </a:pPr>
                      <a:r>
                        <a:rPr lang="ru-RU" sz="1000" kern="1200" dirty="0" smtClean="0">
                          <a:solidFill>
                            <a:schemeClr val="tx1"/>
                          </a:solidFill>
                          <a:latin typeface="PT Astra Serif" pitchFamily="18" charset="-52"/>
                          <a:ea typeface="PT Astra Serif" pitchFamily="18" charset="-52"/>
                          <a:cs typeface="+mn-cs"/>
                        </a:rPr>
                        <a:t>100,00</a:t>
                      </a:r>
                    </a:p>
                  </a:txBody>
                  <a:tcPr marL="9525" marR="9525" marT="9525" marB="0" anchor="ctr"/>
                </a:tc>
              </a:tr>
            </a:tbl>
          </a:graphicData>
        </a:graphic>
      </p:graphicFrame>
      <p:sp>
        <p:nvSpPr>
          <p:cNvPr id="12" name="TextBox 11"/>
          <p:cNvSpPr txBox="1"/>
          <p:nvPr/>
        </p:nvSpPr>
        <p:spPr>
          <a:xfrm>
            <a:off x="692696" y="1617844"/>
            <a:ext cx="1080120" cy="4939814"/>
          </a:xfrm>
          <a:prstGeom prst="rect">
            <a:avLst/>
          </a:prstGeom>
          <a:noFill/>
        </p:spPr>
        <p:txBody>
          <a:bodyPr wrap="square" rtlCol="0">
            <a:spAutoFit/>
          </a:bodyPr>
          <a:lstStyle/>
          <a:p>
            <a:r>
              <a:rPr lang="ru-RU" sz="1050" dirty="0" smtClean="0">
                <a:latin typeface="PT Astra Serif" pitchFamily="18" charset="-52"/>
                <a:ea typeface="PT Astra Serif" pitchFamily="18" charset="-52"/>
              </a:rPr>
              <a:t>Обеспечение деятельности </a:t>
            </a:r>
            <a:r>
              <a:rPr lang="ru-RU" sz="1050" dirty="0" err="1" smtClean="0">
                <a:latin typeface="PT Astra Serif" pitchFamily="18" charset="-52"/>
                <a:ea typeface="PT Astra Serif" pitchFamily="18" charset="-52"/>
              </a:rPr>
              <a:t>исполнитель-ных</a:t>
            </a:r>
            <a:r>
              <a:rPr lang="ru-RU" sz="1050" dirty="0" smtClean="0">
                <a:latin typeface="PT Astra Serif" pitchFamily="18" charset="-52"/>
                <a:ea typeface="PT Astra Serif" pitchFamily="18" charset="-52"/>
              </a:rPr>
              <a:t> органов </a:t>
            </a:r>
            <a:r>
              <a:rPr lang="ru-RU" sz="1050" dirty="0" err="1" smtClean="0">
                <a:latin typeface="PT Astra Serif" pitchFamily="18" charset="-52"/>
                <a:ea typeface="PT Astra Serif" pitchFamily="18" charset="-52"/>
              </a:rPr>
              <a:t>государствен-ной</a:t>
            </a:r>
            <a:r>
              <a:rPr lang="ru-RU" sz="1050" dirty="0" smtClean="0">
                <a:latin typeface="PT Astra Serif" pitchFamily="18" charset="-52"/>
                <a:ea typeface="PT Astra Serif" pitchFamily="18" charset="-52"/>
              </a:rPr>
              <a:t> власти Ульяновской области</a:t>
            </a:r>
          </a:p>
          <a:p>
            <a:endParaRPr lang="ru-RU" sz="1050" dirty="0">
              <a:latin typeface="PT Astra Serif" pitchFamily="18" charset="-52"/>
              <a:ea typeface="PT Astra Serif" pitchFamily="18" charset="-52"/>
            </a:endParaRPr>
          </a:p>
          <a:p>
            <a:endParaRPr lang="ru-RU" sz="1050" dirty="0" smtClean="0">
              <a:latin typeface="PT Astra Serif" pitchFamily="18" charset="-52"/>
              <a:ea typeface="PT Astra Serif" pitchFamily="18" charset="-52"/>
            </a:endParaRPr>
          </a:p>
          <a:p>
            <a:r>
              <a:rPr lang="ru-RU" sz="1050" dirty="0" smtClean="0">
                <a:latin typeface="PT Astra Serif" pitchFamily="18" charset="-52"/>
                <a:ea typeface="PT Astra Serif" pitchFamily="18" charset="-52"/>
              </a:rPr>
              <a:t>Организация обучения </a:t>
            </a:r>
            <a:r>
              <a:rPr lang="ru-RU" sz="1050" dirty="0" err="1" smtClean="0">
                <a:latin typeface="PT Astra Serif" pitchFamily="18" charset="-52"/>
                <a:ea typeface="PT Astra Serif" pitchFamily="18" charset="-52"/>
              </a:rPr>
              <a:t>государствен-ных</a:t>
            </a:r>
            <a:r>
              <a:rPr lang="ru-RU" sz="1050" dirty="0" smtClean="0">
                <a:latin typeface="PT Astra Serif" pitchFamily="18" charset="-52"/>
                <a:ea typeface="PT Astra Serif" pitchFamily="18" charset="-52"/>
              </a:rPr>
              <a:t> и </a:t>
            </a:r>
            <a:r>
              <a:rPr lang="ru-RU" sz="1050" dirty="0" err="1" smtClean="0">
                <a:latin typeface="PT Astra Serif" pitchFamily="18" charset="-52"/>
                <a:ea typeface="PT Astra Serif" pitchFamily="18" charset="-52"/>
              </a:rPr>
              <a:t>муниципаль-ных</a:t>
            </a:r>
            <a:r>
              <a:rPr lang="ru-RU" sz="1050" dirty="0" smtClean="0">
                <a:latin typeface="PT Astra Serif" pitchFamily="18" charset="-52"/>
                <a:ea typeface="PT Astra Serif" pitchFamily="18" charset="-52"/>
              </a:rPr>
              <a:t> служащих</a:t>
            </a:r>
          </a:p>
          <a:p>
            <a:endParaRPr lang="ru-RU" sz="1050" dirty="0" smtClean="0">
              <a:latin typeface="PT Astra Serif" pitchFamily="18" charset="-52"/>
              <a:ea typeface="PT Astra Serif" pitchFamily="18" charset="-52"/>
            </a:endParaRPr>
          </a:p>
          <a:p>
            <a:r>
              <a:rPr lang="ru-RU" sz="1050" dirty="0" smtClean="0">
                <a:latin typeface="PT Astra Serif" pitchFamily="18" charset="-52"/>
                <a:ea typeface="PT Astra Serif" pitchFamily="18" charset="-52"/>
              </a:rPr>
              <a:t>Подготовка </a:t>
            </a:r>
            <a:r>
              <a:rPr lang="ru-RU" sz="1050" dirty="0" err="1" smtClean="0">
                <a:latin typeface="PT Astra Serif" pitchFamily="18" charset="-52"/>
                <a:ea typeface="PT Astra Serif" pitchFamily="18" charset="-52"/>
              </a:rPr>
              <a:t>управленчес-ких</a:t>
            </a:r>
            <a:r>
              <a:rPr lang="ru-RU" sz="1050" dirty="0" smtClean="0">
                <a:latin typeface="PT Astra Serif" pitchFamily="18" charset="-52"/>
                <a:ea typeface="PT Astra Serif" pitchFamily="18" charset="-52"/>
              </a:rPr>
              <a:t> кадров для организаций народного  хозяйства</a:t>
            </a:r>
          </a:p>
          <a:p>
            <a:endParaRPr lang="ru-RU" sz="1050" dirty="0">
              <a:latin typeface="PT Astra Serif" pitchFamily="18" charset="-52"/>
              <a:ea typeface="PT Astra Serif" pitchFamily="18" charset="-52"/>
            </a:endParaRPr>
          </a:p>
          <a:p>
            <a:r>
              <a:rPr lang="ru-RU" sz="1050" dirty="0" smtClean="0">
                <a:latin typeface="PT Astra Serif" pitchFamily="18" charset="-52"/>
                <a:ea typeface="PT Astra Serif" pitchFamily="18" charset="-52"/>
              </a:rPr>
              <a:t>Мероприятия в сфере </a:t>
            </a:r>
            <a:r>
              <a:rPr lang="ru-RU" sz="1050" dirty="0" err="1" smtClean="0">
                <a:latin typeface="PT Astra Serif" pitchFamily="18" charset="-52"/>
                <a:ea typeface="PT Astra Serif" pitchFamily="18" charset="-52"/>
              </a:rPr>
              <a:t>госу-дарственного</a:t>
            </a:r>
            <a:r>
              <a:rPr lang="ru-RU" sz="1050" dirty="0" smtClean="0">
                <a:latin typeface="PT Astra Serif" pitchFamily="18" charset="-52"/>
                <a:ea typeface="PT Astra Serif" pitchFamily="18" charset="-52"/>
              </a:rPr>
              <a:t> управления</a:t>
            </a:r>
            <a:endParaRPr lang="ru-RU" sz="1050" dirty="0">
              <a:latin typeface="PT Astra Serif" pitchFamily="18" charset="-52"/>
              <a:ea typeface="PT Astra Serif" pitchFamily="18" charset="-52"/>
            </a:endParaRPr>
          </a:p>
          <a:p>
            <a:endParaRPr lang="ru-RU" sz="1050" dirty="0"/>
          </a:p>
        </p:txBody>
      </p:sp>
      <p:sp>
        <p:nvSpPr>
          <p:cNvPr id="17" name="TextBox 16"/>
          <p:cNvSpPr txBox="1"/>
          <p:nvPr/>
        </p:nvSpPr>
        <p:spPr>
          <a:xfrm>
            <a:off x="1844824" y="1617844"/>
            <a:ext cx="4752527" cy="2708434"/>
          </a:xfrm>
          <a:prstGeom prst="rect">
            <a:avLst/>
          </a:prstGeom>
          <a:noFill/>
        </p:spPr>
        <p:txBody>
          <a:bodyPr wrap="square" rtlCol="0">
            <a:spAutoFit/>
          </a:bodyPr>
          <a:lstStyle/>
          <a:p>
            <a:r>
              <a:rPr lang="ru-RU" sz="1000" b="1" dirty="0" smtClean="0">
                <a:latin typeface="PT Astra Serif" pitchFamily="18" charset="-52"/>
                <a:ea typeface="PT Astra Serif" pitchFamily="18" charset="-52"/>
              </a:rPr>
              <a:t>Цели государственной программы:</a:t>
            </a:r>
          </a:p>
          <a:p>
            <a:pPr marL="285750" indent="-285750">
              <a:buFont typeface="Wingdings" panose="05000000000000000000" pitchFamily="2" charset="2"/>
              <a:buChar char="§"/>
            </a:pPr>
            <a:r>
              <a:rPr lang="ru-RU" sz="1000" dirty="0" smtClean="0">
                <a:latin typeface="PT Astra Serif" pitchFamily="18" charset="-52"/>
                <a:ea typeface="PT Astra Serif" pitchFamily="18" charset="-52"/>
              </a:rPr>
              <a:t>совершенствование системы государственного управления в Ульяновской области</a:t>
            </a:r>
          </a:p>
          <a:p>
            <a:r>
              <a:rPr lang="ru-RU" sz="1000" b="1" dirty="0" smtClean="0">
                <a:latin typeface="PT Astra Serif" pitchFamily="18" charset="-52"/>
                <a:ea typeface="PT Astra Serif" pitchFamily="18" charset="-52"/>
              </a:rPr>
              <a:t>Задачи государственной программы:</a:t>
            </a:r>
          </a:p>
          <a:p>
            <a:pPr marL="285750" indent="-285750">
              <a:buFont typeface="Wingdings" panose="05000000000000000000" pitchFamily="2" charset="2"/>
              <a:buChar char="§"/>
            </a:pPr>
            <a:r>
              <a:rPr lang="ru-RU" sz="1000" dirty="0" smtClean="0">
                <a:latin typeface="PT Astra Serif" pitchFamily="18" charset="-52"/>
                <a:ea typeface="PT Astra Serif" pitchFamily="18" charset="-52"/>
              </a:rPr>
              <a:t>совершенствование правовых и организационных условий, обеспечивающих комплексное развитие кадрового потенциала государственных органов Ульяновской области и органов местного самоуправления муниципальных образований Ульяновской области с учётом приоритетов социально-экономического развития Ульяновской области;</a:t>
            </a:r>
          </a:p>
          <a:p>
            <a:pPr marL="285750" indent="-285750">
              <a:buFont typeface="Wingdings" panose="05000000000000000000" pitchFamily="2" charset="2"/>
              <a:buChar char="§"/>
            </a:pPr>
            <a:r>
              <a:rPr lang="ru-RU" sz="1000" dirty="0" smtClean="0">
                <a:latin typeface="PT Astra Serif" pitchFamily="18" charset="-52"/>
                <a:ea typeface="PT Astra Serif" pitchFamily="18" charset="-52"/>
              </a:rPr>
              <a:t>развитие объективной и прозрачной системы привлечения, отбора и назначения кандидатов на вакантные должности государственной гражданской службы Ульяновской области по результатам проведения оценки их квалификации, опыта работы, профессиональных достижений, личностных качеств и мотивации, осуществляемой в рамках процедур конкурсного отбора, отбора без проведения конкурса, формирования и использования кадрового резерва, а также организации ротации государственных гражданских служащих Ульяновской области.</a:t>
            </a:r>
            <a:endParaRPr lang="ru-RU" sz="1000" dirty="0">
              <a:latin typeface="PT Astra Serif" pitchFamily="18" charset="-52"/>
              <a:ea typeface="PT Astra Serif" pitchFamily="18" charset="-52"/>
            </a:endParaRPr>
          </a:p>
        </p:txBody>
      </p:sp>
      <p:sp>
        <p:nvSpPr>
          <p:cNvPr id="19" name="TextBox 18"/>
          <p:cNvSpPr txBox="1"/>
          <p:nvPr/>
        </p:nvSpPr>
        <p:spPr>
          <a:xfrm>
            <a:off x="293450" y="7452320"/>
            <a:ext cx="1505764" cy="646331"/>
          </a:xfrm>
          <a:prstGeom prst="rect">
            <a:avLst/>
          </a:prstGeom>
          <a:noFill/>
        </p:spPr>
        <p:txBody>
          <a:bodyPr wrap="square" rtlCol="0">
            <a:spAutoFit/>
          </a:bodyPr>
          <a:lstStyle/>
          <a:p>
            <a:r>
              <a:rPr lang="ru-RU" dirty="0" smtClean="0"/>
              <a:t>КАРТИНКА/ФОТО</a:t>
            </a:r>
            <a:endParaRPr lang="ru-RU" dirty="0"/>
          </a:p>
        </p:txBody>
      </p:sp>
      <p:sp>
        <p:nvSpPr>
          <p:cNvPr id="22" name="TextBox 21"/>
          <p:cNvSpPr txBox="1"/>
          <p:nvPr/>
        </p:nvSpPr>
        <p:spPr>
          <a:xfrm>
            <a:off x="4437112" y="116034"/>
            <a:ext cx="2309863" cy="276999"/>
          </a:xfrm>
          <a:prstGeom prst="rect">
            <a:avLst/>
          </a:prstGeom>
          <a:noFill/>
        </p:spPr>
        <p:txBody>
          <a:bodyPr wrap="none" rtlCol="0">
            <a:spAutoFit/>
          </a:bodyPr>
          <a:lstStyle/>
          <a:p>
            <a:r>
              <a:rPr lang="ru-RU" sz="1200" dirty="0" smtClean="0">
                <a:solidFill>
                  <a:schemeClr val="bg1"/>
                </a:solidFill>
              </a:rPr>
              <a:t>Расходы областного бюджета</a:t>
            </a:r>
            <a:endParaRPr lang="ru-RU" sz="1200" dirty="0">
              <a:solidFill>
                <a:schemeClr val="bg1"/>
              </a:solidFill>
            </a:endParaRPr>
          </a:p>
        </p:txBody>
      </p:sp>
      <p:sp>
        <p:nvSpPr>
          <p:cNvPr id="2" name="TextBox 1"/>
          <p:cNvSpPr txBox="1"/>
          <p:nvPr/>
        </p:nvSpPr>
        <p:spPr>
          <a:xfrm>
            <a:off x="332656" y="8316416"/>
            <a:ext cx="1728192" cy="584775"/>
          </a:xfrm>
          <a:prstGeom prst="rect">
            <a:avLst/>
          </a:prstGeom>
          <a:noFill/>
        </p:spPr>
        <p:txBody>
          <a:bodyPr wrap="square" rtlCol="0">
            <a:spAutoFit/>
          </a:bodyPr>
          <a:lstStyle/>
          <a:p>
            <a:r>
              <a:rPr lang="ru-RU" sz="800" i="1" dirty="0" smtClean="0"/>
              <a:t>Средства на реализацию государственной программы в 2020 году </a:t>
            </a:r>
          </a:p>
          <a:p>
            <a:r>
              <a:rPr lang="ru-RU" sz="800" b="1" i="1" dirty="0" smtClean="0"/>
              <a:t>факт – 475,0 млн. руб.</a:t>
            </a:r>
            <a:endParaRPr lang="ru-RU" sz="800" b="1" i="1" dirty="0"/>
          </a:p>
        </p:txBody>
      </p:sp>
      <p:sp>
        <p:nvSpPr>
          <p:cNvPr id="3" name="TextBox 2"/>
          <p:cNvSpPr txBox="1"/>
          <p:nvPr/>
        </p:nvSpPr>
        <p:spPr>
          <a:xfrm>
            <a:off x="2564904" y="4355976"/>
            <a:ext cx="3783620" cy="276999"/>
          </a:xfrm>
          <a:prstGeom prst="rect">
            <a:avLst/>
          </a:prstGeom>
          <a:noFill/>
        </p:spPr>
        <p:txBody>
          <a:bodyPr wrap="square" rtlCol="0">
            <a:spAutoFit/>
          </a:bodyPr>
          <a:lstStyle/>
          <a:p>
            <a:r>
              <a:rPr lang="ru-RU" sz="1000" b="1" dirty="0" smtClean="0">
                <a:latin typeface="PT Astra Serif" pitchFamily="18" charset="-52"/>
                <a:ea typeface="PT Astra Serif" pitchFamily="18" charset="-52"/>
              </a:rPr>
              <a:t>Результаты</a:t>
            </a:r>
            <a:r>
              <a:rPr lang="ru-RU" sz="1200" b="1" dirty="0" smtClean="0">
                <a:latin typeface="PT Astra Serif" pitchFamily="18" charset="-52"/>
                <a:ea typeface="PT Astra Serif" pitchFamily="18" charset="-52"/>
              </a:rPr>
              <a:t>:</a:t>
            </a:r>
            <a:endParaRPr lang="ru-RU" sz="1200" b="1" dirty="0">
              <a:latin typeface="PT Astra Serif" pitchFamily="18" charset="-52"/>
              <a:ea typeface="PT Astra Serif" pitchFamily="18" charset="-52"/>
            </a:endParaRPr>
          </a:p>
        </p:txBody>
      </p:sp>
      <p:pic>
        <p:nvPicPr>
          <p:cNvPr id="13" name="Рисунок 1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88640" y="179512"/>
            <a:ext cx="2713952" cy="529522"/>
          </a:xfrm>
          <a:prstGeom prst="rect">
            <a:avLst/>
          </a:prstGeom>
        </p:spPr>
      </p:pic>
      <p:sp>
        <p:nvSpPr>
          <p:cNvPr id="15" name="TextBox 14"/>
          <p:cNvSpPr txBox="1"/>
          <p:nvPr/>
        </p:nvSpPr>
        <p:spPr>
          <a:xfrm>
            <a:off x="2996953" y="179512"/>
            <a:ext cx="3861047" cy="523220"/>
          </a:xfrm>
          <a:prstGeom prst="rect">
            <a:avLst/>
          </a:prstGeom>
          <a:noFill/>
        </p:spPr>
        <p:txBody>
          <a:bodyPr wrap="square" rtlCol="0">
            <a:spAutoFit/>
          </a:bodyPr>
          <a:lstStyle/>
          <a:p>
            <a:r>
              <a:rPr lang="ru-RU" sz="1400" b="1" dirty="0" smtClean="0">
                <a:solidFill>
                  <a:srgbClr val="1E43A1"/>
                </a:solidFill>
                <a:latin typeface="Arial" panose="020B0604020202020204" pitchFamily="34" charset="0"/>
                <a:ea typeface="Meiryo" panose="020B0604030504040204" pitchFamily="34" charset="-128"/>
                <a:cs typeface="Arial" panose="020B0604020202020204" pitchFamily="34" charset="0"/>
              </a:rPr>
              <a:t>Расходы областного бюджета Ульяновской области</a:t>
            </a:r>
            <a:endParaRPr lang="ru-RU" sz="1400" b="1" dirty="0">
              <a:solidFill>
                <a:srgbClr val="1E43A1"/>
              </a:solidFill>
              <a:latin typeface="Arial" panose="020B0604020202020204" pitchFamily="34" charset="0"/>
              <a:ea typeface="Meiryo" panose="020B0604030504040204" pitchFamily="34" charset="-128"/>
              <a:cs typeface="Arial" panose="020B0604020202020204" pitchFamily="34" charset="0"/>
            </a:endParaRPr>
          </a:p>
        </p:txBody>
      </p:sp>
      <p:pic>
        <p:nvPicPr>
          <p:cNvPr id="16" name="Рисунок 15" descr="https://mguu.ru/wp-content/uploads/2016/12/BF6I8093-1.jpg"/>
          <p:cNvPicPr/>
          <p:nvPr/>
        </p:nvPicPr>
        <p:blipFill>
          <a:blip r:embed="rId4" cstate="print"/>
          <a:srcRect/>
          <a:stretch>
            <a:fillRect/>
          </a:stretch>
        </p:blipFill>
        <p:spPr bwMode="auto">
          <a:xfrm>
            <a:off x="188641" y="6500826"/>
            <a:ext cx="2311666" cy="1554669"/>
          </a:xfrm>
          <a:prstGeom prst="rect">
            <a:avLst/>
          </a:prstGeom>
          <a:noFill/>
          <a:ln w="9525">
            <a:noFill/>
            <a:miter lim="800000"/>
            <a:headEnd/>
            <a:tailEnd/>
          </a:ln>
        </p:spPr>
      </p:pic>
    </p:spTree>
    <p:extLst>
      <p:ext uri="{BB962C8B-B14F-4D97-AF65-F5344CB8AC3E}">
        <p14:creationId xmlns:p14="http://schemas.microsoft.com/office/powerpoint/2010/main" xmlns="" val="121689611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Рисунок 23" descr="http://ozero-dolgoe.net/images/news2/vapyvap.png"/>
          <p:cNvPicPr/>
          <p:nvPr/>
        </p:nvPicPr>
        <p:blipFill>
          <a:blip r:embed="rId3" cstate="print"/>
          <a:srcRect/>
          <a:stretch>
            <a:fillRect/>
          </a:stretch>
        </p:blipFill>
        <p:spPr bwMode="auto">
          <a:xfrm>
            <a:off x="0" y="6948264"/>
            <a:ext cx="2276872" cy="1440160"/>
          </a:xfrm>
          <a:prstGeom prst="rect">
            <a:avLst/>
          </a:prstGeom>
          <a:noFill/>
          <a:ln w="9525">
            <a:noFill/>
            <a:miter lim="800000"/>
            <a:headEnd/>
            <a:tailEnd/>
          </a:ln>
        </p:spPr>
      </p:pic>
      <p:sp>
        <p:nvSpPr>
          <p:cNvPr id="5" name="Заголовок 4"/>
          <p:cNvSpPr>
            <a:spLocks noGrp="1"/>
          </p:cNvSpPr>
          <p:nvPr>
            <p:ph type="title"/>
          </p:nvPr>
        </p:nvSpPr>
        <p:spPr>
          <a:xfrm>
            <a:off x="332656" y="755576"/>
            <a:ext cx="6172200" cy="648072"/>
          </a:xfrm>
        </p:spPr>
        <p:txBody>
          <a:bodyPr>
            <a:noAutofit/>
          </a:bodyPr>
          <a:lstStyle/>
          <a:p>
            <a:pPr algn="ctr"/>
            <a:r>
              <a:rPr lang="ru-RU" sz="1600" b="1" dirty="0" smtClean="0"/>
              <a:t/>
            </a:r>
            <a:br>
              <a:rPr lang="ru-RU" sz="1600" b="1" dirty="0" smtClean="0"/>
            </a:br>
            <a:r>
              <a:rPr lang="ru-RU" sz="1600" b="1" dirty="0" smtClean="0">
                <a:solidFill>
                  <a:srgbClr val="F09958"/>
                </a:solidFill>
                <a:latin typeface="PT Astra Serif" pitchFamily="18" charset="-52"/>
                <a:ea typeface="PT Astra Serif" pitchFamily="18" charset="-52"/>
              </a:rPr>
              <a:t>Государственная программа Ульяновской области </a:t>
            </a:r>
            <a:br>
              <a:rPr lang="ru-RU" sz="1600" b="1" dirty="0" smtClean="0">
                <a:solidFill>
                  <a:srgbClr val="F09958"/>
                </a:solidFill>
                <a:latin typeface="PT Astra Serif" pitchFamily="18" charset="-52"/>
                <a:ea typeface="PT Astra Serif" pitchFamily="18" charset="-52"/>
              </a:rPr>
            </a:br>
            <a:r>
              <a:rPr lang="ru-RU" sz="1600" b="1" dirty="0" smtClean="0">
                <a:solidFill>
                  <a:srgbClr val="F09958"/>
                </a:solidFill>
                <a:latin typeface="PT Astra Serif" pitchFamily="18" charset="-52"/>
                <a:ea typeface="PT Astra Serif" pitchFamily="18" charset="-52"/>
              </a:rPr>
              <a:t>«Обеспечение правопорядка и безопасности жизнедеятельности</a:t>
            </a:r>
            <a:br>
              <a:rPr lang="ru-RU" sz="1600" b="1" dirty="0" smtClean="0">
                <a:solidFill>
                  <a:srgbClr val="F09958"/>
                </a:solidFill>
                <a:latin typeface="PT Astra Serif" pitchFamily="18" charset="-52"/>
                <a:ea typeface="PT Astra Serif" pitchFamily="18" charset="-52"/>
              </a:rPr>
            </a:br>
            <a:r>
              <a:rPr lang="ru-RU" sz="1600" b="1" dirty="0" smtClean="0">
                <a:solidFill>
                  <a:srgbClr val="F09958"/>
                </a:solidFill>
                <a:latin typeface="PT Astra Serif" pitchFamily="18" charset="-52"/>
                <a:ea typeface="PT Astra Serif" pitchFamily="18" charset="-52"/>
              </a:rPr>
              <a:t> на территории Ульяновской области»</a:t>
            </a:r>
            <a:r>
              <a:rPr lang="ru-RU" sz="1600" b="1" dirty="0" smtClean="0">
                <a:latin typeface="PT Astra Serif" pitchFamily="18" charset="-52"/>
                <a:ea typeface="PT Astra Serif" pitchFamily="18" charset="-52"/>
              </a:rPr>
              <a:t/>
            </a:r>
            <a:br>
              <a:rPr lang="ru-RU" sz="1600" b="1" dirty="0" smtClean="0">
                <a:latin typeface="PT Astra Serif" pitchFamily="18" charset="-52"/>
                <a:ea typeface="PT Astra Serif" pitchFamily="18" charset="-52"/>
              </a:rPr>
            </a:br>
            <a:endParaRPr lang="ru-RU" sz="1600" b="1" dirty="0">
              <a:latin typeface="PT Astra Serif" pitchFamily="18" charset="-52"/>
              <a:ea typeface="PT Astra Serif" pitchFamily="18" charset="-52"/>
            </a:endParaRPr>
          </a:p>
        </p:txBody>
      </p:sp>
      <p:graphicFrame>
        <p:nvGraphicFramePr>
          <p:cNvPr id="11" name="Объект 10"/>
          <p:cNvGraphicFramePr>
            <a:graphicFrameLocks noGrp="1"/>
          </p:cNvGraphicFramePr>
          <p:nvPr>
            <p:ph sz="half" idx="1"/>
            <p:extLst>
              <p:ext uri="{D42A27DB-BD31-4B8C-83A1-F6EECF244321}">
                <p14:modId xmlns:p14="http://schemas.microsoft.com/office/powerpoint/2010/main" xmlns="" val="967705427"/>
              </p:ext>
            </p:extLst>
          </p:nvPr>
        </p:nvGraphicFramePr>
        <p:xfrm>
          <a:off x="188640" y="1547664"/>
          <a:ext cx="543262" cy="5461238"/>
        </p:xfrm>
        <a:graphic>
          <a:graphicData uri="http://schemas.openxmlformats.org/drawingml/2006/table">
            <a:tbl>
              <a:tblPr firstRow="1" bandRow="1">
                <a:tableStyleId>{5C22544A-7EE6-4342-B048-85BDC9FD1C3A}</a:tableStyleId>
              </a:tblPr>
              <a:tblGrid>
                <a:gridCol w="543262"/>
              </a:tblGrid>
              <a:tr h="1299922">
                <a:tc>
                  <a:txBody>
                    <a:bodyPr/>
                    <a:lstStyle/>
                    <a:p>
                      <a:endParaRPr lang="ru-RU" sz="1000" spc="0" baseline="0" dirty="0" smtClean="0">
                        <a:latin typeface="PT Astra Serif" pitchFamily="18" charset="-52"/>
                        <a:ea typeface="PT Astra Serif" pitchFamily="18" charset="-52"/>
                      </a:endParaRPr>
                    </a:p>
                    <a:p>
                      <a:endParaRPr lang="ru-RU" sz="1000" spc="0" baseline="0" dirty="0" smtClean="0">
                        <a:latin typeface="PT Astra Serif" pitchFamily="18" charset="-52"/>
                        <a:ea typeface="PT Astra Serif" pitchFamily="18" charset="-52"/>
                      </a:endParaRPr>
                    </a:p>
                    <a:p>
                      <a:r>
                        <a:rPr lang="ru-RU" sz="1000" spc="0" baseline="0" dirty="0" smtClean="0">
                          <a:latin typeface="PT Astra Serif" pitchFamily="18" charset="-52"/>
                          <a:ea typeface="PT Astra Serif" pitchFamily="18" charset="-52"/>
                        </a:rPr>
                        <a:t>  </a:t>
                      </a:r>
                      <a:r>
                        <a:rPr lang="ru-RU" sz="1000" b="0" spc="0" baseline="0" dirty="0" smtClean="0">
                          <a:solidFill>
                            <a:schemeClr val="tx1"/>
                          </a:solidFill>
                          <a:latin typeface="PT Astra Serif" pitchFamily="18" charset="-52"/>
                          <a:ea typeface="PT Astra Serif" pitchFamily="18" charset="-52"/>
                        </a:rPr>
                        <a:t>594,9</a:t>
                      </a:r>
                      <a:endParaRPr lang="ru-RU" sz="1000" b="0" spc="0" baseline="0" dirty="0">
                        <a:solidFill>
                          <a:schemeClr val="tx1"/>
                        </a:solidFill>
                        <a:latin typeface="PT Astra Serif" pitchFamily="18" charset="-52"/>
                        <a:ea typeface="PT Astra Serif" pitchFamily="18" charset="-52"/>
                      </a:endParaRPr>
                    </a:p>
                  </a:txBody>
                  <a:tcPr>
                    <a:solidFill>
                      <a:srgbClr val="92D050"/>
                    </a:solidFill>
                  </a:tcPr>
                </a:tc>
              </a:tr>
              <a:tr h="716302">
                <a:tc>
                  <a:txBody>
                    <a:bodyPr/>
                    <a:lstStyle/>
                    <a:p>
                      <a:endParaRPr lang="ru-RU" sz="1000" spc="0" baseline="0" dirty="0" smtClean="0">
                        <a:latin typeface="PT Astra Serif" pitchFamily="18" charset="-52"/>
                        <a:ea typeface="PT Astra Serif" pitchFamily="18" charset="-52"/>
                      </a:endParaRPr>
                    </a:p>
                    <a:p>
                      <a:endParaRPr lang="ru-RU" sz="1000" spc="0" baseline="0" dirty="0" smtClean="0">
                        <a:latin typeface="PT Astra Serif" pitchFamily="18" charset="-52"/>
                        <a:ea typeface="PT Astra Serif" pitchFamily="18" charset="-52"/>
                      </a:endParaRPr>
                    </a:p>
                    <a:p>
                      <a:r>
                        <a:rPr lang="ru-RU" sz="1000" spc="0" baseline="0" dirty="0" smtClean="0">
                          <a:latin typeface="PT Astra Serif" pitchFamily="18" charset="-52"/>
                          <a:ea typeface="PT Astra Serif" pitchFamily="18" charset="-52"/>
                        </a:rPr>
                        <a:t>12,7</a:t>
                      </a:r>
                      <a:endParaRPr lang="ru-RU" sz="1000" spc="0" baseline="0" dirty="0">
                        <a:latin typeface="PT Astra Serif" pitchFamily="18" charset="-52"/>
                        <a:ea typeface="PT Astra Serif" pitchFamily="18" charset="-52"/>
                      </a:endParaRPr>
                    </a:p>
                  </a:txBody>
                  <a:tcPr>
                    <a:solidFill>
                      <a:schemeClr val="accent2">
                        <a:lumMod val="40000"/>
                        <a:lumOff val="60000"/>
                      </a:schemeClr>
                    </a:solidFill>
                  </a:tcPr>
                </a:tc>
              </a:tr>
              <a:tr h="1231715">
                <a:tc>
                  <a:txBody>
                    <a:bodyPr/>
                    <a:lstStyle/>
                    <a:p>
                      <a:endParaRPr lang="ru-RU" sz="1000" spc="0" baseline="0" dirty="0" smtClean="0">
                        <a:latin typeface="PT Astra Serif" pitchFamily="18" charset="-52"/>
                        <a:ea typeface="PT Astra Serif" pitchFamily="18" charset="-52"/>
                      </a:endParaRPr>
                    </a:p>
                    <a:p>
                      <a:endParaRPr lang="ru-RU" sz="1000" spc="0" baseline="0" dirty="0" smtClean="0">
                        <a:latin typeface="PT Astra Serif" pitchFamily="18" charset="-52"/>
                        <a:ea typeface="PT Astra Serif" pitchFamily="18" charset="-52"/>
                      </a:endParaRPr>
                    </a:p>
                    <a:p>
                      <a:endParaRPr lang="ru-RU" sz="1000" spc="0" baseline="0" dirty="0" smtClean="0">
                        <a:latin typeface="PT Astra Serif" pitchFamily="18" charset="-52"/>
                        <a:ea typeface="PT Astra Serif" pitchFamily="18" charset="-52"/>
                      </a:endParaRPr>
                    </a:p>
                    <a:p>
                      <a:endParaRPr lang="ru-RU" sz="1000" spc="0" baseline="0" dirty="0" smtClean="0">
                        <a:latin typeface="PT Astra Serif" pitchFamily="18" charset="-52"/>
                        <a:ea typeface="PT Astra Serif" pitchFamily="18" charset="-52"/>
                      </a:endParaRPr>
                    </a:p>
                    <a:p>
                      <a:r>
                        <a:rPr lang="ru-RU" sz="1000" spc="0" baseline="0" dirty="0" smtClean="0">
                          <a:latin typeface="PT Astra Serif" pitchFamily="18" charset="-52"/>
                          <a:ea typeface="PT Astra Serif" pitchFamily="18" charset="-52"/>
                        </a:rPr>
                        <a:t>125,9</a:t>
                      </a:r>
                      <a:endParaRPr lang="ru-RU" sz="1000" spc="0" baseline="0" dirty="0">
                        <a:latin typeface="PT Astra Serif" pitchFamily="18" charset="-52"/>
                        <a:ea typeface="PT Astra Serif" pitchFamily="18" charset="-52"/>
                      </a:endParaRPr>
                    </a:p>
                  </a:txBody>
                  <a:tcPr>
                    <a:solidFill>
                      <a:srgbClr val="00B0F0"/>
                    </a:solidFill>
                  </a:tcPr>
                </a:tc>
              </a:tr>
              <a:tr h="1037484">
                <a:tc>
                  <a:txBody>
                    <a:bodyPr/>
                    <a:lstStyle/>
                    <a:p>
                      <a:endParaRPr lang="ru-RU" sz="1000" spc="0" baseline="0" dirty="0" smtClean="0">
                        <a:latin typeface="PT Astra Serif" pitchFamily="18" charset="-52"/>
                        <a:ea typeface="PT Astra Serif" pitchFamily="18" charset="-52"/>
                      </a:endParaRPr>
                    </a:p>
                    <a:p>
                      <a:endParaRPr lang="ru-RU" sz="1000" spc="0" baseline="0" dirty="0" smtClean="0">
                        <a:latin typeface="PT Astra Serif" pitchFamily="18" charset="-52"/>
                        <a:ea typeface="PT Astra Serif" pitchFamily="18" charset="-52"/>
                      </a:endParaRPr>
                    </a:p>
                    <a:p>
                      <a:endParaRPr lang="ru-RU" sz="1000" spc="0" baseline="0" dirty="0" smtClean="0">
                        <a:latin typeface="PT Astra Serif" pitchFamily="18" charset="-52"/>
                        <a:ea typeface="PT Astra Serif" pitchFamily="18" charset="-52"/>
                      </a:endParaRPr>
                    </a:p>
                    <a:p>
                      <a:r>
                        <a:rPr lang="ru-RU" sz="1000" spc="0" baseline="0" dirty="0" smtClean="0">
                          <a:latin typeface="PT Astra Serif" pitchFamily="18" charset="-52"/>
                          <a:ea typeface="PT Astra Serif" pitchFamily="18" charset="-52"/>
                        </a:rPr>
                        <a:t>142,4</a:t>
                      </a:r>
                      <a:endParaRPr lang="ru-RU" sz="1000" spc="0" baseline="0" dirty="0">
                        <a:latin typeface="PT Astra Serif" pitchFamily="18" charset="-52"/>
                        <a:ea typeface="PT Astra Serif" pitchFamily="18" charset="-52"/>
                      </a:endParaRPr>
                    </a:p>
                  </a:txBody>
                  <a:tcPr>
                    <a:solidFill>
                      <a:schemeClr val="accent5">
                        <a:lumMod val="40000"/>
                        <a:lumOff val="60000"/>
                      </a:schemeClr>
                    </a:solidFill>
                  </a:tcPr>
                </a:tc>
              </a:tr>
              <a:tr h="1175815">
                <a:tc>
                  <a:txBody>
                    <a:bodyPr/>
                    <a:lstStyle/>
                    <a:p>
                      <a:endParaRPr lang="ru-RU" sz="1000" spc="0" baseline="0" dirty="0" smtClean="0">
                        <a:latin typeface="PT Astra Serif" pitchFamily="18" charset="-52"/>
                        <a:ea typeface="PT Astra Serif" pitchFamily="18" charset="-52"/>
                      </a:endParaRPr>
                    </a:p>
                    <a:p>
                      <a:endParaRPr lang="ru-RU" sz="1000" spc="0" baseline="0" dirty="0" smtClean="0">
                        <a:latin typeface="PT Astra Serif" pitchFamily="18" charset="-52"/>
                        <a:ea typeface="PT Astra Serif" pitchFamily="18" charset="-52"/>
                      </a:endParaRPr>
                    </a:p>
                    <a:p>
                      <a:r>
                        <a:rPr lang="ru-RU" sz="1000" spc="0" baseline="0" dirty="0" smtClean="0">
                          <a:latin typeface="PT Astra Serif" pitchFamily="18" charset="-52"/>
                          <a:ea typeface="PT Astra Serif" pitchFamily="18" charset="-52"/>
                        </a:rPr>
                        <a:t>20,2</a:t>
                      </a:r>
                    </a:p>
                  </a:txBody>
                  <a:tcPr>
                    <a:solidFill>
                      <a:schemeClr val="accent3">
                        <a:lumMod val="40000"/>
                        <a:lumOff val="60000"/>
                      </a:schemeClr>
                    </a:solidFill>
                  </a:tcPr>
                </a:tc>
              </a:tr>
            </a:tbl>
          </a:graphicData>
        </a:graphic>
      </p:graphicFrame>
      <p:graphicFrame>
        <p:nvGraphicFramePr>
          <p:cNvPr id="18" name="Объект 17"/>
          <p:cNvGraphicFramePr>
            <a:graphicFrameLocks noGrp="1"/>
          </p:cNvGraphicFramePr>
          <p:nvPr>
            <p:ph sz="half" idx="2"/>
            <p:extLst>
              <p:ext uri="{D42A27DB-BD31-4B8C-83A1-F6EECF244321}">
                <p14:modId xmlns:p14="http://schemas.microsoft.com/office/powerpoint/2010/main" xmlns="" val="1570762326"/>
              </p:ext>
            </p:extLst>
          </p:nvPr>
        </p:nvGraphicFramePr>
        <p:xfrm>
          <a:off x="1857364" y="3786182"/>
          <a:ext cx="4595973" cy="3282452"/>
        </p:xfrm>
        <a:graphic>
          <a:graphicData uri="http://schemas.openxmlformats.org/drawingml/2006/table">
            <a:tbl>
              <a:tblPr firstRow="1" bandRow="1">
                <a:tableStyleId>{5C22544A-7EE6-4342-B048-85BDC9FD1C3A}</a:tableStyleId>
              </a:tblPr>
              <a:tblGrid>
                <a:gridCol w="2525673"/>
                <a:gridCol w="628909"/>
                <a:gridCol w="707523"/>
                <a:gridCol w="733868"/>
              </a:tblGrid>
              <a:tr h="493585">
                <a:tc>
                  <a:txBody>
                    <a:bodyPr/>
                    <a:lstStyle/>
                    <a:p>
                      <a:pPr algn="ctr"/>
                      <a:r>
                        <a:rPr lang="ru-RU" sz="1000" dirty="0" smtClean="0">
                          <a:latin typeface="PT Astra Serif" pitchFamily="18" charset="-52"/>
                          <a:ea typeface="PT Astra Serif" pitchFamily="18" charset="-52"/>
                        </a:rPr>
                        <a:t>Целевой индикатор</a:t>
                      </a:r>
                      <a:endParaRPr lang="ru-RU" sz="1000" dirty="0">
                        <a:latin typeface="PT Astra Serif" pitchFamily="18" charset="-52"/>
                        <a:ea typeface="PT Astra Serif" pitchFamily="18" charset="-52"/>
                      </a:endParaRPr>
                    </a:p>
                  </a:txBody>
                  <a:tcPr/>
                </a:tc>
                <a:tc>
                  <a:txBody>
                    <a:bodyPr/>
                    <a:lstStyle/>
                    <a:p>
                      <a:pPr algn="ctr"/>
                      <a:r>
                        <a:rPr lang="ru-RU" sz="1000" dirty="0" smtClean="0">
                          <a:latin typeface="PT Astra Serif" pitchFamily="18" charset="-52"/>
                          <a:ea typeface="PT Astra Serif" pitchFamily="18" charset="-52"/>
                        </a:rPr>
                        <a:t>2020</a:t>
                      </a:r>
                    </a:p>
                    <a:p>
                      <a:pPr algn="ctr"/>
                      <a:r>
                        <a:rPr lang="ru-RU" sz="1000" dirty="0" smtClean="0">
                          <a:latin typeface="PT Astra Serif" pitchFamily="18" charset="-52"/>
                          <a:ea typeface="PT Astra Serif" pitchFamily="18" charset="-52"/>
                        </a:rPr>
                        <a:t>(план)</a:t>
                      </a:r>
                      <a:endParaRPr lang="ru-RU" sz="1000" dirty="0">
                        <a:latin typeface="PT Astra Serif" pitchFamily="18" charset="-52"/>
                        <a:ea typeface="PT Astra Serif" pitchFamily="18" charset="-52"/>
                      </a:endParaRPr>
                    </a:p>
                  </a:txBody>
                  <a:tcPr/>
                </a:tc>
                <a:tc>
                  <a:txBody>
                    <a:bodyPr/>
                    <a:lstStyle/>
                    <a:p>
                      <a:pPr algn="ctr"/>
                      <a:r>
                        <a:rPr lang="ru-RU" sz="1000" dirty="0" smtClean="0">
                          <a:latin typeface="PT Astra Serif" pitchFamily="18" charset="-52"/>
                          <a:ea typeface="PT Astra Serif" pitchFamily="18" charset="-52"/>
                        </a:rPr>
                        <a:t>2020</a:t>
                      </a:r>
                    </a:p>
                    <a:p>
                      <a:pPr algn="ctr"/>
                      <a:r>
                        <a:rPr lang="ru-RU" sz="1000" dirty="0" smtClean="0">
                          <a:latin typeface="PT Astra Serif" pitchFamily="18" charset="-52"/>
                          <a:ea typeface="PT Astra Serif" pitchFamily="18" charset="-52"/>
                        </a:rPr>
                        <a:t>(факт)</a:t>
                      </a:r>
                      <a:endParaRPr lang="ru-RU" sz="1000" dirty="0">
                        <a:latin typeface="PT Astra Serif" pitchFamily="18" charset="-52"/>
                        <a:ea typeface="PT Astra Serif" pitchFamily="18" charset="-52"/>
                      </a:endParaRPr>
                    </a:p>
                  </a:txBody>
                  <a:tcPr/>
                </a:tc>
                <a:tc>
                  <a:txBody>
                    <a:bodyPr/>
                    <a:lstStyle/>
                    <a:p>
                      <a:pPr algn="ctr"/>
                      <a:r>
                        <a:rPr lang="ru-RU" sz="1000" dirty="0" smtClean="0">
                          <a:latin typeface="PT Astra Serif" pitchFamily="18" charset="-52"/>
                          <a:ea typeface="PT Astra Serif" pitchFamily="18" charset="-52"/>
                        </a:rPr>
                        <a:t>%</a:t>
                      </a:r>
                    </a:p>
                    <a:p>
                      <a:pPr algn="ctr"/>
                      <a:r>
                        <a:rPr lang="ru-RU" sz="1000" dirty="0" smtClean="0">
                          <a:latin typeface="PT Astra Serif" pitchFamily="18" charset="-52"/>
                          <a:ea typeface="PT Astra Serif" pitchFamily="18" charset="-52"/>
                        </a:rPr>
                        <a:t>достижения</a:t>
                      </a:r>
                      <a:endParaRPr lang="ru-RU" sz="1000" dirty="0">
                        <a:latin typeface="PT Astra Serif" pitchFamily="18" charset="-52"/>
                        <a:ea typeface="PT Astra Serif" pitchFamily="18" charset="-52"/>
                      </a:endParaRPr>
                    </a:p>
                  </a:txBody>
                  <a:tcPr/>
                </a:tc>
              </a:tr>
              <a:tr h="356478">
                <a:tc>
                  <a:txBody>
                    <a:bodyPr/>
                    <a:lstStyle/>
                    <a:p>
                      <a:r>
                        <a:rPr lang="ru-RU" sz="1000" kern="1200" dirty="0" smtClean="0">
                          <a:solidFill>
                            <a:schemeClr val="dk1"/>
                          </a:solidFill>
                          <a:latin typeface="PT Astra Serif" pitchFamily="18" charset="-52"/>
                          <a:ea typeface="PT Astra Serif" pitchFamily="18" charset="-52"/>
                          <a:cs typeface="+mn-cs"/>
                        </a:rPr>
                        <a:t>Количество преступлений, совершаемых ранее судимыми лицами</a:t>
                      </a:r>
                      <a:endParaRPr lang="ru-RU" sz="1000" dirty="0">
                        <a:latin typeface="PT Astra Serif" pitchFamily="18" charset="-52"/>
                        <a:ea typeface="PT Astra Serif" pitchFamily="18" charset="-52"/>
                      </a:endParaRPr>
                    </a:p>
                  </a:txBody>
                  <a:tcPr/>
                </a:tc>
                <a:tc>
                  <a:txBody>
                    <a:bodyPr/>
                    <a:lstStyle/>
                    <a:p>
                      <a:pPr marL="0" algn="ctr" defTabSz="914400" rtl="0" eaLnBrk="1" fontAlgn="t" latinLnBrk="0" hangingPunct="1"/>
                      <a:r>
                        <a:rPr lang="ru-RU" sz="1000" kern="1200" dirty="0" smtClean="0">
                          <a:solidFill>
                            <a:schemeClr val="dk1"/>
                          </a:solidFill>
                          <a:latin typeface="PT Astra Serif" pitchFamily="18" charset="-52"/>
                          <a:ea typeface="PT Astra Serif" pitchFamily="18" charset="-52"/>
                          <a:cs typeface="+mn-cs"/>
                        </a:rPr>
                        <a:t>3090</a:t>
                      </a:r>
                    </a:p>
                  </a:txBody>
                  <a:tcPr marL="9525" marR="9525" marT="9525" marB="0" anchor="ctr"/>
                </a:tc>
                <a:tc>
                  <a:txBody>
                    <a:bodyPr/>
                    <a:lstStyle/>
                    <a:p>
                      <a:pPr marL="0" algn="ctr" defTabSz="914400" rtl="0" eaLnBrk="1" fontAlgn="t" latinLnBrk="0" hangingPunct="1"/>
                      <a:r>
                        <a:rPr lang="ru-RU" sz="1000" kern="1200" dirty="0" smtClean="0">
                          <a:solidFill>
                            <a:schemeClr val="dk1"/>
                          </a:solidFill>
                          <a:latin typeface="PT Astra Serif" pitchFamily="18" charset="-52"/>
                          <a:ea typeface="PT Astra Serif" pitchFamily="18" charset="-52"/>
                          <a:cs typeface="+mn-cs"/>
                        </a:rPr>
                        <a:t>3056</a:t>
                      </a:r>
                    </a:p>
                  </a:txBody>
                  <a:tcPr marL="9525" marR="9525" marT="9525" marB="0" anchor="ctr"/>
                </a:tc>
                <a:tc>
                  <a:txBody>
                    <a:bodyPr/>
                    <a:lstStyle/>
                    <a:p>
                      <a:pPr marL="0" algn="ctr" defTabSz="914400" rtl="0" eaLnBrk="1" fontAlgn="t" latinLnBrk="0" hangingPunct="1"/>
                      <a:r>
                        <a:rPr lang="ru-RU" sz="1000" kern="1200" dirty="0" smtClean="0">
                          <a:solidFill>
                            <a:schemeClr val="dk1"/>
                          </a:solidFill>
                          <a:latin typeface="PT Astra Serif" pitchFamily="18" charset="-52"/>
                          <a:ea typeface="PT Astra Serif" pitchFamily="18" charset="-52"/>
                          <a:cs typeface="+mn-cs"/>
                        </a:rPr>
                        <a:t>101,10</a:t>
                      </a:r>
                    </a:p>
                  </a:txBody>
                  <a:tcPr marL="9525" marR="9525" marT="9525" marB="0" anchor="ctr"/>
                </a:tc>
              </a:tr>
              <a:tr h="904907">
                <a:tc>
                  <a:txBody>
                    <a:bodyPr/>
                    <a:lstStyle/>
                    <a:p>
                      <a:r>
                        <a:rPr lang="ru-RU" sz="1000" dirty="0" smtClean="0">
                          <a:latin typeface="PT Astra Serif" pitchFamily="18" charset="-52"/>
                          <a:ea typeface="PT Astra Serif" pitchFamily="18" charset="-52"/>
                        </a:rPr>
                        <a:t>Численность несовершеннолетних правонарушителей, состоящих на профилактическом учете в подразделениях по делам несовершеннолетних органов внутренних дел</a:t>
                      </a:r>
                      <a:endParaRPr lang="ru-RU" sz="1000" dirty="0">
                        <a:latin typeface="PT Astra Serif" pitchFamily="18" charset="-52"/>
                        <a:ea typeface="PT Astra Serif" pitchFamily="18" charset="-52"/>
                      </a:endParaRPr>
                    </a:p>
                  </a:txBody>
                  <a:tcPr/>
                </a:tc>
                <a:tc>
                  <a:txBody>
                    <a:bodyPr/>
                    <a:lstStyle/>
                    <a:p>
                      <a:pPr marL="0" algn="ctr" defTabSz="914400" rtl="0" eaLnBrk="1" fontAlgn="t" latinLnBrk="0" hangingPunct="1"/>
                      <a:r>
                        <a:rPr lang="ru-RU" sz="1000" kern="1200" dirty="0" smtClean="0">
                          <a:solidFill>
                            <a:schemeClr val="dk1"/>
                          </a:solidFill>
                          <a:latin typeface="PT Astra Serif" pitchFamily="18" charset="-52"/>
                          <a:ea typeface="PT Astra Serif" pitchFamily="18" charset="-52"/>
                          <a:cs typeface="+mn-cs"/>
                        </a:rPr>
                        <a:t>1100</a:t>
                      </a:r>
                    </a:p>
                  </a:txBody>
                  <a:tcPr marL="9525" marR="9525" marT="9525" marB="0" anchor="ctr"/>
                </a:tc>
                <a:tc>
                  <a:txBody>
                    <a:bodyPr/>
                    <a:lstStyle/>
                    <a:p>
                      <a:pPr marL="0" algn="ctr" defTabSz="914400" rtl="0" eaLnBrk="1" fontAlgn="t" latinLnBrk="0" hangingPunct="1"/>
                      <a:r>
                        <a:rPr lang="ru-RU" sz="1000" kern="1200" dirty="0" smtClean="0">
                          <a:solidFill>
                            <a:schemeClr val="dk1"/>
                          </a:solidFill>
                          <a:latin typeface="PT Astra Serif" pitchFamily="18" charset="-52"/>
                          <a:ea typeface="PT Astra Serif" pitchFamily="18" charset="-52"/>
                          <a:cs typeface="+mn-cs"/>
                        </a:rPr>
                        <a:t>1043</a:t>
                      </a:r>
                    </a:p>
                  </a:txBody>
                  <a:tcPr marL="9525" marR="9525" marT="9525" marB="0" anchor="ctr"/>
                </a:tc>
                <a:tc>
                  <a:txBody>
                    <a:bodyPr/>
                    <a:lstStyle/>
                    <a:p>
                      <a:pPr marL="0" algn="ctr" defTabSz="914400" rtl="0" eaLnBrk="1" fontAlgn="t" latinLnBrk="0" hangingPunct="1"/>
                      <a:r>
                        <a:rPr lang="ru-RU" sz="1000" kern="1200" dirty="0" smtClean="0">
                          <a:solidFill>
                            <a:schemeClr val="dk1"/>
                          </a:solidFill>
                          <a:latin typeface="PT Astra Serif" pitchFamily="18" charset="-52"/>
                          <a:ea typeface="PT Astra Serif" pitchFamily="18" charset="-52"/>
                          <a:cs typeface="+mn-cs"/>
                        </a:rPr>
                        <a:t>105,18</a:t>
                      </a:r>
                    </a:p>
                  </a:txBody>
                  <a:tcPr marL="9525" marR="9525" marT="9525" marB="0" anchor="ctr"/>
                </a:tc>
              </a:tr>
              <a:tr h="630692">
                <a:tc>
                  <a:txBody>
                    <a:bodyPr/>
                    <a:lstStyle/>
                    <a:p>
                      <a:r>
                        <a:rPr lang="ru-RU" sz="1000" kern="1200" dirty="0" smtClean="0">
                          <a:solidFill>
                            <a:schemeClr val="dk1"/>
                          </a:solidFill>
                          <a:latin typeface="PT Astra Serif" panose="020A0603040505020204" pitchFamily="18" charset="-52"/>
                          <a:ea typeface="PT Astra Serif" panose="020A0603040505020204" pitchFamily="18" charset="-52"/>
                          <a:cs typeface="+mn-cs"/>
                        </a:rPr>
                        <a:t>Сокращение времени направления экстренных оперативных служб по вызовам (сообщениям о происшествиях) к месту происшествия, минут</a:t>
                      </a:r>
                      <a:endParaRPr lang="ru-RU" sz="1000" dirty="0">
                        <a:latin typeface="PT Astra Serif" pitchFamily="18" charset="-52"/>
                        <a:ea typeface="PT Astra Serif" pitchFamily="18" charset="-52"/>
                      </a:endParaRPr>
                    </a:p>
                  </a:txBody>
                  <a:tcPr/>
                </a:tc>
                <a:tc>
                  <a:txBody>
                    <a:bodyPr/>
                    <a:lstStyle/>
                    <a:p>
                      <a:pPr marL="0" algn="ctr" defTabSz="914400" rtl="0" eaLnBrk="1" fontAlgn="t" latinLnBrk="0" hangingPunct="1"/>
                      <a:r>
                        <a:rPr lang="ru-RU" sz="1000" kern="1200" dirty="0" smtClean="0">
                          <a:solidFill>
                            <a:schemeClr val="dk1"/>
                          </a:solidFill>
                          <a:latin typeface="PT Astra Serif" pitchFamily="18" charset="-52"/>
                          <a:ea typeface="PT Astra Serif" pitchFamily="18" charset="-52"/>
                          <a:cs typeface="+mn-cs"/>
                        </a:rPr>
                        <a:t>5</a:t>
                      </a:r>
                    </a:p>
                  </a:txBody>
                  <a:tcPr marL="9525" marR="9525" marT="9525" marB="0" anchor="ctr"/>
                </a:tc>
                <a:tc>
                  <a:txBody>
                    <a:bodyPr/>
                    <a:lstStyle/>
                    <a:p>
                      <a:pPr marL="0" algn="ctr" defTabSz="914400" rtl="0" eaLnBrk="1" fontAlgn="t" latinLnBrk="0" hangingPunct="1"/>
                      <a:r>
                        <a:rPr lang="ru-RU" sz="1000" kern="1200" dirty="0" smtClean="0">
                          <a:solidFill>
                            <a:schemeClr val="dk1"/>
                          </a:solidFill>
                          <a:latin typeface="PT Astra Serif" pitchFamily="18" charset="-52"/>
                          <a:ea typeface="PT Astra Serif" pitchFamily="18" charset="-52"/>
                          <a:cs typeface="+mn-cs"/>
                        </a:rPr>
                        <a:t>5</a:t>
                      </a:r>
                    </a:p>
                  </a:txBody>
                  <a:tcPr marL="9525" marR="9525" marT="9525" marB="0" anchor="ctr"/>
                </a:tc>
                <a:tc>
                  <a:txBody>
                    <a:bodyPr/>
                    <a:lstStyle/>
                    <a:p>
                      <a:pPr marL="0" algn="ctr" defTabSz="914400" rtl="0" eaLnBrk="1" fontAlgn="t" latinLnBrk="0" hangingPunct="1"/>
                      <a:r>
                        <a:rPr lang="ru-RU" sz="1000" kern="1200" dirty="0" smtClean="0">
                          <a:solidFill>
                            <a:schemeClr val="dk1"/>
                          </a:solidFill>
                          <a:latin typeface="PT Astra Serif" pitchFamily="18" charset="-52"/>
                          <a:ea typeface="PT Astra Serif" pitchFamily="18" charset="-52"/>
                          <a:cs typeface="+mn-cs"/>
                        </a:rPr>
                        <a:t>100,00</a:t>
                      </a:r>
                    </a:p>
                  </a:txBody>
                  <a:tcPr marL="9525" marR="9525" marT="9525" marB="0" anchor="ctr"/>
                </a:tc>
              </a:tr>
              <a:tr h="630692">
                <a:tc>
                  <a:txBody>
                    <a:bodyPr/>
                    <a:lstStyle/>
                    <a:p>
                      <a:r>
                        <a:rPr lang="ru-RU" sz="1000" kern="1200" dirty="0" smtClean="0">
                          <a:solidFill>
                            <a:schemeClr val="dk1"/>
                          </a:solidFill>
                          <a:latin typeface="PT Astra Serif" panose="020A0603040505020204" pitchFamily="18" charset="-52"/>
                          <a:ea typeface="PT Astra Serif" panose="020A0603040505020204" pitchFamily="18" charset="-52"/>
                          <a:cs typeface="+mn-cs"/>
                        </a:rPr>
                        <a:t>Повышение уровня достоверности прогноза состояния окружающей среды по отношению к 2018 году, процентов</a:t>
                      </a:r>
                      <a:endParaRPr lang="ru-RU" sz="1000" dirty="0">
                        <a:latin typeface="PT Astra Serif" pitchFamily="18" charset="-52"/>
                        <a:ea typeface="PT Astra Serif" pitchFamily="18" charset="-52"/>
                      </a:endParaRPr>
                    </a:p>
                  </a:txBody>
                  <a:tcPr/>
                </a:tc>
                <a:tc>
                  <a:txBody>
                    <a:bodyPr/>
                    <a:lstStyle/>
                    <a:p>
                      <a:pPr marL="0" algn="ctr" defTabSz="914400" rtl="0" eaLnBrk="1" fontAlgn="t" latinLnBrk="0" hangingPunct="1"/>
                      <a:r>
                        <a:rPr lang="ru-RU" sz="1000" kern="1200" dirty="0" smtClean="0">
                          <a:solidFill>
                            <a:schemeClr val="dk1"/>
                          </a:solidFill>
                          <a:latin typeface="PT Astra Serif" pitchFamily="18" charset="-52"/>
                          <a:ea typeface="PT Astra Serif" pitchFamily="18" charset="-52"/>
                          <a:cs typeface="+mn-cs"/>
                        </a:rPr>
                        <a:t>100</a:t>
                      </a:r>
                    </a:p>
                  </a:txBody>
                  <a:tcPr marL="9525" marR="9525" marT="9525" marB="0" anchor="ctr"/>
                </a:tc>
                <a:tc>
                  <a:txBody>
                    <a:bodyPr/>
                    <a:lstStyle/>
                    <a:p>
                      <a:pPr marL="0" algn="ctr" defTabSz="914400" rtl="0" eaLnBrk="1" fontAlgn="t" latinLnBrk="0" hangingPunct="1"/>
                      <a:r>
                        <a:rPr lang="ru-RU" sz="1000" kern="1200" dirty="0" smtClean="0">
                          <a:solidFill>
                            <a:schemeClr val="dk1"/>
                          </a:solidFill>
                          <a:latin typeface="PT Astra Serif" pitchFamily="18" charset="-52"/>
                          <a:ea typeface="PT Astra Serif" pitchFamily="18" charset="-52"/>
                          <a:cs typeface="+mn-cs"/>
                        </a:rPr>
                        <a:t>100</a:t>
                      </a:r>
                    </a:p>
                  </a:txBody>
                  <a:tcPr marL="9525" marR="9525" marT="9525" marB="0" anchor="ctr"/>
                </a:tc>
                <a:tc>
                  <a:txBody>
                    <a:bodyPr/>
                    <a:lstStyle/>
                    <a:p>
                      <a:pPr marL="0" algn="ctr" defTabSz="914400" rtl="0" eaLnBrk="1" fontAlgn="t" latinLnBrk="0" hangingPunct="1"/>
                      <a:r>
                        <a:rPr lang="ru-RU" sz="1000" kern="1200" dirty="0" smtClean="0">
                          <a:solidFill>
                            <a:schemeClr val="dk1"/>
                          </a:solidFill>
                          <a:latin typeface="PT Astra Serif" pitchFamily="18" charset="-52"/>
                          <a:ea typeface="PT Astra Serif" pitchFamily="18" charset="-52"/>
                          <a:cs typeface="+mn-cs"/>
                        </a:rPr>
                        <a:t>100,00</a:t>
                      </a:r>
                    </a:p>
                  </a:txBody>
                  <a:tcPr marL="9525" marR="9525" marT="9525" marB="0" anchor="ctr"/>
                </a:tc>
              </a:tr>
            </a:tbl>
          </a:graphicData>
        </a:graphic>
      </p:graphicFrame>
      <p:sp>
        <p:nvSpPr>
          <p:cNvPr id="12" name="TextBox 11"/>
          <p:cNvSpPr txBox="1"/>
          <p:nvPr/>
        </p:nvSpPr>
        <p:spPr>
          <a:xfrm>
            <a:off x="764704" y="1547664"/>
            <a:ext cx="1008112" cy="5400600"/>
          </a:xfrm>
          <a:prstGeom prst="rect">
            <a:avLst/>
          </a:prstGeom>
          <a:noFill/>
        </p:spPr>
        <p:txBody>
          <a:bodyPr wrap="square" rtlCol="0">
            <a:spAutoFit/>
          </a:bodyPr>
          <a:lstStyle/>
          <a:p>
            <a:r>
              <a:rPr lang="ru-RU" sz="1050" dirty="0" smtClean="0">
                <a:latin typeface="PT Astra Serif" pitchFamily="18" charset="-52"/>
                <a:ea typeface="PT Astra Serif" pitchFamily="18" charset="-52"/>
              </a:rPr>
              <a:t>ОГКУ «Служба гражданской защиты и пожарной безопасности Ульяновской области»</a:t>
            </a:r>
          </a:p>
          <a:p>
            <a:endParaRPr lang="ru-RU" sz="1050" dirty="0" smtClean="0">
              <a:latin typeface="PT Astra Serif" pitchFamily="18" charset="-52"/>
              <a:ea typeface="PT Astra Serif" pitchFamily="18" charset="-52"/>
            </a:endParaRPr>
          </a:p>
          <a:p>
            <a:r>
              <a:rPr lang="ru-RU" sz="1050" dirty="0" smtClean="0">
                <a:latin typeface="PT Astra Serif" pitchFamily="18" charset="-52"/>
                <a:ea typeface="PT Astra Serif" pitchFamily="18" charset="-52"/>
              </a:rPr>
              <a:t>Содержание пожарных частей</a:t>
            </a:r>
            <a:endParaRPr lang="ru-RU" sz="1050" dirty="0">
              <a:latin typeface="PT Astra Serif" pitchFamily="18" charset="-52"/>
              <a:ea typeface="PT Astra Serif" pitchFamily="18" charset="-52"/>
            </a:endParaRPr>
          </a:p>
          <a:p>
            <a:endParaRPr lang="ru-RU" sz="1050" dirty="0" smtClean="0">
              <a:latin typeface="PT Astra Serif" pitchFamily="18" charset="-52"/>
              <a:ea typeface="PT Astra Serif" pitchFamily="18" charset="-52"/>
            </a:endParaRPr>
          </a:p>
          <a:p>
            <a:r>
              <a:rPr lang="ru-RU" sz="1050" dirty="0" smtClean="0">
                <a:latin typeface="PT Astra Serif" pitchFamily="18" charset="-52"/>
                <a:ea typeface="PT Astra Serif" pitchFamily="18" charset="-52"/>
              </a:rPr>
              <a:t>Создание системы  вызова оперативных служб по номеру «112»</a:t>
            </a:r>
          </a:p>
          <a:p>
            <a:endParaRPr lang="ru-RU" sz="1050" dirty="0">
              <a:latin typeface="PT Astra Serif" pitchFamily="18" charset="-52"/>
              <a:ea typeface="PT Astra Serif" pitchFamily="18" charset="-52"/>
            </a:endParaRPr>
          </a:p>
          <a:p>
            <a:r>
              <a:rPr lang="ru-RU" sz="1050" dirty="0" smtClean="0">
                <a:latin typeface="PT Astra Serif" pitchFamily="18" charset="-52"/>
                <a:ea typeface="PT Astra Serif" pitchFamily="18" charset="-52"/>
              </a:rPr>
              <a:t>Повышение общего уровня безопасности среды обитания</a:t>
            </a:r>
          </a:p>
          <a:p>
            <a:endParaRPr lang="ru-RU" sz="1050" dirty="0" smtClean="0">
              <a:latin typeface="PT Astra Serif" pitchFamily="18" charset="-52"/>
              <a:ea typeface="PT Astra Serif" pitchFamily="18" charset="-52"/>
            </a:endParaRPr>
          </a:p>
          <a:p>
            <a:r>
              <a:rPr lang="ru-RU" sz="1050" dirty="0" smtClean="0">
                <a:latin typeface="PT Astra Serif" pitchFamily="18" charset="-52"/>
                <a:ea typeface="PT Astra Serif" pitchFamily="18" charset="-52"/>
              </a:rPr>
              <a:t>Мероприятия в сфере обеспечения правопорядка</a:t>
            </a:r>
            <a:endParaRPr lang="ru-RU" sz="1050" dirty="0">
              <a:latin typeface="PT Astra Serif" pitchFamily="18" charset="-52"/>
              <a:ea typeface="PT Astra Serif" pitchFamily="18" charset="-52"/>
            </a:endParaRPr>
          </a:p>
          <a:p>
            <a:endParaRPr lang="ru-RU" sz="1050" dirty="0">
              <a:latin typeface="PT Astra Serif" pitchFamily="18" charset="-52"/>
              <a:ea typeface="PT Astra Serif" pitchFamily="18" charset="-52"/>
            </a:endParaRPr>
          </a:p>
          <a:p>
            <a:endParaRPr lang="ru-RU" sz="1050" dirty="0" smtClean="0">
              <a:latin typeface="PT Astra Serif" pitchFamily="18" charset="-52"/>
              <a:ea typeface="PT Astra Serif" pitchFamily="18" charset="-52"/>
            </a:endParaRPr>
          </a:p>
        </p:txBody>
      </p:sp>
      <p:sp>
        <p:nvSpPr>
          <p:cNvPr id="17" name="TextBox 16"/>
          <p:cNvSpPr txBox="1"/>
          <p:nvPr/>
        </p:nvSpPr>
        <p:spPr>
          <a:xfrm>
            <a:off x="1772816" y="1475657"/>
            <a:ext cx="4896544" cy="2092881"/>
          </a:xfrm>
          <a:prstGeom prst="rect">
            <a:avLst/>
          </a:prstGeom>
          <a:noFill/>
        </p:spPr>
        <p:txBody>
          <a:bodyPr wrap="square" rtlCol="0">
            <a:spAutoFit/>
          </a:bodyPr>
          <a:lstStyle/>
          <a:p>
            <a:r>
              <a:rPr lang="ru-RU" sz="1000" b="1" dirty="0" smtClean="0">
                <a:latin typeface="PT Astra Serif" pitchFamily="18" charset="-52"/>
                <a:ea typeface="PT Astra Serif" pitchFamily="18" charset="-52"/>
              </a:rPr>
              <a:t>Цели государственной программы:</a:t>
            </a:r>
          </a:p>
          <a:p>
            <a:pPr marL="285750" indent="-285750">
              <a:buFont typeface="Wingdings" panose="05000000000000000000" pitchFamily="2" charset="2"/>
              <a:buChar char="§"/>
            </a:pPr>
            <a:r>
              <a:rPr lang="ru-RU" sz="1000" dirty="0" smtClean="0">
                <a:latin typeface="PT Astra Serif" pitchFamily="18" charset="-52"/>
                <a:ea typeface="PT Astra Serif" pitchFamily="18" charset="-52"/>
              </a:rPr>
              <a:t>обеспечение безопасности населения Ульяновской области</a:t>
            </a:r>
          </a:p>
          <a:p>
            <a:pPr marL="285750" indent="-285750">
              <a:buFont typeface="Wingdings" panose="05000000000000000000" pitchFamily="2" charset="2"/>
              <a:buChar char="§"/>
            </a:pPr>
            <a:endParaRPr lang="ru-RU" sz="1000" dirty="0">
              <a:latin typeface="PT Astra Serif" pitchFamily="18" charset="-52"/>
              <a:ea typeface="PT Astra Serif" pitchFamily="18" charset="-52"/>
            </a:endParaRPr>
          </a:p>
          <a:p>
            <a:r>
              <a:rPr lang="ru-RU" sz="1000" b="1" dirty="0" smtClean="0">
                <a:latin typeface="PT Astra Serif" pitchFamily="18" charset="-52"/>
                <a:ea typeface="PT Astra Serif" pitchFamily="18" charset="-52"/>
              </a:rPr>
              <a:t>Задачи государственной программы:</a:t>
            </a:r>
          </a:p>
          <a:p>
            <a:pPr marL="285750" indent="-285750">
              <a:buFont typeface="Wingdings" panose="05000000000000000000" pitchFamily="2" charset="2"/>
              <a:buChar char="§"/>
            </a:pPr>
            <a:r>
              <a:rPr lang="ru-RU" sz="1000" dirty="0" smtClean="0">
                <a:latin typeface="PT Astra Serif" pitchFamily="18" charset="-52"/>
                <a:ea typeface="PT Astra Serif" pitchFamily="18" charset="-52"/>
              </a:rPr>
              <a:t>обеспечение общественной безопасности и правопорядка, снижение уровня преступности на территории Ульяновской области;</a:t>
            </a:r>
          </a:p>
          <a:p>
            <a:pPr marL="285750" indent="-285750">
              <a:buFont typeface="Wingdings" panose="05000000000000000000" pitchFamily="2" charset="2"/>
              <a:buChar char="§"/>
            </a:pPr>
            <a:r>
              <a:rPr lang="ru-RU" sz="1000" dirty="0" smtClean="0">
                <a:latin typeface="PT Astra Serif" pitchFamily="18" charset="-52"/>
                <a:ea typeface="PT Astra Serif" pitchFamily="18" charset="-52"/>
              </a:rPr>
              <a:t>сокращение масштабов незаконного распространения и немедицинского потребления наркотических средств и психотропных веществ на территории Ульяновской области, масштабов последствий их незаконного оборота для безопасности и здоровья личности, общества и государства;</a:t>
            </a:r>
          </a:p>
          <a:p>
            <a:pPr marL="285750" indent="-285750">
              <a:buFont typeface="Wingdings" panose="05000000000000000000" pitchFamily="2" charset="2"/>
              <a:buChar char="§"/>
            </a:pPr>
            <a:r>
              <a:rPr lang="ru-RU" sz="1000" dirty="0" smtClean="0">
                <a:latin typeface="PT Astra Serif" pitchFamily="18" charset="-52"/>
                <a:ea typeface="PT Astra Serif" pitchFamily="18" charset="-52"/>
              </a:rPr>
              <a:t>повышение уровня защищенности граждан и их имущества, объектов экономики от последствий чрезвычайных ситуаций.</a:t>
            </a:r>
          </a:p>
          <a:p>
            <a:pPr marL="285750" indent="-285750"/>
            <a:endParaRPr lang="ru-RU" sz="1000" dirty="0" smtClean="0"/>
          </a:p>
        </p:txBody>
      </p:sp>
      <p:sp>
        <p:nvSpPr>
          <p:cNvPr id="22" name="TextBox 21"/>
          <p:cNvSpPr txBox="1"/>
          <p:nvPr/>
        </p:nvSpPr>
        <p:spPr>
          <a:xfrm>
            <a:off x="4437112" y="116034"/>
            <a:ext cx="2309863" cy="276999"/>
          </a:xfrm>
          <a:prstGeom prst="rect">
            <a:avLst/>
          </a:prstGeom>
          <a:noFill/>
        </p:spPr>
        <p:txBody>
          <a:bodyPr wrap="none" rtlCol="0">
            <a:spAutoFit/>
          </a:bodyPr>
          <a:lstStyle/>
          <a:p>
            <a:r>
              <a:rPr lang="ru-RU" sz="1200" dirty="0" smtClean="0">
                <a:solidFill>
                  <a:schemeClr val="bg1"/>
                </a:solidFill>
              </a:rPr>
              <a:t>Расходы областного бюджета</a:t>
            </a:r>
            <a:endParaRPr lang="ru-RU" sz="1200" dirty="0">
              <a:solidFill>
                <a:schemeClr val="bg1"/>
              </a:solidFill>
            </a:endParaRPr>
          </a:p>
        </p:txBody>
      </p:sp>
      <p:sp>
        <p:nvSpPr>
          <p:cNvPr id="2" name="TextBox 1"/>
          <p:cNvSpPr txBox="1"/>
          <p:nvPr/>
        </p:nvSpPr>
        <p:spPr>
          <a:xfrm>
            <a:off x="404664" y="8388424"/>
            <a:ext cx="1728192" cy="584775"/>
          </a:xfrm>
          <a:prstGeom prst="rect">
            <a:avLst/>
          </a:prstGeom>
          <a:noFill/>
        </p:spPr>
        <p:txBody>
          <a:bodyPr wrap="square" rtlCol="0">
            <a:spAutoFit/>
          </a:bodyPr>
          <a:lstStyle/>
          <a:p>
            <a:r>
              <a:rPr lang="ru-RU" sz="800" i="1" dirty="0" smtClean="0"/>
              <a:t>Средства на реализацию государственной программы в 2020 году </a:t>
            </a:r>
          </a:p>
          <a:p>
            <a:r>
              <a:rPr lang="ru-RU" sz="800" b="1" i="1" dirty="0" smtClean="0"/>
              <a:t>факт –</a:t>
            </a:r>
            <a:r>
              <a:rPr lang="ru-RU" sz="800" i="1" dirty="0" smtClean="0"/>
              <a:t> 896,1</a:t>
            </a:r>
            <a:r>
              <a:rPr lang="ru-RU" sz="800" b="1" i="1" dirty="0" smtClean="0"/>
              <a:t> млн. руб.</a:t>
            </a:r>
            <a:endParaRPr lang="ru-RU" sz="800" b="1" i="1" dirty="0"/>
          </a:p>
        </p:txBody>
      </p:sp>
      <p:sp>
        <p:nvSpPr>
          <p:cNvPr id="3" name="TextBox 2"/>
          <p:cNvSpPr txBox="1"/>
          <p:nvPr/>
        </p:nvSpPr>
        <p:spPr>
          <a:xfrm>
            <a:off x="2276872" y="3475692"/>
            <a:ext cx="4071654" cy="276999"/>
          </a:xfrm>
          <a:prstGeom prst="rect">
            <a:avLst/>
          </a:prstGeom>
          <a:noFill/>
        </p:spPr>
        <p:txBody>
          <a:bodyPr wrap="square" rtlCol="0">
            <a:spAutoFit/>
          </a:bodyPr>
          <a:lstStyle/>
          <a:p>
            <a:r>
              <a:rPr lang="ru-RU" sz="1000" b="1" dirty="0" smtClean="0">
                <a:latin typeface="PT Astra Serif" pitchFamily="18" charset="-52"/>
                <a:ea typeface="PT Astra Serif" pitchFamily="18" charset="-52"/>
              </a:rPr>
              <a:t>Результаты</a:t>
            </a:r>
            <a:r>
              <a:rPr lang="ru-RU" sz="1200" b="1" dirty="0" smtClean="0">
                <a:latin typeface="PT Astra Serif" pitchFamily="18" charset="-52"/>
                <a:ea typeface="PT Astra Serif" pitchFamily="18" charset="-52"/>
              </a:rPr>
              <a:t>:</a:t>
            </a:r>
            <a:endParaRPr lang="ru-RU" sz="1200" b="1" dirty="0">
              <a:latin typeface="PT Astra Serif" pitchFamily="18" charset="-52"/>
              <a:ea typeface="PT Astra Serif" pitchFamily="18" charset="-52"/>
            </a:endParaRPr>
          </a:p>
        </p:txBody>
      </p:sp>
      <p:pic>
        <p:nvPicPr>
          <p:cNvPr id="16" name="Рисунок 1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88640" y="179512"/>
            <a:ext cx="2713952" cy="529522"/>
          </a:xfrm>
          <a:prstGeom prst="rect">
            <a:avLst/>
          </a:prstGeom>
        </p:spPr>
      </p:pic>
      <p:sp>
        <p:nvSpPr>
          <p:cNvPr id="21" name="TextBox 20"/>
          <p:cNvSpPr txBox="1"/>
          <p:nvPr/>
        </p:nvSpPr>
        <p:spPr>
          <a:xfrm>
            <a:off x="2996953" y="179512"/>
            <a:ext cx="3861047" cy="523220"/>
          </a:xfrm>
          <a:prstGeom prst="rect">
            <a:avLst/>
          </a:prstGeom>
          <a:noFill/>
        </p:spPr>
        <p:txBody>
          <a:bodyPr wrap="square" rtlCol="0">
            <a:spAutoFit/>
          </a:bodyPr>
          <a:lstStyle/>
          <a:p>
            <a:r>
              <a:rPr lang="ru-RU" sz="1400" b="1" dirty="0" smtClean="0">
                <a:solidFill>
                  <a:srgbClr val="1E43A1"/>
                </a:solidFill>
                <a:latin typeface="Arial" panose="020B0604020202020204" pitchFamily="34" charset="0"/>
                <a:ea typeface="Meiryo" panose="020B0604030504040204" pitchFamily="34" charset="-128"/>
                <a:cs typeface="Arial" panose="020B0604020202020204" pitchFamily="34" charset="0"/>
              </a:rPr>
              <a:t>Расходы областного бюджета Ульяновской области</a:t>
            </a:r>
            <a:endParaRPr lang="ru-RU" sz="1400" b="1" dirty="0">
              <a:solidFill>
                <a:srgbClr val="1E43A1"/>
              </a:solidFill>
              <a:latin typeface="Arial" panose="020B0604020202020204" pitchFamily="34" charset="0"/>
              <a:ea typeface="Meiryo" panose="020B0604030504040204" pitchFamily="34" charset="-128"/>
              <a:cs typeface="Arial" panose="020B0604020202020204" pitchFamily="34" charset="0"/>
            </a:endParaRPr>
          </a:p>
        </p:txBody>
      </p:sp>
      <p:pic>
        <p:nvPicPr>
          <p:cNvPr id="23" name="Рисунок 22" descr="День рождения Системы-112 Москвы"/>
          <p:cNvPicPr/>
          <p:nvPr/>
        </p:nvPicPr>
        <p:blipFill>
          <a:blip r:embed="rId5" cstate="print"/>
          <a:srcRect/>
          <a:stretch>
            <a:fillRect/>
          </a:stretch>
        </p:blipFill>
        <p:spPr bwMode="auto">
          <a:xfrm>
            <a:off x="2852936" y="7524328"/>
            <a:ext cx="2952328" cy="1368152"/>
          </a:xfrm>
          <a:prstGeom prst="rect">
            <a:avLst/>
          </a:prstGeom>
          <a:noFill/>
          <a:ln w="9525">
            <a:noFill/>
            <a:miter lim="800000"/>
            <a:headEnd/>
            <a:tailEnd/>
          </a:ln>
        </p:spPr>
      </p:pic>
    </p:spTree>
    <p:extLst>
      <p:ext uri="{BB962C8B-B14F-4D97-AF65-F5344CB8AC3E}">
        <p14:creationId xmlns:p14="http://schemas.microsoft.com/office/powerpoint/2010/main" xmlns="" val="263224319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Рисунок 23" descr="Центры «Мои документы» в Приангарье приостановят работу до 6 апреля"/>
          <p:cNvPicPr/>
          <p:nvPr/>
        </p:nvPicPr>
        <p:blipFill>
          <a:blip r:embed="rId3" cstate="print"/>
          <a:srcRect/>
          <a:stretch>
            <a:fillRect/>
          </a:stretch>
        </p:blipFill>
        <p:spPr bwMode="auto">
          <a:xfrm>
            <a:off x="2708920" y="7308304"/>
            <a:ext cx="2841332" cy="1629147"/>
          </a:xfrm>
          <a:prstGeom prst="rect">
            <a:avLst/>
          </a:prstGeom>
          <a:noFill/>
          <a:ln w="9525">
            <a:noFill/>
            <a:miter lim="800000"/>
            <a:headEnd/>
            <a:tailEnd/>
          </a:ln>
        </p:spPr>
      </p:pic>
      <p:sp>
        <p:nvSpPr>
          <p:cNvPr id="5" name="Заголовок 4"/>
          <p:cNvSpPr>
            <a:spLocks noGrp="1"/>
          </p:cNvSpPr>
          <p:nvPr>
            <p:ph type="title"/>
          </p:nvPr>
        </p:nvSpPr>
        <p:spPr>
          <a:xfrm>
            <a:off x="332656" y="755576"/>
            <a:ext cx="6172200" cy="648072"/>
          </a:xfrm>
        </p:spPr>
        <p:txBody>
          <a:bodyPr>
            <a:noAutofit/>
          </a:bodyPr>
          <a:lstStyle/>
          <a:p>
            <a:pPr algn="ctr"/>
            <a:r>
              <a:rPr lang="ru-RU" sz="1600" b="1" dirty="0" smtClean="0">
                <a:solidFill>
                  <a:srgbClr val="F09958"/>
                </a:solidFill>
                <a:latin typeface="PT Astra Serif" pitchFamily="18" charset="-52"/>
                <a:ea typeface="PT Astra Serif" pitchFamily="18" charset="-52"/>
              </a:rPr>
              <a:t>Государственная программа Ульяновской области </a:t>
            </a:r>
            <a:br>
              <a:rPr lang="ru-RU" sz="1600" b="1" dirty="0" smtClean="0">
                <a:solidFill>
                  <a:srgbClr val="F09958"/>
                </a:solidFill>
                <a:latin typeface="PT Astra Serif" pitchFamily="18" charset="-52"/>
                <a:ea typeface="PT Astra Serif" pitchFamily="18" charset="-52"/>
              </a:rPr>
            </a:br>
            <a:r>
              <a:rPr lang="ru-RU" sz="1600" b="1" dirty="0" smtClean="0">
                <a:solidFill>
                  <a:srgbClr val="F09958"/>
                </a:solidFill>
                <a:latin typeface="PT Astra Serif" pitchFamily="18" charset="-52"/>
                <a:ea typeface="PT Astra Serif" pitchFamily="18" charset="-52"/>
              </a:rPr>
              <a:t>«Развитие информационного общества и электронного правительства в Ульяновской области»</a:t>
            </a:r>
            <a:endParaRPr lang="ru-RU" sz="1600" b="1" dirty="0">
              <a:solidFill>
                <a:srgbClr val="F09958"/>
              </a:solidFill>
              <a:latin typeface="PT Astra Serif" pitchFamily="18" charset="-52"/>
              <a:ea typeface="PT Astra Serif" pitchFamily="18" charset="-52"/>
            </a:endParaRPr>
          </a:p>
        </p:txBody>
      </p:sp>
      <p:graphicFrame>
        <p:nvGraphicFramePr>
          <p:cNvPr id="11" name="Объект 10"/>
          <p:cNvGraphicFramePr>
            <a:graphicFrameLocks noGrp="1"/>
          </p:cNvGraphicFramePr>
          <p:nvPr>
            <p:ph sz="half" idx="1"/>
            <p:extLst>
              <p:ext uri="{D42A27DB-BD31-4B8C-83A1-F6EECF244321}">
                <p14:modId xmlns:p14="http://schemas.microsoft.com/office/powerpoint/2010/main" xmlns="" val="1014935166"/>
              </p:ext>
            </p:extLst>
          </p:nvPr>
        </p:nvGraphicFramePr>
        <p:xfrm>
          <a:off x="116632" y="1475659"/>
          <a:ext cx="504056" cy="4798691"/>
        </p:xfrm>
        <a:graphic>
          <a:graphicData uri="http://schemas.openxmlformats.org/drawingml/2006/table">
            <a:tbl>
              <a:tblPr firstRow="1" bandRow="1">
                <a:tableStyleId>{5C22544A-7EE6-4342-B048-85BDC9FD1C3A}</a:tableStyleId>
              </a:tblPr>
              <a:tblGrid>
                <a:gridCol w="504056"/>
              </a:tblGrid>
              <a:tr h="720077">
                <a:tc>
                  <a:txBody>
                    <a:bodyPr/>
                    <a:lstStyle/>
                    <a:p>
                      <a:endParaRPr lang="ru-RU" sz="1000" spc="0" baseline="0" dirty="0" smtClean="0">
                        <a:latin typeface="PT Astra Serif" pitchFamily="18" charset="-52"/>
                        <a:ea typeface="PT Astra Serif" pitchFamily="18" charset="-52"/>
                      </a:endParaRPr>
                    </a:p>
                    <a:p>
                      <a:r>
                        <a:rPr lang="ru-RU" sz="1000" b="0" spc="0" baseline="0" dirty="0" smtClean="0">
                          <a:solidFill>
                            <a:schemeClr val="tx1"/>
                          </a:solidFill>
                          <a:latin typeface="PT Astra Serif" pitchFamily="18" charset="-52"/>
                          <a:ea typeface="PT Astra Serif" pitchFamily="18" charset="-52"/>
                        </a:rPr>
                        <a:t>456,1</a:t>
                      </a:r>
                      <a:endParaRPr lang="ru-RU" sz="1000" b="0" spc="0" baseline="0" dirty="0">
                        <a:solidFill>
                          <a:schemeClr val="tx1"/>
                        </a:solidFill>
                        <a:latin typeface="PT Astra Serif" pitchFamily="18" charset="-52"/>
                        <a:ea typeface="PT Astra Serif" pitchFamily="18" charset="-52"/>
                      </a:endParaRPr>
                    </a:p>
                  </a:txBody>
                  <a:tcPr>
                    <a:solidFill>
                      <a:schemeClr val="accent2">
                        <a:lumMod val="40000"/>
                        <a:lumOff val="60000"/>
                      </a:schemeClr>
                    </a:solidFill>
                  </a:tcPr>
                </a:tc>
              </a:tr>
              <a:tr h="1008112">
                <a:tc>
                  <a:txBody>
                    <a:bodyPr/>
                    <a:lstStyle/>
                    <a:p>
                      <a:endParaRPr lang="ru-RU" sz="1000" spc="0" baseline="0" dirty="0" smtClean="0">
                        <a:latin typeface="PT Astra Serif" pitchFamily="18" charset="-52"/>
                        <a:ea typeface="PT Astra Serif" pitchFamily="18" charset="-52"/>
                      </a:endParaRPr>
                    </a:p>
                    <a:p>
                      <a:r>
                        <a:rPr lang="ru-RU" sz="1000" spc="0" baseline="0" dirty="0" smtClean="0">
                          <a:latin typeface="PT Astra Serif" pitchFamily="18" charset="-52"/>
                          <a:ea typeface="PT Astra Serif" pitchFamily="18" charset="-52"/>
                        </a:rPr>
                        <a:t>97,0</a:t>
                      </a:r>
                      <a:endParaRPr lang="ru-RU" sz="1000" spc="0" baseline="0" dirty="0">
                        <a:latin typeface="PT Astra Serif" pitchFamily="18" charset="-52"/>
                        <a:ea typeface="PT Astra Serif" pitchFamily="18" charset="-52"/>
                      </a:endParaRPr>
                    </a:p>
                  </a:txBody>
                  <a:tcPr>
                    <a:solidFill>
                      <a:schemeClr val="accent4">
                        <a:lumMod val="60000"/>
                        <a:lumOff val="40000"/>
                      </a:schemeClr>
                    </a:solidFill>
                  </a:tcPr>
                </a:tc>
              </a:tr>
              <a:tr h="936104">
                <a:tc>
                  <a:txBody>
                    <a:bodyPr/>
                    <a:lstStyle/>
                    <a:p>
                      <a:endParaRPr lang="ru-RU" sz="1000" spc="0" baseline="0" dirty="0" smtClean="0">
                        <a:latin typeface="PT Astra Serif" pitchFamily="18" charset="-52"/>
                        <a:ea typeface="PT Astra Serif" pitchFamily="18" charset="-52"/>
                      </a:endParaRPr>
                    </a:p>
                    <a:p>
                      <a:r>
                        <a:rPr lang="ru-RU" sz="1000" spc="0" baseline="0" dirty="0" smtClean="0">
                          <a:latin typeface="PT Astra Serif" pitchFamily="18" charset="-52"/>
                          <a:ea typeface="PT Astra Serif" pitchFamily="18" charset="-52"/>
                        </a:rPr>
                        <a:t>12,8</a:t>
                      </a:r>
                      <a:endParaRPr lang="ru-RU" sz="1000" spc="0" baseline="0" dirty="0">
                        <a:latin typeface="PT Astra Serif" pitchFamily="18" charset="-52"/>
                        <a:ea typeface="PT Astra Serif" pitchFamily="18" charset="-52"/>
                      </a:endParaRPr>
                    </a:p>
                  </a:txBody>
                  <a:tcPr>
                    <a:solidFill>
                      <a:srgbClr val="00B0F0"/>
                    </a:solidFill>
                  </a:tcPr>
                </a:tc>
              </a:tr>
              <a:tr h="1152128">
                <a:tc>
                  <a:txBody>
                    <a:bodyPr/>
                    <a:lstStyle/>
                    <a:p>
                      <a:endParaRPr lang="ru-RU" sz="1000" spc="0" baseline="0" dirty="0" smtClean="0">
                        <a:latin typeface="PT Astra Serif" pitchFamily="18" charset="-52"/>
                        <a:ea typeface="PT Astra Serif" pitchFamily="18" charset="-52"/>
                      </a:endParaRPr>
                    </a:p>
                    <a:p>
                      <a:r>
                        <a:rPr lang="ru-RU" sz="1000" spc="0" baseline="0" dirty="0" smtClean="0">
                          <a:latin typeface="PT Astra Serif" pitchFamily="18" charset="-52"/>
                          <a:ea typeface="PT Astra Serif" pitchFamily="18" charset="-52"/>
                        </a:rPr>
                        <a:t>6,3</a:t>
                      </a:r>
                      <a:endParaRPr lang="ru-RU" sz="1000" spc="0" baseline="0" dirty="0">
                        <a:latin typeface="PT Astra Serif" pitchFamily="18" charset="-52"/>
                        <a:ea typeface="PT Astra Serif" pitchFamily="18" charset="-52"/>
                      </a:endParaRPr>
                    </a:p>
                  </a:txBody>
                  <a:tcPr>
                    <a:solidFill>
                      <a:schemeClr val="accent5">
                        <a:lumMod val="40000"/>
                        <a:lumOff val="60000"/>
                      </a:schemeClr>
                    </a:solidFill>
                  </a:tcPr>
                </a:tc>
              </a:tr>
              <a:tr h="982270">
                <a:tc>
                  <a:txBody>
                    <a:bodyPr/>
                    <a:lstStyle/>
                    <a:p>
                      <a:endParaRPr lang="ru-RU" sz="1000" spc="0" baseline="0" dirty="0" smtClean="0">
                        <a:latin typeface="PT Astra Serif" pitchFamily="18" charset="-52"/>
                        <a:ea typeface="PT Astra Serif" pitchFamily="18" charset="-52"/>
                      </a:endParaRPr>
                    </a:p>
                    <a:p>
                      <a:r>
                        <a:rPr lang="ru-RU" sz="1000" spc="0" baseline="0" dirty="0" smtClean="0">
                          <a:latin typeface="PT Astra Serif" pitchFamily="18" charset="-52"/>
                          <a:ea typeface="PT Astra Serif" pitchFamily="18" charset="-52"/>
                        </a:rPr>
                        <a:t>33,5</a:t>
                      </a:r>
                    </a:p>
                  </a:txBody>
                  <a:tcPr>
                    <a:solidFill>
                      <a:schemeClr val="accent3">
                        <a:lumMod val="40000"/>
                        <a:lumOff val="60000"/>
                      </a:schemeClr>
                    </a:solidFill>
                  </a:tcPr>
                </a:tc>
              </a:tr>
            </a:tbl>
          </a:graphicData>
        </a:graphic>
      </p:graphicFrame>
      <p:graphicFrame>
        <p:nvGraphicFramePr>
          <p:cNvPr id="18" name="Объект 17"/>
          <p:cNvGraphicFramePr>
            <a:graphicFrameLocks noGrp="1"/>
          </p:cNvGraphicFramePr>
          <p:nvPr>
            <p:ph sz="half" idx="2"/>
            <p:extLst>
              <p:ext uri="{D42A27DB-BD31-4B8C-83A1-F6EECF244321}">
                <p14:modId xmlns:p14="http://schemas.microsoft.com/office/powerpoint/2010/main" xmlns="" val="3436737542"/>
              </p:ext>
            </p:extLst>
          </p:nvPr>
        </p:nvGraphicFramePr>
        <p:xfrm>
          <a:off x="2204864" y="3714744"/>
          <a:ext cx="4392487" cy="3718560"/>
        </p:xfrm>
        <a:graphic>
          <a:graphicData uri="http://schemas.openxmlformats.org/drawingml/2006/table">
            <a:tbl>
              <a:tblPr firstRow="1" bandRow="1">
                <a:tableStyleId>{5C22544A-7EE6-4342-B048-85BDC9FD1C3A}</a:tableStyleId>
              </a:tblPr>
              <a:tblGrid>
                <a:gridCol w="2581458"/>
                <a:gridCol w="571504"/>
                <a:gridCol w="571504"/>
                <a:gridCol w="668021"/>
              </a:tblGrid>
              <a:tr h="377446">
                <a:tc>
                  <a:txBody>
                    <a:bodyPr/>
                    <a:lstStyle/>
                    <a:p>
                      <a:pPr algn="ctr"/>
                      <a:r>
                        <a:rPr lang="ru-RU" sz="1000" dirty="0" smtClean="0">
                          <a:latin typeface="PT Astra Serif" pitchFamily="18" charset="-52"/>
                          <a:ea typeface="PT Astra Serif" pitchFamily="18" charset="-52"/>
                        </a:rPr>
                        <a:t>Целевой индикатор</a:t>
                      </a:r>
                      <a:endParaRPr lang="ru-RU" sz="1000" dirty="0">
                        <a:latin typeface="PT Astra Serif" pitchFamily="18" charset="-52"/>
                        <a:ea typeface="PT Astra Serif" pitchFamily="18" charset="-52"/>
                      </a:endParaRPr>
                    </a:p>
                  </a:txBody>
                  <a:tcPr/>
                </a:tc>
                <a:tc>
                  <a:txBody>
                    <a:bodyPr/>
                    <a:lstStyle/>
                    <a:p>
                      <a:pPr algn="ctr"/>
                      <a:r>
                        <a:rPr lang="ru-RU" sz="1000" dirty="0" smtClean="0">
                          <a:latin typeface="PT Astra Serif" pitchFamily="18" charset="-52"/>
                          <a:ea typeface="PT Astra Serif" pitchFamily="18" charset="-52"/>
                        </a:rPr>
                        <a:t>2020</a:t>
                      </a:r>
                    </a:p>
                    <a:p>
                      <a:pPr algn="ctr"/>
                      <a:r>
                        <a:rPr lang="ru-RU" sz="1000" dirty="0" smtClean="0">
                          <a:latin typeface="PT Astra Serif" pitchFamily="18" charset="-52"/>
                          <a:ea typeface="PT Astra Serif" pitchFamily="18" charset="-52"/>
                        </a:rPr>
                        <a:t>(план)</a:t>
                      </a:r>
                      <a:endParaRPr lang="ru-RU" sz="1000" dirty="0">
                        <a:latin typeface="PT Astra Serif" pitchFamily="18" charset="-52"/>
                        <a:ea typeface="PT Astra Serif" pitchFamily="18" charset="-52"/>
                      </a:endParaRPr>
                    </a:p>
                  </a:txBody>
                  <a:tcPr/>
                </a:tc>
                <a:tc>
                  <a:txBody>
                    <a:bodyPr/>
                    <a:lstStyle/>
                    <a:p>
                      <a:pPr algn="ctr"/>
                      <a:r>
                        <a:rPr lang="ru-RU" sz="1000" dirty="0" smtClean="0">
                          <a:latin typeface="PT Astra Serif" pitchFamily="18" charset="-52"/>
                          <a:ea typeface="PT Astra Serif" pitchFamily="18" charset="-52"/>
                        </a:rPr>
                        <a:t>2020</a:t>
                      </a:r>
                    </a:p>
                    <a:p>
                      <a:pPr algn="ctr"/>
                      <a:r>
                        <a:rPr lang="ru-RU" sz="1000" dirty="0" smtClean="0">
                          <a:latin typeface="PT Astra Serif" pitchFamily="18" charset="-52"/>
                          <a:ea typeface="PT Astra Serif" pitchFamily="18" charset="-52"/>
                        </a:rPr>
                        <a:t>(факт)</a:t>
                      </a:r>
                      <a:endParaRPr lang="ru-RU" sz="1000" dirty="0">
                        <a:latin typeface="PT Astra Serif" pitchFamily="18" charset="-52"/>
                        <a:ea typeface="PT Astra Serif" pitchFamily="18" charset="-52"/>
                      </a:endParaRPr>
                    </a:p>
                  </a:txBody>
                  <a:tcPr/>
                </a:tc>
                <a:tc>
                  <a:txBody>
                    <a:bodyPr/>
                    <a:lstStyle/>
                    <a:p>
                      <a:pPr algn="ctr"/>
                      <a:r>
                        <a:rPr lang="ru-RU" sz="1000" dirty="0" smtClean="0">
                          <a:latin typeface="PT Astra Serif" pitchFamily="18" charset="-52"/>
                          <a:ea typeface="PT Astra Serif" pitchFamily="18" charset="-52"/>
                        </a:rPr>
                        <a:t>%</a:t>
                      </a:r>
                    </a:p>
                    <a:p>
                      <a:pPr algn="ctr"/>
                      <a:r>
                        <a:rPr lang="ru-RU" sz="1000" dirty="0" smtClean="0">
                          <a:latin typeface="PT Astra Serif" pitchFamily="18" charset="-52"/>
                          <a:ea typeface="PT Astra Serif" pitchFamily="18" charset="-52"/>
                        </a:rPr>
                        <a:t>достижения</a:t>
                      </a:r>
                      <a:endParaRPr lang="ru-RU" sz="1000" dirty="0">
                        <a:latin typeface="PT Astra Serif" pitchFamily="18" charset="-52"/>
                        <a:ea typeface="PT Astra Serif" pitchFamily="18" charset="-52"/>
                      </a:endParaRPr>
                    </a:p>
                  </a:txBody>
                  <a:tcPr/>
                </a:tc>
              </a:tr>
              <a:tr h="1538818">
                <a:tc>
                  <a:txBody>
                    <a:bodyPr/>
                    <a:lstStyle/>
                    <a:p>
                      <a:r>
                        <a:rPr lang="ru-RU" sz="1000" kern="1200" dirty="0" smtClean="0">
                          <a:solidFill>
                            <a:schemeClr val="dk1"/>
                          </a:solidFill>
                          <a:latin typeface="PT Astra Serif" pitchFamily="18" charset="-52"/>
                          <a:ea typeface="PT Astra Serif" pitchFamily="18" charset="-52"/>
                          <a:cs typeface="+mn-cs"/>
                        </a:rPr>
                        <a:t>Доля населения Ульяновской области, имеющего доступ к получению государственных и муниципальных услуг по принципу "одного окна" по месту жительства (пребывания), в том числе в многофункциональных центрах предоставления государственных и муниципальных услуг (далее - МФЦ), в общей численности населения Ульяновской области</a:t>
                      </a:r>
                      <a:endParaRPr lang="ru-RU" sz="1000" dirty="0">
                        <a:latin typeface="PT Astra Serif" pitchFamily="18" charset="-52"/>
                        <a:ea typeface="PT Astra Serif" pitchFamily="18" charset="-52"/>
                      </a:endParaRPr>
                    </a:p>
                  </a:txBody>
                  <a:tcPr/>
                </a:tc>
                <a:tc>
                  <a:txBody>
                    <a:bodyPr/>
                    <a:lstStyle/>
                    <a:p>
                      <a:pPr marL="0" algn="ctr" defTabSz="914400" rtl="0" eaLnBrk="1" fontAlgn="ctr" latinLnBrk="0" hangingPunct="1"/>
                      <a:r>
                        <a:rPr lang="ru-RU" sz="1000" kern="1200" dirty="0" smtClean="0">
                          <a:solidFill>
                            <a:schemeClr val="dk1"/>
                          </a:solidFill>
                          <a:latin typeface="PT Astra Serif" pitchFamily="18" charset="-52"/>
                          <a:ea typeface="PT Astra Serif" pitchFamily="18" charset="-52"/>
                          <a:cs typeface="+mn-cs"/>
                        </a:rPr>
                        <a:t>97</a:t>
                      </a:r>
                    </a:p>
                  </a:txBody>
                  <a:tcPr marL="9525" marR="9525" marT="9525" marB="0" anchor="ctr"/>
                </a:tc>
                <a:tc>
                  <a:txBody>
                    <a:bodyPr/>
                    <a:lstStyle/>
                    <a:p>
                      <a:pPr marL="0" algn="ctr" defTabSz="914400" rtl="0" eaLnBrk="1" fontAlgn="ctr" latinLnBrk="0" hangingPunct="1"/>
                      <a:r>
                        <a:rPr lang="ru-RU" sz="1000" kern="1200" dirty="0" smtClean="0">
                          <a:solidFill>
                            <a:schemeClr val="dk1"/>
                          </a:solidFill>
                          <a:latin typeface="PT Astra Serif" pitchFamily="18" charset="-52"/>
                          <a:ea typeface="PT Astra Serif" pitchFamily="18" charset="-52"/>
                          <a:cs typeface="+mn-cs"/>
                        </a:rPr>
                        <a:t>97,24</a:t>
                      </a:r>
                    </a:p>
                  </a:txBody>
                  <a:tcPr marL="9525" marR="9525" marT="9525" marB="0" anchor="ctr"/>
                </a:tc>
                <a:tc>
                  <a:txBody>
                    <a:bodyPr/>
                    <a:lstStyle/>
                    <a:p>
                      <a:pPr marL="0" algn="ctr" defTabSz="914400" rtl="0" eaLnBrk="1" fontAlgn="ctr" latinLnBrk="0" hangingPunct="1"/>
                      <a:r>
                        <a:rPr lang="ru-RU" sz="1000" kern="1200" dirty="0" smtClean="0">
                          <a:solidFill>
                            <a:schemeClr val="dk1"/>
                          </a:solidFill>
                          <a:latin typeface="PT Astra Serif" pitchFamily="18" charset="-52"/>
                          <a:ea typeface="PT Astra Serif" pitchFamily="18" charset="-52"/>
                          <a:cs typeface="+mn-cs"/>
                        </a:rPr>
                        <a:t>100,247</a:t>
                      </a:r>
                    </a:p>
                  </a:txBody>
                  <a:tcPr marL="9525" marR="9525" marT="9525" marB="0" anchor="ctr"/>
                </a:tc>
              </a:tr>
              <a:tr h="418082">
                <a:tc>
                  <a:txBody>
                    <a:bodyPr/>
                    <a:lstStyle/>
                    <a:p>
                      <a:r>
                        <a:rPr lang="ru-RU" sz="1000" kern="1200" dirty="0" smtClean="0">
                          <a:solidFill>
                            <a:schemeClr val="dk1"/>
                          </a:solidFill>
                          <a:latin typeface="PT Astra Serif" pitchFamily="18" charset="-52"/>
                          <a:ea typeface="PT Astra Serif" pitchFamily="18" charset="-52"/>
                          <a:cs typeface="+mn-cs"/>
                        </a:rPr>
                        <a:t>Количество функционирующих окон обслуживания физических или юридических лиц либо их уполномоченных представителей в МФЦ</a:t>
                      </a:r>
                      <a:endParaRPr lang="ru-RU" sz="1000" dirty="0">
                        <a:latin typeface="PT Astra Serif" pitchFamily="18" charset="-52"/>
                        <a:ea typeface="PT Astra Serif" pitchFamily="18" charset="-52"/>
                      </a:endParaRPr>
                    </a:p>
                  </a:txBody>
                  <a:tcPr/>
                </a:tc>
                <a:tc>
                  <a:txBody>
                    <a:bodyPr/>
                    <a:lstStyle/>
                    <a:p>
                      <a:pPr marL="0" algn="ctr" defTabSz="914400" rtl="0" eaLnBrk="1" fontAlgn="ctr" latinLnBrk="0" hangingPunct="1"/>
                      <a:r>
                        <a:rPr lang="ru-RU" sz="1000" kern="1200" dirty="0" smtClean="0">
                          <a:solidFill>
                            <a:schemeClr val="dk1"/>
                          </a:solidFill>
                          <a:latin typeface="PT Astra Serif" pitchFamily="18" charset="-52"/>
                          <a:ea typeface="PT Astra Serif" pitchFamily="18" charset="-52"/>
                          <a:cs typeface="+mn-cs"/>
                        </a:rPr>
                        <a:t>337</a:t>
                      </a:r>
                    </a:p>
                  </a:txBody>
                  <a:tcPr marL="9525" marR="9525" marT="9525" marB="0" anchor="ctr"/>
                </a:tc>
                <a:tc>
                  <a:txBody>
                    <a:bodyPr/>
                    <a:lstStyle/>
                    <a:p>
                      <a:pPr marL="0" algn="ctr" defTabSz="914400" rtl="0" eaLnBrk="1" fontAlgn="ctr" latinLnBrk="0" hangingPunct="1"/>
                      <a:r>
                        <a:rPr lang="ru-RU" sz="1000" kern="1200" dirty="0" smtClean="0">
                          <a:solidFill>
                            <a:schemeClr val="dk1"/>
                          </a:solidFill>
                          <a:latin typeface="PT Astra Serif" pitchFamily="18" charset="-52"/>
                          <a:ea typeface="PT Astra Serif" pitchFamily="18" charset="-52"/>
                          <a:cs typeface="+mn-cs"/>
                        </a:rPr>
                        <a:t>343</a:t>
                      </a:r>
                    </a:p>
                  </a:txBody>
                  <a:tcPr marL="9525" marR="9525" marT="9525" marB="0" anchor="ctr"/>
                </a:tc>
                <a:tc>
                  <a:txBody>
                    <a:bodyPr/>
                    <a:lstStyle/>
                    <a:p>
                      <a:pPr marL="0" algn="ctr" defTabSz="914400" rtl="0" eaLnBrk="1" fontAlgn="ctr" latinLnBrk="0" hangingPunct="1"/>
                      <a:r>
                        <a:rPr lang="ru-RU" sz="1000" kern="1200" dirty="0" smtClean="0">
                          <a:solidFill>
                            <a:schemeClr val="dk1"/>
                          </a:solidFill>
                          <a:latin typeface="PT Astra Serif" pitchFamily="18" charset="-52"/>
                          <a:ea typeface="PT Astra Serif" pitchFamily="18" charset="-52"/>
                          <a:cs typeface="+mn-cs"/>
                        </a:rPr>
                        <a:t>101,78</a:t>
                      </a:r>
                    </a:p>
                  </a:txBody>
                  <a:tcPr marL="9525" marR="9525" marT="9525" marB="0" anchor="ctr"/>
                </a:tc>
              </a:tr>
              <a:tr h="761997">
                <a:tc>
                  <a:txBody>
                    <a:bodyPr/>
                    <a:lstStyle/>
                    <a:p>
                      <a:r>
                        <a:rPr lang="ru-RU" sz="1000" kern="1200" dirty="0" smtClean="0">
                          <a:solidFill>
                            <a:schemeClr val="dk1"/>
                          </a:solidFill>
                          <a:latin typeface="PT Astra Serif" pitchFamily="18" charset="-52"/>
                          <a:ea typeface="PT Astra Serif" pitchFamily="18" charset="-52"/>
                          <a:cs typeface="+mn-cs"/>
                        </a:rPr>
                        <a:t>Доля взаимодействий граждан и коммерческих организаций с государственными (муниципальными) органами и бюджетными учреждениями, осуществляемых в цифровом виде</a:t>
                      </a:r>
                      <a:endParaRPr lang="ru-RU" sz="1000" dirty="0">
                        <a:latin typeface="PT Astra Serif" pitchFamily="18" charset="-52"/>
                        <a:ea typeface="PT Astra Serif" pitchFamily="18" charset="-52"/>
                      </a:endParaRPr>
                    </a:p>
                  </a:txBody>
                  <a:tcPr/>
                </a:tc>
                <a:tc>
                  <a:txBody>
                    <a:bodyPr/>
                    <a:lstStyle/>
                    <a:p>
                      <a:pPr marL="0" algn="ctr" defTabSz="914400" rtl="0" eaLnBrk="1" fontAlgn="ctr" latinLnBrk="0" hangingPunct="1"/>
                      <a:r>
                        <a:rPr lang="ru-RU" sz="1000" kern="1200" dirty="0" smtClean="0">
                          <a:solidFill>
                            <a:schemeClr val="dk1"/>
                          </a:solidFill>
                          <a:latin typeface="PT Astra Serif" pitchFamily="18" charset="-52"/>
                          <a:ea typeface="PT Astra Serif" pitchFamily="18" charset="-52"/>
                          <a:cs typeface="+mn-cs"/>
                        </a:rPr>
                        <a:t>30</a:t>
                      </a:r>
                    </a:p>
                  </a:txBody>
                  <a:tcPr marL="9525" marR="9525" marT="9525" marB="0" anchor="ctr"/>
                </a:tc>
                <a:tc>
                  <a:txBody>
                    <a:bodyPr/>
                    <a:lstStyle/>
                    <a:p>
                      <a:pPr marL="0" algn="ctr" defTabSz="914400" rtl="0" eaLnBrk="1" fontAlgn="ctr" latinLnBrk="0" hangingPunct="1"/>
                      <a:r>
                        <a:rPr lang="ru-RU" sz="1000" kern="1200" dirty="0" smtClean="0">
                          <a:solidFill>
                            <a:schemeClr val="dk1"/>
                          </a:solidFill>
                          <a:latin typeface="PT Astra Serif" pitchFamily="18" charset="-52"/>
                          <a:ea typeface="PT Astra Serif" pitchFamily="18" charset="-52"/>
                          <a:cs typeface="+mn-cs"/>
                        </a:rPr>
                        <a:t>30</a:t>
                      </a:r>
                    </a:p>
                  </a:txBody>
                  <a:tcPr marL="9525" marR="9525" marT="9525" marB="0" anchor="ctr"/>
                </a:tc>
                <a:tc>
                  <a:txBody>
                    <a:bodyPr/>
                    <a:lstStyle/>
                    <a:p>
                      <a:pPr marL="0" algn="ctr" defTabSz="914400" rtl="0" eaLnBrk="1" fontAlgn="ctr" latinLnBrk="0" hangingPunct="1"/>
                      <a:r>
                        <a:rPr lang="ru-RU" sz="1000" kern="1200" dirty="0" smtClean="0">
                          <a:solidFill>
                            <a:schemeClr val="dk1"/>
                          </a:solidFill>
                          <a:latin typeface="PT Astra Serif" pitchFamily="18" charset="-52"/>
                          <a:ea typeface="PT Astra Serif" pitchFamily="18" charset="-52"/>
                          <a:cs typeface="+mn-cs"/>
                        </a:rPr>
                        <a:t>100</a:t>
                      </a:r>
                    </a:p>
                  </a:txBody>
                  <a:tcPr marL="9525" marR="9525" marT="9525" marB="0" anchor="ctr"/>
                </a:tc>
              </a:tr>
            </a:tbl>
          </a:graphicData>
        </a:graphic>
      </p:graphicFrame>
      <p:sp>
        <p:nvSpPr>
          <p:cNvPr id="12" name="TextBox 11"/>
          <p:cNvSpPr txBox="1"/>
          <p:nvPr/>
        </p:nvSpPr>
        <p:spPr>
          <a:xfrm>
            <a:off x="620688" y="1547664"/>
            <a:ext cx="1512168" cy="4616648"/>
          </a:xfrm>
          <a:prstGeom prst="rect">
            <a:avLst/>
          </a:prstGeom>
          <a:noFill/>
        </p:spPr>
        <p:txBody>
          <a:bodyPr wrap="square" rtlCol="0">
            <a:spAutoFit/>
          </a:bodyPr>
          <a:lstStyle/>
          <a:p>
            <a:endParaRPr lang="ru-RU" sz="1050" dirty="0">
              <a:latin typeface="PT Astra Serif" pitchFamily="18" charset="-52"/>
              <a:ea typeface="PT Astra Serif" pitchFamily="18" charset="-52"/>
            </a:endParaRPr>
          </a:p>
          <a:p>
            <a:r>
              <a:rPr lang="ru-RU" sz="1050" dirty="0" smtClean="0">
                <a:latin typeface="PT Astra Serif" pitchFamily="18" charset="-52"/>
                <a:ea typeface="PT Astra Serif" pitchFamily="18" charset="-52"/>
              </a:rPr>
              <a:t>ОГКУ «Правительство для граждан»</a:t>
            </a:r>
            <a:endParaRPr lang="ru-RU" sz="1050" dirty="0">
              <a:latin typeface="PT Astra Serif" pitchFamily="18" charset="-52"/>
              <a:ea typeface="PT Astra Serif" pitchFamily="18" charset="-52"/>
            </a:endParaRPr>
          </a:p>
          <a:p>
            <a:endParaRPr lang="ru-RU" sz="1050" dirty="0" smtClean="0">
              <a:latin typeface="PT Astra Serif" pitchFamily="18" charset="-52"/>
              <a:ea typeface="PT Astra Serif" pitchFamily="18" charset="-52"/>
            </a:endParaRPr>
          </a:p>
          <a:p>
            <a:endParaRPr lang="ru-RU" sz="1050" dirty="0">
              <a:latin typeface="PT Astra Serif" pitchFamily="18" charset="-52"/>
              <a:ea typeface="PT Astra Serif" pitchFamily="18" charset="-52"/>
            </a:endParaRPr>
          </a:p>
          <a:p>
            <a:r>
              <a:rPr lang="ru-RU" sz="1050" dirty="0" smtClean="0">
                <a:latin typeface="PT Astra Serif" pitchFamily="18" charset="-52"/>
                <a:ea typeface="PT Astra Serif" pitchFamily="18" charset="-52"/>
              </a:rPr>
              <a:t>Создание Ситуационного центра Губернатора Ульяновской области</a:t>
            </a:r>
          </a:p>
          <a:p>
            <a:endParaRPr lang="ru-RU" sz="1050" dirty="0" smtClean="0">
              <a:latin typeface="PT Astra Serif" pitchFamily="18" charset="-52"/>
              <a:ea typeface="PT Astra Serif" pitchFamily="18" charset="-52"/>
            </a:endParaRPr>
          </a:p>
          <a:p>
            <a:endParaRPr lang="ru-RU" sz="1050" dirty="0" smtClean="0">
              <a:latin typeface="PT Astra Serif" pitchFamily="18" charset="-52"/>
              <a:ea typeface="PT Astra Serif" pitchFamily="18" charset="-52"/>
            </a:endParaRPr>
          </a:p>
          <a:p>
            <a:r>
              <a:rPr lang="ru-RU" sz="1050" dirty="0" smtClean="0">
                <a:latin typeface="PT Astra Serif" pitchFamily="18" charset="-52"/>
                <a:ea typeface="PT Astra Serif" pitchFamily="18" charset="-52"/>
              </a:rPr>
              <a:t>Субсидии Фонду развития информационных технологий</a:t>
            </a:r>
          </a:p>
          <a:p>
            <a:endParaRPr lang="ru-RU" sz="1050" dirty="0">
              <a:latin typeface="PT Astra Serif" pitchFamily="18" charset="-52"/>
              <a:ea typeface="PT Astra Serif" pitchFamily="18" charset="-52"/>
            </a:endParaRPr>
          </a:p>
          <a:p>
            <a:endParaRPr lang="ru-RU" sz="1050" dirty="0" smtClean="0">
              <a:latin typeface="PT Astra Serif" pitchFamily="18" charset="-52"/>
              <a:ea typeface="PT Astra Serif" pitchFamily="18" charset="-52"/>
            </a:endParaRPr>
          </a:p>
          <a:p>
            <a:r>
              <a:rPr lang="ru-RU" sz="1050" dirty="0" smtClean="0">
                <a:latin typeface="PT Astra Serif" pitchFamily="18" charset="-52"/>
                <a:ea typeface="PT Astra Serif" pitchFamily="18" charset="-52"/>
              </a:rPr>
              <a:t>Развитие сети многофункциональных центров предоставления государственных и муниципальных услуг</a:t>
            </a:r>
          </a:p>
          <a:p>
            <a:endParaRPr lang="ru-RU" sz="1050" dirty="0" smtClean="0">
              <a:latin typeface="PT Astra Serif" pitchFamily="18" charset="-52"/>
              <a:ea typeface="PT Astra Serif" pitchFamily="18" charset="-52"/>
            </a:endParaRPr>
          </a:p>
          <a:p>
            <a:r>
              <a:rPr lang="ru-RU" sz="1050" dirty="0" smtClean="0">
                <a:latin typeface="PT Astra Serif" pitchFamily="18" charset="-52"/>
                <a:ea typeface="PT Astra Serif" pitchFamily="18" charset="-52"/>
              </a:rPr>
              <a:t>Мероприятия в сфере информационных технологий</a:t>
            </a:r>
          </a:p>
        </p:txBody>
      </p:sp>
      <p:sp>
        <p:nvSpPr>
          <p:cNvPr id="17" name="TextBox 16"/>
          <p:cNvSpPr txBox="1"/>
          <p:nvPr/>
        </p:nvSpPr>
        <p:spPr>
          <a:xfrm>
            <a:off x="2060848" y="1547664"/>
            <a:ext cx="4608512" cy="1938992"/>
          </a:xfrm>
          <a:prstGeom prst="rect">
            <a:avLst/>
          </a:prstGeom>
          <a:noFill/>
        </p:spPr>
        <p:txBody>
          <a:bodyPr wrap="square" rtlCol="0">
            <a:spAutoFit/>
          </a:bodyPr>
          <a:lstStyle/>
          <a:p>
            <a:r>
              <a:rPr lang="ru-RU" sz="1000" b="1" dirty="0" smtClean="0">
                <a:latin typeface="PT Astra Serif" pitchFamily="18" charset="-52"/>
                <a:ea typeface="PT Astra Serif" pitchFamily="18" charset="-52"/>
              </a:rPr>
              <a:t>Цели государственной программы:</a:t>
            </a:r>
          </a:p>
          <a:p>
            <a:pPr marL="285750" indent="-285750">
              <a:buFont typeface="Wingdings" panose="05000000000000000000" pitchFamily="2" charset="2"/>
              <a:buChar char="§"/>
            </a:pPr>
            <a:r>
              <a:rPr lang="ru-RU" sz="1000" dirty="0" smtClean="0">
                <a:latin typeface="PT Astra Serif" pitchFamily="18" charset="-52"/>
                <a:ea typeface="PT Astra Serif" pitchFamily="18" charset="-52"/>
              </a:rPr>
              <a:t>повышение качества и доступности предоставления государственных услуг исполнительными органами государственной власти Ульяновской области и муниципальных услуг органами местного самоуправления муниципальных образований Ульяновской области на территории Ульяновской области.</a:t>
            </a:r>
          </a:p>
          <a:p>
            <a:r>
              <a:rPr lang="ru-RU" sz="1000" b="1" dirty="0" smtClean="0">
                <a:latin typeface="PT Astra Serif" pitchFamily="18" charset="-52"/>
                <a:ea typeface="PT Astra Serif" pitchFamily="18" charset="-52"/>
              </a:rPr>
              <a:t>Задачи государственной программы:</a:t>
            </a:r>
          </a:p>
          <a:p>
            <a:pPr marL="285750" indent="-285750">
              <a:buFont typeface="Wingdings" panose="05000000000000000000" pitchFamily="2" charset="2"/>
              <a:buChar char="§"/>
            </a:pPr>
            <a:r>
              <a:rPr lang="ru-RU" sz="1000" dirty="0" smtClean="0">
                <a:latin typeface="PT Astra Serif" pitchFamily="18" charset="-52"/>
                <a:ea typeface="PT Astra Serif" pitchFamily="18" charset="-52"/>
              </a:rPr>
              <a:t>организация предоставления государственных и муниципальных услуг по принципу «одного окна», в том числе в многофункциональных центрах предоставления государственных и муниципальных услуг (далее - МФЦ);</a:t>
            </a:r>
          </a:p>
          <a:p>
            <a:pPr marL="285750" indent="-285750">
              <a:buFont typeface="Wingdings" panose="05000000000000000000" pitchFamily="2" charset="2"/>
              <a:buChar char="§"/>
            </a:pPr>
            <a:r>
              <a:rPr lang="ru-RU" sz="1000" dirty="0" smtClean="0">
                <a:latin typeface="PT Astra Serif" pitchFamily="18" charset="-52"/>
                <a:ea typeface="PT Astra Serif" pitchFamily="18" charset="-52"/>
              </a:rPr>
              <a:t>создание условий для развития информационного общества на территории Ульяновской области.</a:t>
            </a:r>
            <a:endParaRPr lang="ru-RU" sz="1000" dirty="0">
              <a:latin typeface="PT Astra Serif" pitchFamily="18" charset="-52"/>
              <a:ea typeface="PT Astra Serif" pitchFamily="18" charset="-52"/>
            </a:endParaRPr>
          </a:p>
        </p:txBody>
      </p:sp>
      <p:sp>
        <p:nvSpPr>
          <p:cNvPr id="19" name="TextBox 18"/>
          <p:cNvSpPr txBox="1"/>
          <p:nvPr/>
        </p:nvSpPr>
        <p:spPr>
          <a:xfrm>
            <a:off x="293450" y="7452320"/>
            <a:ext cx="1505764" cy="646331"/>
          </a:xfrm>
          <a:prstGeom prst="rect">
            <a:avLst/>
          </a:prstGeom>
          <a:noFill/>
        </p:spPr>
        <p:txBody>
          <a:bodyPr wrap="square" rtlCol="0">
            <a:spAutoFit/>
          </a:bodyPr>
          <a:lstStyle/>
          <a:p>
            <a:r>
              <a:rPr lang="ru-RU" dirty="0" smtClean="0"/>
              <a:t>КАРТИНКА/ФОТО</a:t>
            </a:r>
            <a:endParaRPr lang="ru-RU" dirty="0"/>
          </a:p>
        </p:txBody>
      </p:sp>
      <p:sp>
        <p:nvSpPr>
          <p:cNvPr id="22" name="TextBox 21"/>
          <p:cNvSpPr txBox="1"/>
          <p:nvPr/>
        </p:nvSpPr>
        <p:spPr>
          <a:xfrm>
            <a:off x="4437112" y="116034"/>
            <a:ext cx="2309863" cy="276999"/>
          </a:xfrm>
          <a:prstGeom prst="rect">
            <a:avLst/>
          </a:prstGeom>
          <a:noFill/>
        </p:spPr>
        <p:txBody>
          <a:bodyPr wrap="none" rtlCol="0">
            <a:spAutoFit/>
          </a:bodyPr>
          <a:lstStyle/>
          <a:p>
            <a:r>
              <a:rPr lang="ru-RU" sz="1200" dirty="0" smtClean="0">
                <a:solidFill>
                  <a:schemeClr val="bg1"/>
                </a:solidFill>
              </a:rPr>
              <a:t>Расходы областного бюджета</a:t>
            </a:r>
            <a:endParaRPr lang="ru-RU" sz="1200" dirty="0">
              <a:solidFill>
                <a:schemeClr val="bg1"/>
              </a:solidFill>
            </a:endParaRPr>
          </a:p>
        </p:txBody>
      </p:sp>
      <p:sp>
        <p:nvSpPr>
          <p:cNvPr id="2" name="TextBox 1"/>
          <p:cNvSpPr txBox="1"/>
          <p:nvPr/>
        </p:nvSpPr>
        <p:spPr>
          <a:xfrm>
            <a:off x="116632" y="8316416"/>
            <a:ext cx="1728192" cy="584775"/>
          </a:xfrm>
          <a:prstGeom prst="rect">
            <a:avLst/>
          </a:prstGeom>
          <a:noFill/>
        </p:spPr>
        <p:txBody>
          <a:bodyPr wrap="square" rtlCol="0">
            <a:spAutoFit/>
          </a:bodyPr>
          <a:lstStyle/>
          <a:p>
            <a:r>
              <a:rPr lang="ru-RU" sz="800" i="1" dirty="0" smtClean="0"/>
              <a:t>Средства на реализацию государственной программы в 2020 году  </a:t>
            </a:r>
          </a:p>
          <a:p>
            <a:r>
              <a:rPr lang="ru-RU" sz="800" b="1" i="1" dirty="0" smtClean="0"/>
              <a:t>Факт –</a:t>
            </a:r>
            <a:r>
              <a:rPr lang="ru-RU" sz="800" i="1" dirty="0" smtClean="0"/>
              <a:t> 605,7</a:t>
            </a:r>
            <a:r>
              <a:rPr lang="ru-RU" sz="800" b="1" i="1" dirty="0" smtClean="0"/>
              <a:t> млн. руб.</a:t>
            </a:r>
            <a:endParaRPr lang="ru-RU" sz="800" b="1" i="1" dirty="0"/>
          </a:p>
        </p:txBody>
      </p:sp>
      <p:sp>
        <p:nvSpPr>
          <p:cNvPr id="3" name="TextBox 2"/>
          <p:cNvSpPr txBox="1"/>
          <p:nvPr/>
        </p:nvSpPr>
        <p:spPr>
          <a:xfrm>
            <a:off x="2204864" y="3428992"/>
            <a:ext cx="4398892" cy="276999"/>
          </a:xfrm>
          <a:prstGeom prst="rect">
            <a:avLst/>
          </a:prstGeom>
          <a:noFill/>
        </p:spPr>
        <p:txBody>
          <a:bodyPr wrap="square" rtlCol="0">
            <a:spAutoFit/>
          </a:bodyPr>
          <a:lstStyle/>
          <a:p>
            <a:r>
              <a:rPr lang="ru-RU" sz="1000" b="1" dirty="0" smtClean="0">
                <a:latin typeface="PT Astra Serif" pitchFamily="18" charset="-52"/>
                <a:ea typeface="PT Astra Serif" pitchFamily="18" charset="-52"/>
              </a:rPr>
              <a:t>Результаты</a:t>
            </a:r>
            <a:r>
              <a:rPr lang="ru-RU" sz="1200" b="1" dirty="0" smtClean="0">
                <a:latin typeface="PT Astra Serif" pitchFamily="18" charset="-52"/>
                <a:ea typeface="PT Astra Serif" pitchFamily="18" charset="-52"/>
              </a:rPr>
              <a:t>:</a:t>
            </a:r>
            <a:endParaRPr lang="ru-RU" sz="1200" b="1" dirty="0">
              <a:latin typeface="PT Astra Serif" pitchFamily="18" charset="-52"/>
              <a:ea typeface="PT Astra Serif" pitchFamily="18" charset="-52"/>
            </a:endParaRPr>
          </a:p>
        </p:txBody>
      </p:sp>
      <p:pic>
        <p:nvPicPr>
          <p:cNvPr id="16" name="Рисунок 1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88640" y="179512"/>
            <a:ext cx="2713952" cy="529522"/>
          </a:xfrm>
          <a:prstGeom prst="rect">
            <a:avLst/>
          </a:prstGeom>
        </p:spPr>
      </p:pic>
      <p:sp>
        <p:nvSpPr>
          <p:cNvPr id="21" name="TextBox 20"/>
          <p:cNvSpPr txBox="1"/>
          <p:nvPr/>
        </p:nvSpPr>
        <p:spPr>
          <a:xfrm>
            <a:off x="2996953" y="179512"/>
            <a:ext cx="3861047" cy="523220"/>
          </a:xfrm>
          <a:prstGeom prst="rect">
            <a:avLst/>
          </a:prstGeom>
          <a:noFill/>
        </p:spPr>
        <p:txBody>
          <a:bodyPr wrap="square" rtlCol="0">
            <a:spAutoFit/>
          </a:bodyPr>
          <a:lstStyle/>
          <a:p>
            <a:r>
              <a:rPr lang="ru-RU" sz="1400" b="1" dirty="0" smtClean="0">
                <a:solidFill>
                  <a:srgbClr val="1E43A1"/>
                </a:solidFill>
                <a:latin typeface="Arial" panose="020B0604020202020204" pitchFamily="34" charset="0"/>
                <a:ea typeface="Meiryo" panose="020B0604030504040204" pitchFamily="34" charset="-128"/>
                <a:cs typeface="Arial" panose="020B0604020202020204" pitchFamily="34" charset="0"/>
              </a:rPr>
              <a:t>Расходы областного бюджета Ульяновской области</a:t>
            </a:r>
            <a:endParaRPr lang="ru-RU" sz="1400" b="1" dirty="0">
              <a:solidFill>
                <a:srgbClr val="1E43A1"/>
              </a:solidFill>
              <a:latin typeface="Arial" panose="020B0604020202020204" pitchFamily="34" charset="0"/>
              <a:ea typeface="Meiryo" panose="020B0604030504040204" pitchFamily="34" charset="-128"/>
              <a:cs typeface="Arial" panose="020B0604020202020204" pitchFamily="34" charset="0"/>
            </a:endParaRPr>
          </a:p>
        </p:txBody>
      </p:sp>
      <p:pic>
        <p:nvPicPr>
          <p:cNvPr id="23" name="Рисунок 22" descr="http://zhukovskiy.ru/wp-content/uploads/2019/11/2019-346e00d45db2f1f6725d4aaaf161cef4.jpg"/>
          <p:cNvPicPr/>
          <p:nvPr/>
        </p:nvPicPr>
        <p:blipFill>
          <a:blip r:embed="rId5" cstate="print"/>
          <a:srcRect/>
          <a:stretch>
            <a:fillRect/>
          </a:stretch>
        </p:blipFill>
        <p:spPr bwMode="auto">
          <a:xfrm>
            <a:off x="0" y="6732240"/>
            <a:ext cx="2215456" cy="1279203"/>
          </a:xfrm>
          <a:prstGeom prst="rect">
            <a:avLst/>
          </a:prstGeom>
          <a:noFill/>
          <a:ln w="9525">
            <a:noFill/>
            <a:miter lim="800000"/>
            <a:headEnd/>
            <a:tailEnd/>
          </a:ln>
        </p:spPr>
      </p:pic>
    </p:spTree>
    <p:extLst>
      <p:ext uri="{BB962C8B-B14F-4D97-AF65-F5344CB8AC3E}">
        <p14:creationId xmlns:p14="http://schemas.microsoft.com/office/powerpoint/2010/main" xmlns="" val="132737152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317177" y="683568"/>
            <a:ext cx="6172200" cy="648072"/>
          </a:xfrm>
        </p:spPr>
        <p:txBody>
          <a:bodyPr>
            <a:noAutofit/>
          </a:bodyPr>
          <a:lstStyle/>
          <a:p>
            <a:pPr algn="ctr"/>
            <a:r>
              <a:rPr lang="ru-RU" sz="1600" b="1" dirty="0" smtClean="0">
                <a:solidFill>
                  <a:srgbClr val="F09958"/>
                </a:solidFill>
                <a:latin typeface="PT Astra Serif" pitchFamily="18" charset="-52"/>
                <a:ea typeface="PT Astra Serif" pitchFamily="18" charset="-52"/>
              </a:rPr>
              <a:t>Государственная программа Ульяновской области </a:t>
            </a:r>
            <a:br>
              <a:rPr lang="ru-RU" sz="1600" b="1" dirty="0" smtClean="0">
                <a:solidFill>
                  <a:srgbClr val="F09958"/>
                </a:solidFill>
                <a:latin typeface="PT Astra Serif" pitchFamily="18" charset="-52"/>
                <a:ea typeface="PT Astra Serif" pitchFamily="18" charset="-52"/>
              </a:rPr>
            </a:br>
            <a:r>
              <a:rPr lang="ru-RU" sz="1600" b="1" dirty="0" smtClean="0">
                <a:solidFill>
                  <a:srgbClr val="F09958"/>
                </a:solidFill>
                <a:latin typeface="PT Astra Serif" pitchFamily="18" charset="-52"/>
                <a:ea typeface="PT Astra Serif" pitchFamily="18" charset="-52"/>
              </a:rPr>
              <a:t>«Управление  государственными  финансами </a:t>
            </a:r>
            <a:br>
              <a:rPr lang="ru-RU" sz="1600" b="1" dirty="0" smtClean="0">
                <a:solidFill>
                  <a:srgbClr val="F09958"/>
                </a:solidFill>
                <a:latin typeface="PT Astra Serif" pitchFamily="18" charset="-52"/>
                <a:ea typeface="PT Astra Serif" pitchFamily="18" charset="-52"/>
              </a:rPr>
            </a:br>
            <a:r>
              <a:rPr lang="ru-RU" sz="1600" b="1" dirty="0" smtClean="0">
                <a:solidFill>
                  <a:srgbClr val="F09958"/>
                </a:solidFill>
                <a:latin typeface="PT Astra Serif" pitchFamily="18" charset="-52"/>
                <a:ea typeface="PT Astra Serif" pitchFamily="18" charset="-52"/>
              </a:rPr>
              <a:t>Ульяновской области»</a:t>
            </a:r>
            <a:endParaRPr lang="ru-RU" sz="1600" b="1" dirty="0">
              <a:solidFill>
                <a:srgbClr val="F09958"/>
              </a:solidFill>
              <a:latin typeface="PT Astra Serif" pitchFamily="18" charset="-52"/>
              <a:ea typeface="PT Astra Serif" pitchFamily="18" charset="-52"/>
            </a:endParaRPr>
          </a:p>
        </p:txBody>
      </p:sp>
      <p:graphicFrame>
        <p:nvGraphicFramePr>
          <p:cNvPr id="11" name="Объект 10"/>
          <p:cNvGraphicFramePr>
            <a:graphicFrameLocks noGrp="1"/>
          </p:cNvGraphicFramePr>
          <p:nvPr>
            <p:ph sz="half" idx="1"/>
            <p:extLst>
              <p:ext uri="{D42A27DB-BD31-4B8C-83A1-F6EECF244321}">
                <p14:modId xmlns:p14="http://schemas.microsoft.com/office/powerpoint/2010/main" xmlns="" val="3767520326"/>
              </p:ext>
            </p:extLst>
          </p:nvPr>
        </p:nvGraphicFramePr>
        <p:xfrm>
          <a:off x="188640" y="1403648"/>
          <a:ext cx="576064" cy="4968552"/>
        </p:xfrm>
        <a:graphic>
          <a:graphicData uri="http://schemas.openxmlformats.org/drawingml/2006/table">
            <a:tbl>
              <a:tblPr firstRow="1" bandRow="1">
                <a:tableStyleId>{5C22544A-7EE6-4342-B048-85BDC9FD1C3A}</a:tableStyleId>
              </a:tblPr>
              <a:tblGrid>
                <a:gridCol w="576064"/>
              </a:tblGrid>
              <a:tr h="936104">
                <a:tc>
                  <a:txBody>
                    <a:bodyPr/>
                    <a:lstStyle/>
                    <a:p>
                      <a:endParaRPr lang="ru-RU" sz="1000" spc="0" baseline="0" dirty="0" smtClean="0">
                        <a:latin typeface="PT Astra Serif" pitchFamily="18" charset="-52"/>
                        <a:ea typeface="PT Astra Serif" pitchFamily="18" charset="-52"/>
                      </a:endParaRPr>
                    </a:p>
                    <a:p>
                      <a:r>
                        <a:rPr lang="ru-RU" sz="1000" b="0" spc="0" baseline="0" dirty="0" smtClean="0">
                          <a:solidFill>
                            <a:schemeClr val="tx1"/>
                          </a:solidFill>
                          <a:latin typeface="PT Astra Serif" pitchFamily="18" charset="-52"/>
                          <a:ea typeface="PT Astra Serif" pitchFamily="18" charset="-52"/>
                          <a:cs typeface="Arial" pitchFamily="34" charset="0"/>
                        </a:rPr>
                        <a:t>987,9</a:t>
                      </a:r>
                      <a:endParaRPr lang="ru-RU" sz="1000" b="0" spc="0" baseline="0" dirty="0">
                        <a:solidFill>
                          <a:schemeClr val="tx1"/>
                        </a:solidFill>
                        <a:latin typeface="PT Astra Serif" pitchFamily="18" charset="-52"/>
                        <a:ea typeface="PT Astra Serif" pitchFamily="18" charset="-52"/>
                        <a:cs typeface="Arial" pitchFamily="34" charset="0"/>
                      </a:endParaRPr>
                    </a:p>
                  </a:txBody>
                  <a:tcPr>
                    <a:solidFill>
                      <a:srgbClr val="92D050"/>
                    </a:solidFill>
                  </a:tcPr>
                </a:tc>
              </a:tr>
              <a:tr h="12241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spc="0" baseline="0" dirty="0" smtClean="0">
                        <a:latin typeface="PT Astra Serif" pitchFamily="18" charset="-52"/>
                        <a:ea typeface="PT Astra Serif" pitchFamily="18" charset="-52"/>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ru-RU" sz="1000" spc="0" baseline="0" dirty="0" smtClean="0">
                        <a:latin typeface="PT Astra Serif" pitchFamily="18" charset="-52"/>
                        <a:ea typeface="PT Astra Serif" pitchFamily="18" charset="-52"/>
                      </a:endParaRPr>
                    </a:p>
                    <a:p>
                      <a:pPr marL="0" marR="0" indent="0" algn="l" defTabSz="914400" rtl="0" eaLnBrk="1" fontAlgn="auto" latinLnBrk="0" hangingPunct="1">
                        <a:lnSpc>
                          <a:spcPct val="100000"/>
                        </a:lnSpc>
                        <a:spcBef>
                          <a:spcPts val="0"/>
                        </a:spcBef>
                        <a:spcAft>
                          <a:spcPts val="0"/>
                        </a:spcAft>
                        <a:buClrTx/>
                        <a:buSzTx/>
                        <a:buFontTx/>
                        <a:buNone/>
                        <a:tabLst/>
                        <a:defRPr/>
                      </a:pPr>
                      <a:r>
                        <a:rPr lang="ru-RU" sz="1000" spc="0" baseline="0" dirty="0" smtClean="0">
                          <a:latin typeface="PT Astra Serif" pitchFamily="18" charset="-52"/>
                          <a:ea typeface="PT Astra Serif" pitchFamily="18" charset="-52"/>
                        </a:rPr>
                        <a:t>3 414,4</a:t>
                      </a:r>
                    </a:p>
                    <a:p>
                      <a:endParaRPr lang="ru-RU" sz="1000" b="0" spc="0" baseline="0" dirty="0" smtClean="0">
                        <a:latin typeface="PT Astra Serif" pitchFamily="18" charset="-52"/>
                        <a:ea typeface="PT Astra Serif" pitchFamily="18" charset="-52"/>
                      </a:endParaRPr>
                    </a:p>
                  </a:txBody>
                  <a:tcPr>
                    <a:solidFill>
                      <a:schemeClr val="accent2">
                        <a:lumMod val="40000"/>
                        <a:lumOff val="60000"/>
                      </a:schemeClr>
                    </a:solidFill>
                  </a:tcPr>
                </a:tc>
              </a:tr>
              <a:tr h="1008112">
                <a:tc>
                  <a:txBody>
                    <a:bodyPr/>
                    <a:lstStyle/>
                    <a:p>
                      <a:endParaRPr lang="ru-RU" sz="1000" spc="0" baseline="0" dirty="0" smtClean="0">
                        <a:latin typeface="PT Astra Serif" pitchFamily="18" charset="-52"/>
                        <a:ea typeface="PT Astra Serif" pitchFamily="18" charset="-52"/>
                      </a:endParaRPr>
                    </a:p>
                    <a:p>
                      <a:endParaRPr lang="ru-RU" sz="1000" spc="0" baseline="0" dirty="0" smtClean="0">
                        <a:latin typeface="PT Astra Serif" pitchFamily="18" charset="-52"/>
                        <a:ea typeface="PT Astra Serif" pitchFamily="18" charset="-52"/>
                      </a:endParaRPr>
                    </a:p>
                    <a:p>
                      <a:pPr marL="0" marR="0" indent="0" algn="l" defTabSz="914400" rtl="0" eaLnBrk="1" fontAlgn="auto" latinLnBrk="0" hangingPunct="1">
                        <a:lnSpc>
                          <a:spcPct val="100000"/>
                        </a:lnSpc>
                        <a:spcBef>
                          <a:spcPts val="0"/>
                        </a:spcBef>
                        <a:spcAft>
                          <a:spcPts val="0"/>
                        </a:spcAft>
                        <a:buClrTx/>
                        <a:buSzTx/>
                        <a:buFontTx/>
                        <a:buNone/>
                        <a:tabLst/>
                        <a:defRPr/>
                      </a:pPr>
                      <a:r>
                        <a:rPr lang="ru-RU" sz="1000" b="0" spc="0" baseline="0" dirty="0" smtClean="0">
                          <a:solidFill>
                            <a:schemeClr val="tx1"/>
                          </a:solidFill>
                          <a:latin typeface="PT Astra Serif" pitchFamily="18" charset="-52"/>
                          <a:ea typeface="PT Astra Serif" pitchFamily="18" charset="-52"/>
                        </a:rPr>
                        <a:t>30,4</a:t>
                      </a:r>
                    </a:p>
                    <a:p>
                      <a:endParaRPr lang="ru-RU" sz="1000" spc="0" baseline="0" dirty="0">
                        <a:latin typeface="PT Astra Serif" pitchFamily="18" charset="-52"/>
                        <a:ea typeface="PT Astra Serif" pitchFamily="18" charset="-52"/>
                      </a:endParaRPr>
                    </a:p>
                  </a:txBody>
                  <a:tcPr>
                    <a:solidFill>
                      <a:srgbClr val="00B0F0"/>
                    </a:solidFill>
                  </a:tcPr>
                </a:tc>
              </a:tr>
              <a:tr h="1224136">
                <a:tc>
                  <a:txBody>
                    <a:bodyPr/>
                    <a:lstStyle/>
                    <a:p>
                      <a:endParaRPr lang="ru-RU" sz="1000" spc="0" baseline="0" dirty="0" smtClean="0">
                        <a:latin typeface="PT Astra Serif" pitchFamily="18" charset="-52"/>
                        <a:ea typeface="PT Astra Serif" pitchFamily="18" charset="-52"/>
                      </a:endParaRPr>
                    </a:p>
                    <a:p>
                      <a:r>
                        <a:rPr lang="ru-RU" sz="1000" spc="0" baseline="0" dirty="0" smtClean="0">
                          <a:latin typeface="PT Astra Serif" pitchFamily="18" charset="-52"/>
                          <a:ea typeface="PT Astra Serif" pitchFamily="18" charset="-52"/>
                        </a:rPr>
                        <a:t>0,3</a:t>
                      </a:r>
                      <a:endParaRPr lang="ru-RU" sz="1000" spc="0" baseline="0" dirty="0">
                        <a:latin typeface="PT Astra Serif" pitchFamily="18" charset="-52"/>
                        <a:ea typeface="PT Astra Serif" pitchFamily="18" charset="-52"/>
                      </a:endParaRPr>
                    </a:p>
                  </a:txBody>
                  <a:tcPr>
                    <a:solidFill>
                      <a:schemeClr val="accent5">
                        <a:lumMod val="40000"/>
                        <a:lumOff val="60000"/>
                      </a:schemeClr>
                    </a:solidFill>
                  </a:tcPr>
                </a:tc>
              </a:tr>
              <a:tr h="576064">
                <a:tc>
                  <a:txBody>
                    <a:bodyPr/>
                    <a:lstStyle/>
                    <a:p>
                      <a:r>
                        <a:rPr lang="ru-RU" sz="1000" spc="0" baseline="0" dirty="0" smtClean="0">
                          <a:latin typeface="PT Astra Serif" pitchFamily="18" charset="-52"/>
                          <a:ea typeface="PT Astra Serif" pitchFamily="18" charset="-52"/>
                        </a:rPr>
                        <a:t>233,0</a:t>
                      </a:r>
                      <a:endParaRPr lang="ru-RU" sz="1000" spc="0" baseline="0" dirty="0">
                        <a:latin typeface="PT Astra Serif" pitchFamily="18" charset="-52"/>
                        <a:ea typeface="PT Astra Serif" pitchFamily="18" charset="-52"/>
                      </a:endParaRPr>
                    </a:p>
                  </a:txBody>
                  <a:tcPr>
                    <a:solidFill>
                      <a:schemeClr val="accent6">
                        <a:lumMod val="60000"/>
                        <a:lumOff val="40000"/>
                      </a:schemeClr>
                    </a:solidFill>
                  </a:tcPr>
                </a:tc>
              </a:tr>
            </a:tbl>
          </a:graphicData>
        </a:graphic>
      </p:graphicFrame>
      <p:graphicFrame>
        <p:nvGraphicFramePr>
          <p:cNvPr id="18" name="Объект 17"/>
          <p:cNvGraphicFramePr>
            <a:graphicFrameLocks noGrp="1"/>
          </p:cNvGraphicFramePr>
          <p:nvPr>
            <p:ph sz="half" idx="2"/>
            <p:extLst>
              <p:ext uri="{D42A27DB-BD31-4B8C-83A1-F6EECF244321}">
                <p14:modId xmlns:p14="http://schemas.microsoft.com/office/powerpoint/2010/main" xmlns="" val="1122069191"/>
              </p:ext>
            </p:extLst>
          </p:nvPr>
        </p:nvGraphicFramePr>
        <p:xfrm>
          <a:off x="1916831" y="3718588"/>
          <a:ext cx="4824538" cy="5029876"/>
        </p:xfrm>
        <a:graphic>
          <a:graphicData uri="http://schemas.openxmlformats.org/drawingml/2006/table">
            <a:tbl>
              <a:tblPr firstRow="1" bandRow="1">
                <a:tableStyleId>{5C22544A-7EE6-4342-B048-85BDC9FD1C3A}</a:tableStyleId>
              </a:tblPr>
              <a:tblGrid>
                <a:gridCol w="2704664"/>
                <a:gridCol w="787888"/>
                <a:gridCol w="652684"/>
                <a:gridCol w="679302"/>
              </a:tblGrid>
              <a:tr h="568526">
                <a:tc>
                  <a:txBody>
                    <a:bodyPr/>
                    <a:lstStyle/>
                    <a:p>
                      <a:pPr algn="ctr"/>
                      <a:r>
                        <a:rPr lang="ru-RU" sz="1000" kern="1200" dirty="0" smtClean="0">
                          <a:solidFill>
                            <a:schemeClr val="bg1"/>
                          </a:solidFill>
                          <a:latin typeface="PT Astra Serif" pitchFamily="18" charset="-52"/>
                          <a:ea typeface="PT Astra Serif" pitchFamily="18" charset="-52"/>
                          <a:cs typeface="+mn-cs"/>
                        </a:rPr>
                        <a:t>Целевой индикатор</a:t>
                      </a:r>
                      <a:endParaRPr lang="ru-RU" sz="1000" kern="1200" dirty="0">
                        <a:solidFill>
                          <a:schemeClr val="bg1"/>
                        </a:solidFill>
                        <a:latin typeface="PT Astra Serif" pitchFamily="18" charset="-52"/>
                        <a:ea typeface="PT Astra Serif" pitchFamily="18" charset="-52"/>
                        <a:cs typeface="+mn-cs"/>
                      </a:endParaRPr>
                    </a:p>
                  </a:txBody>
                  <a:tcPr/>
                </a:tc>
                <a:tc>
                  <a:txBody>
                    <a:bodyPr/>
                    <a:lstStyle/>
                    <a:p>
                      <a:pPr algn="ctr"/>
                      <a:r>
                        <a:rPr lang="ru-RU" sz="1000" kern="1200" dirty="0" smtClean="0">
                          <a:solidFill>
                            <a:schemeClr val="bg1"/>
                          </a:solidFill>
                          <a:latin typeface="PT Astra Serif" pitchFamily="18" charset="-52"/>
                          <a:ea typeface="PT Astra Serif" pitchFamily="18" charset="-52"/>
                          <a:cs typeface="+mn-cs"/>
                        </a:rPr>
                        <a:t>2020</a:t>
                      </a:r>
                    </a:p>
                    <a:p>
                      <a:pPr algn="ctr"/>
                      <a:r>
                        <a:rPr lang="ru-RU" sz="1000" kern="1200" dirty="0" smtClean="0">
                          <a:solidFill>
                            <a:schemeClr val="bg1"/>
                          </a:solidFill>
                          <a:latin typeface="PT Astra Serif" pitchFamily="18" charset="-52"/>
                          <a:ea typeface="PT Astra Serif" pitchFamily="18" charset="-52"/>
                          <a:cs typeface="+mn-cs"/>
                        </a:rPr>
                        <a:t>(план)</a:t>
                      </a:r>
                      <a:endParaRPr lang="ru-RU" sz="1000" kern="1200" dirty="0">
                        <a:solidFill>
                          <a:schemeClr val="bg1"/>
                        </a:solidFill>
                        <a:latin typeface="PT Astra Serif" pitchFamily="18" charset="-52"/>
                        <a:ea typeface="PT Astra Serif" pitchFamily="18" charset="-52"/>
                        <a:cs typeface="+mn-cs"/>
                      </a:endParaRPr>
                    </a:p>
                  </a:txBody>
                  <a:tcPr/>
                </a:tc>
                <a:tc>
                  <a:txBody>
                    <a:bodyPr/>
                    <a:lstStyle/>
                    <a:p>
                      <a:pPr algn="ctr"/>
                      <a:r>
                        <a:rPr lang="ru-RU" sz="1000" kern="1200" dirty="0" smtClean="0">
                          <a:solidFill>
                            <a:schemeClr val="bg1"/>
                          </a:solidFill>
                          <a:latin typeface="PT Astra Serif" pitchFamily="18" charset="-52"/>
                          <a:ea typeface="PT Astra Serif" pitchFamily="18" charset="-52"/>
                          <a:cs typeface="+mn-cs"/>
                        </a:rPr>
                        <a:t>2020</a:t>
                      </a:r>
                    </a:p>
                    <a:p>
                      <a:pPr algn="ctr"/>
                      <a:r>
                        <a:rPr lang="ru-RU" sz="1000" kern="1200" dirty="0" smtClean="0">
                          <a:solidFill>
                            <a:schemeClr val="bg1"/>
                          </a:solidFill>
                          <a:latin typeface="PT Astra Serif" pitchFamily="18" charset="-52"/>
                          <a:ea typeface="PT Astra Serif" pitchFamily="18" charset="-52"/>
                          <a:cs typeface="+mn-cs"/>
                        </a:rPr>
                        <a:t>(факт) </a:t>
                      </a:r>
                      <a:endParaRPr lang="ru-RU" sz="1000" kern="1200" dirty="0">
                        <a:solidFill>
                          <a:schemeClr val="bg1"/>
                        </a:solidFill>
                        <a:latin typeface="PT Astra Serif" pitchFamily="18" charset="-52"/>
                        <a:ea typeface="PT Astra Serif" pitchFamily="18" charset="-52"/>
                        <a:cs typeface="+mn-cs"/>
                      </a:endParaRPr>
                    </a:p>
                  </a:txBody>
                  <a:tcPr/>
                </a:tc>
                <a:tc>
                  <a:txBody>
                    <a:bodyPr/>
                    <a:lstStyle/>
                    <a:p>
                      <a:pPr algn="ctr"/>
                      <a:r>
                        <a:rPr lang="ru-RU" sz="1000" kern="1200" dirty="0" smtClean="0">
                          <a:solidFill>
                            <a:schemeClr val="bg1"/>
                          </a:solidFill>
                          <a:latin typeface="PT Astra Serif" pitchFamily="18" charset="-52"/>
                          <a:ea typeface="PT Astra Serif" pitchFamily="18" charset="-52"/>
                          <a:cs typeface="+mn-cs"/>
                        </a:rPr>
                        <a:t>% достижения</a:t>
                      </a:r>
                      <a:endParaRPr lang="ru-RU" sz="1000" kern="1200" dirty="0">
                        <a:solidFill>
                          <a:schemeClr val="bg1"/>
                        </a:solidFill>
                        <a:latin typeface="PT Astra Serif" pitchFamily="18" charset="-52"/>
                        <a:ea typeface="PT Astra Serif" pitchFamily="18" charset="-52"/>
                        <a:cs typeface="+mn-cs"/>
                      </a:endParaRPr>
                    </a:p>
                  </a:txBody>
                  <a:tcPr/>
                </a:tc>
              </a:tr>
              <a:tr h="1431185">
                <a:tc>
                  <a:txBody>
                    <a:bodyPr/>
                    <a:lstStyle/>
                    <a:p>
                      <a:pPr marL="36000" algn="l" fontAlgn="t"/>
                      <a:r>
                        <a:rPr lang="ru-RU" sz="1000" kern="1200" dirty="0" smtClean="0">
                          <a:solidFill>
                            <a:schemeClr val="dk1"/>
                          </a:solidFill>
                          <a:latin typeface="PT Astra Serif" pitchFamily="18" charset="-52"/>
                          <a:ea typeface="PT Astra Serif" pitchFamily="18" charset="-52"/>
                          <a:cs typeface="+mn-cs"/>
                        </a:rPr>
                        <a:t>Доля расходов на обслуживание государственного долга Ульяновской области в утвержденном годовом объеме расходов областного бюджета Ульяновской области (далее - областной бюджет) (за исключением объема расходов, которые осуществляются за счет субвенций, предоставляемых из других бюджетов бюджетной системы Российской Федерации)</a:t>
                      </a:r>
                      <a:endParaRPr lang="ru-RU" sz="1000" kern="1200" dirty="0">
                        <a:solidFill>
                          <a:schemeClr val="dk1"/>
                        </a:solidFill>
                        <a:latin typeface="PT Astra Serif" pitchFamily="18" charset="-52"/>
                        <a:ea typeface="PT Astra Serif" pitchFamily="18" charset="-52"/>
                        <a:cs typeface="+mn-cs"/>
                      </a:endParaRPr>
                    </a:p>
                  </a:txBody>
                  <a:tcPr marL="9525" marR="9525" marT="9525" marB="0"/>
                </a:tc>
                <a:tc>
                  <a:txBody>
                    <a:bodyPr/>
                    <a:lstStyle/>
                    <a:p>
                      <a:pPr algn="ctr" fontAlgn="ctr"/>
                      <a:r>
                        <a:rPr lang="ru-RU" sz="1000" kern="1200" dirty="0">
                          <a:solidFill>
                            <a:schemeClr val="dk1"/>
                          </a:solidFill>
                          <a:latin typeface="PT Astra Serif" pitchFamily="18" charset="-52"/>
                          <a:ea typeface="PT Astra Serif" pitchFamily="18" charset="-52"/>
                          <a:cs typeface="+mn-cs"/>
                        </a:rPr>
                        <a:t>не более </a:t>
                      </a:r>
                      <a:r>
                        <a:rPr lang="ru-RU" sz="1000" kern="1200" dirty="0" smtClean="0">
                          <a:solidFill>
                            <a:schemeClr val="dk1"/>
                          </a:solidFill>
                          <a:latin typeface="PT Astra Serif" pitchFamily="18" charset="-52"/>
                          <a:ea typeface="PT Astra Serif" pitchFamily="18" charset="-52"/>
                          <a:cs typeface="+mn-cs"/>
                        </a:rPr>
                        <a:t>15</a:t>
                      </a:r>
                      <a:endParaRPr lang="ru-RU" sz="1000" kern="1200" dirty="0">
                        <a:solidFill>
                          <a:schemeClr val="dk1"/>
                        </a:solidFill>
                        <a:latin typeface="PT Astra Serif" pitchFamily="18" charset="-52"/>
                        <a:ea typeface="PT Astra Serif" pitchFamily="18" charset="-52"/>
                        <a:cs typeface="+mn-cs"/>
                      </a:endParaRPr>
                    </a:p>
                  </a:txBody>
                  <a:tcPr marL="9525" marR="9525" marT="9525" marB="0" anchor="ctr"/>
                </a:tc>
                <a:tc>
                  <a:txBody>
                    <a:bodyPr/>
                    <a:lstStyle/>
                    <a:p>
                      <a:pPr algn="ctr" fontAlgn="ctr"/>
                      <a:r>
                        <a:rPr lang="ru-RU" sz="1000" kern="1200" dirty="0" smtClean="0">
                          <a:solidFill>
                            <a:schemeClr val="dk1"/>
                          </a:solidFill>
                          <a:latin typeface="PT Astra Serif" pitchFamily="18" charset="-52"/>
                          <a:ea typeface="PT Astra Serif" pitchFamily="18" charset="-52"/>
                          <a:cs typeface="+mn-cs"/>
                        </a:rPr>
                        <a:t>1,29</a:t>
                      </a:r>
                      <a:endParaRPr lang="ru-RU" sz="1000" kern="1200" dirty="0">
                        <a:solidFill>
                          <a:schemeClr val="dk1"/>
                        </a:solidFill>
                        <a:latin typeface="PT Astra Serif" pitchFamily="18" charset="-52"/>
                        <a:ea typeface="PT Astra Serif" pitchFamily="18" charset="-52"/>
                        <a:cs typeface="+mn-cs"/>
                      </a:endParaRPr>
                    </a:p>
                  </a:txBody>
                  <a:tcPr marL="9525" marR="9525" marT="9525" marB="0" anchor="ctr"/>
                </a:tc>
                <a:tc>
                  <a:txBody>
                    <a:bodyPr/>
                    <a:lstStyle/>
                    <a:p>
                      <a:pPr algn="ctr" fontAlgn="ctr"/>
                      <a:r>
                        <a:rPr lang="ru-RU" sz="1000" kern="1200" dirty="0">
                          <a:solidFill>
                            <a:schemeClr val="dk1"/>
                          </a:solidFill>
                          <a:latin typeface="PT Astra Serif" pitchFamily="18" charset="-52"/>
                          <a:ea typeface="PT Astra Serif" pitchFamily="18" charset="-52"/>
                          <a:cs typeface="+mn-cs"/>
                        </a:rPr>
                        <a:t> </a:t>
                      </a:r>
                      <a:r>
                        <a:rPr lang="ru-RU" sz="1000" kern="1200" dirty="0" smtClean="0">
                          <a:solidFill>
                            <a:schemeClr val="dk1"/>
                          </a:solidFill>
                          <a:latin typeface="PT Astra Serif" pitchFamily="18" charset="-52"/>
                          <a:ea typeface="PT Astra Serif" pitchFamily="18" charset="-52"/>
                          <a:cs typeface="+mn-cs"/>
                        </a:rPr>
                        <a:t>100,0</a:t>
                      </a:r>
                      <a:endParaRPr lang="ru-RU" sz="1000" kern="1200" dirty="0">
                        <a:solidFill>
                          <a:schemeClr val="dk1"/>
                        </a:solidFill>
                        <a:latin typeface="PT Astra Serif" pitchFamily="18" charset="-52"/>
                        <a:ea typeface="PT Astra Serif" pitchFamily="18" charset="-52"/>
                        <a:cs typeface="+mn-cs"/>
                      </a:endParaRPr>
                    </a:p>
                  </a:txBody>
                  <a:tcPr marL="9525" marR="9525" marT="9525" marB="0" anchor="ctr"/>
                </a:tc>
              </a:tr>
              <a:tr h="641566">
                <a:tc>
                  <a:txBody>
                    <a:bodyPr/>
                    <a:lstStyle/>
                    <a:p>
                      <a:pPr marL="36000" algn="l" fontAlgn="t"/>
                      <a:r>
                        <a:rPr lang="ru-RU" sz="1000" kern="1200" dirty="0">
                          <a:solidFill>
                            <a:schemeClr val="dk1"/>
                          </a:solidFill>
                          <a:latin typeface="PT Astra Serif" pitchFamily="18" charset="-52"/>
                          <a:ea typeface="PT Astra Serif" pitchFamily="18" charset="-52"/>
                          <a:cs typeface="+mn-cs"/>
                        </a:rPr>
                        <a:t>Сокращение дифференциации уровня расчетной бюджетной обеспеченности муниципальных районов (городских округов) Ульяновской </a:t>
                      </a:r>
                      <a:r>
                        <a:rPr lang="ru-RU" sz="1000" kern="1200" dirty="0" smtClean="0">
                          <a:solidFill>
                            <a:schemeClr val="dk1"/>
                          </a:solidFill>
                          <a:latin typeface="PT Astra Serif" pitchFamily="18" charset="-52"/>
                          <a:ea typeface="PT Astra Serif" pitchFamily="18" charset="-52"/>
                          <a:cs typeface="+mn-cs"/>
                        </a:rPr>
                        <a:t>области, раз</a:t>
                      </a:r>
                      <a:endParaRPr lang="ru-RU" sz="1000" kern="1200" dirty="0">
                        <a:solidFill>
                          <a:schemeClr val="dk1"/>
                        </a:solidFill>
                        <a:latin typeface="PT Astra Serif" pitchFamily="18" charset="-52"/>
                        <a:ea typeface="PT Astra Serif" pitchFamily="18" charset="-52"/>
                        <a:cs typeface="+mn-cs"/>
                      </a:endParaRPr>
                    </a:p>
                  </a:txBody>
                  <a:tcPr marL="9525" marR="9525" marT="9525" marB="0"/>
                </a:tc>
                <a:tc>
                  <a:txBody>
                    <a:bodyPr/>
                    <a:lstStyle/>
                    <a:p>
                      <a:pPr algn="ctr" fontAlgn="ctr"/>
                      <a:r>
                        <a:rPr lang="ru-RU" sz="1000" kern="1200">
                          <a:solidFill>
                            <a:schemeClr val="dk1"/>
                          </a:solidFill>
                          <a:latin typeface="PT Astra Serif" pitchFamily="18" charset="-52"/>
                          <a:ea typeface="PT Astra Serif" pitchFamily="18" charset="-52"/>
                          <a:cs typeface="+mn-cs"/>
                        </a:rPr>
                        <a:t>2,2</a:t>
                      </a:r>
                    </a:p>
                  </a:txBody>
                  <a:tcPr marL="9525" marR="9525" marT="9525" marB="0" anchor="ctr"/>
                </a:tc>
                <a:tc>
                  <a:txBody>
                    <a:bodyPr/>
                    <a:lstStyle/>
                    <a:p>
                      <a:pPr algn="ctr" fontAlgn="ctr"/>
                      <a:r>
                        <a:rPr lang="ru-RU" sz="1000" kern="1200" dirty="0">
                          <a:solidFill>
                            <a:schemeClr val="dk1"/>
                          </a:solidFill>
                          <a:latin typeface="PT Astra Serif" pitchFamily="18" charset="-52"/>
                          <a:ea typeface="PT Astra Serif" pitchFamily="18" charset="-52"/>
                          <a:cs typeface="+mn-cs"/>
                        </a:rPr>
                        <a:t>2,2</a:t>
                      </a:r>
                    </a:p>
                  </a:txBody>
                  <a:tcPr marL="9525" marR="9525" marT="9525" marB="0" anchor="ctr"/>
                </a:tc>
                <a:tc>
                  <a:txBody>
                    <a:bodyPr/>
                    <a:lstStyle/>
                    <a:p>
                      <a:pPr algn="ctr" fontAlgn="ctr"/>
                      <a:r>
                        <a:rPr lang="ru-RU" sz="1000" kern="1200" dirty="0" smtClean="0">
                          <a:solidFill>
                            <a:schemeClr val="dk1"/>
                          </a:solidFill>
                          <a:latin typeface="PT Astra Serif" pitchFamily="18" charset="-52"/>
                          <a:ea typeface="PT Astra Serif" pitchFamily="18" charset="-52"/>
                          <a:cs typeface="+mn-cs"/>
                        </a:rPr>
                        <a:t>100,0</a:t>
                      </a:r>
                      <a:endParaRPr lang="ru-RU" sz="1000" kern="1200" dirty="0">
                        <a:solidFill>
                          <a:schemeClr val="dk1"/>
                        </a:solidFill>
                        <a:latin typeface="PT Astra Serif" pitchFamily="18" charset="-52"/>
                        <a:ea typeface="PT Astra Serif" pitchFamily="18" charset="-52"/>
                        <a:cs typeface="+mn-cs"/>
                      </a:endParaRPr>
                    </a:p>
                  </a:txBody>
                  <a:tcPr marL="9525" marR="9525" marT="9525" marB="0" anchor="ctr"/>
                </a:tc>
              </a:tr>
              <a:tr h="957414">
                <a:tc>
                  <a:txBody>
                    <a:bodyPr/>
                    <a:lstStyle/>
                    <a:p>
                      <a:pPr marL="36000" algn="l" fontAlgn="t"/>
                      <a:r>
                        <a:rPr lang="ru-RU" sz="1000" kern="1200" dirty="0">
                          <a:solidFill>
                            <a:schemeClr val="dk1"/>
                          </a:solidFill>
                          <a:latin typeface="PT Astra Serif" pitchFamily="18" charset="-52"/>
                          <a:ea typeface="PT Astra Serif" pitchFamily="18" charset="-52"/>
                          <a:cs typeface="+mn-cs"/>
                        </a:rPr>
                        <a:t>Доля просроченной кредиторской задолженности по выплате работникам муниципальных учреждений в расходах бюджетов городских округов и консолидированных бюджетов муниципальных районов Ульяновской </a:t>
                      </a:r>
                      <a:r>
                        <a:rPr lang="ru-RU" sz="1000" kern="1200" dirty="0" smtClean="0">
                          <a:solidFill>
                            <a:schemeClr val="dk1"/>
                          </a:solidFill>
                          <a:latin typeface="PT Astra Serif" pitchFamily="18" charset="-52"/>
                          <a:ea typeface="PT Astra Serif" pitchFamily="18" charset="-52"/>
                          <a:cs typeface="+mn-cs"/>
                        </a:rPr>
                        <a:t>области, %</a:t>
                      </a:r>
                      <a:endParaRPr lang="ru-RU" sz="1000" kern="1200" dirty="0">
                        <a:solidFill>
                          <a:schemeClr val="dk1"/>
                        </a:solidFill>
                        <a:latin typeface="PT Astra Serif" pitchFamily="18" charset="-52"/>
                        <a:ea typeface="PT Astra Serif" pitchFamily="18" charset="-52"/>
                        <a:cs typeface="+mn-cs"/>
                      </a:endParaRPr>
                    </a:p>
                  </a:txBody>
                  <a:tcPr marL="9525" marR="9525" marT="9525" marB="0"/>
                </a:tc>
                <a:tc>
                  <a:txBody>
                    <a:bodyPr/>
                    <a:lstStyle/>
                    <a:p>
                      <a:pPr algn="ctr" fontAlgn="ctr"/>
                      <a:r>
                        <a:rPr lang="ru-RU" sz="1000" kern="1200">
                          <a:solidFill>
                            <a:schemeClr val="dk1"/>
                          </a:solidFill>
                          <a:latin typeface="PT Astra Serif" pitchFamily="18" charset="-52"/>
                          <a:ea typeface="PT Astra Serif" pitchFamily="18" charset="-52"/>
                          <a:cs typeface="+mn-cs"/>
                        </a:rPr>
                        <a:t>0</a:t>
                      </a:r>
                    </a:p>
                  </a:txBody>
                  <a:tcPr marL="9525" marR="9525" marT="9525" marB="0" anchor="ctr"/>
                </a:tc>
                <a:tc>
                  <a:txBody>
                    <a:bodyPr/>
                    <a:lstStyle/>
                    <a:p>
                      <a:pPr algn="ctr" fontAlgn="ctr"/>
                      <a:r>
                        <a:rPr lang="ru-RU" sz="1000" kern="1200">
                          <a:solidFill>
                            <a:schemeClr val="dk1"/>
                          </a:solidFill>
                          <a:latin typeface="PT Astra Serif" pitchFamily="18" charset="-52"/>
                          <a:ea typeface="PT Astra Serif" pitchFamily="18" charset="-52"/>
                          <a:cs typeface="+mn-cs"/>
                        </a:rPr>
                        <a:t>0</a:t>
                      </a:r>
                    </a:p>
                  </a:txBody>
                  <a:tcPr marL="9525" marR="9525" marT="9525" marB="0" anchor="ctr"/>
                </a:tc>
                <a:tc>
                  <a:txBody>
                    <a:bodyPr/>
                    <a:lstStyle/>
                    <a:p>
                      <a:pPr algn="ctr" fontAlgn="ctr"/>
                      <a:r>
                        <a:rPr lang="ru-RU" sz="1000" kern="1200" dirty="0" smtClean="0">
                          <a:solidFill>
                            <a:schemeClr val="dk1"/>
                          </a:solidFill>
                          <a:latin typeface="PT Astra Serif" pitchFamily="18" charset="-52"/>
                          <a:ea typeface="PT Astra Serif" pitchFamily="18" charset="-52"/>
                          <a:cs typeface="+mn-cs"/>
                        </a:rPr>
                        <a:t>100,0</a:t>
                      </a:r>
                      <a:endParaRPr lang="ru-RU" sz="1000" kern="1200" dirty="0">
                        <a:solidFill>
                          <a:schemeClr val="dk1"/>
                        </a:solidFill>
                        <a:latin typeface="PT Astra Serif" pitchFamily="18" charset="-52"/>
                        <a:ea typeface="PT Astra Serif" pitchFamily="18" charset="-52"/>
                        <a:cs typeface="+mn-cs"/>
                      </a:endParaRPr>
                    </a:p>
                  </a:txBody>
                  <a:tcPr marL="9525" marR="9525" marT="9525" marB="0" anchor="ctr"/>
                </a:tc>
              </a:tr>
              <a:tr h="1431185">
                <a:tc>
                  <a:txBody>
                    <a:bodyPr/>
                    <a:lstStyle/>
                    <a:p>
                      <a:pPr marL="36000" algn="l" fontAlgn="t"/>
                      <a:r>
                        <a:rPr lang="ru-RU" sz="1000" kern="1200" dirty="0" smtClean="0">
                          <a:solidFill>
                            <a:schemeClr val="dk1"/>
                          </a:solidFill>
                          <a:latin typeface="PT Astra Serif" pitchFamily="18" charset="-52"/>
                          <a:ea typeface="PT Astra Serif" pitchFamily="18" charset="-52"/>
                          <a:cs typeface="+mn-cs"/>
                        </a:rPr>
                        <a:t>Объем поступлений налоговых и неналоговых доходов консолидированного бюджета Ульяновской области, в том числе в результате межведомственного взаимодействия исполнительных органов государственной власти Ульяновской области по вопросам, связанным с оказанием налоговой помощи и повышением финансовой грамотности населения Ульяновской области, млн. руб.</a:t>
                      </a:r>
                      <a:endParaRPr lang="ru-RU" sz="1000" kern="1200" dirty="0">
                        <a:solidFill>
                          <a:schemeClr val="dk1"/>
                        </a:solidFill>
                        <a:latin typeface="PT Astra Serif" pitchFamily="18" charset="-52"/>
                        <a:ea typeface="PT Astra Serif" pitchFamily="18" charset="-52"/>
                        <a:cs typeface="+mn-cs"/>
                      </a:endParaRPr>
                    </a:p>
                  </a:txBody>
                  <a:tcPr marL="9525" marR="9525" marT="9525" marB="0"/>
                </a:tc>
                <a:tc>
                  <a:txBody>
                    <a:bodyPr/>
                    <a:lstStyle/>
                    <a:p>
                      <a:pPr marL="0" algn="ctr" defTabSz="914400" rtl="0" eaLnBrk="1" fontAlgn="ctr" latinLnBrk="0" hangingPunct="1"/>
                      <a:r>
                        <a:rPr lang="ru-RU" sz="1000" kern="1200" dirty="0" smtClean="0">
                          <a:solidFill>
                            <a:schemeClr val="dk1"/>
                          </a:solidFill>
                          <a:latin typeface="PT Astra Serif" pitchFamily="18" charset="-52"/>
                          <a:ea typeface="PT Astra Serif" pitchFamily="18" charset="-52"/>
                          <a:cs typeface="+mn-cs"/>
                        </a:rPr>
                        <a:t>55214</a:t>
                      </a:r>
                    </a:p>
                  </a:txBody>
                  <a:tcPr marL="9525" marR="9525" marT="9525" marB="0" anchor="ctr"/>
                </a:tc>
                <a:tc>
                  <a:txBody>
                    <a:bodyPr/>
                    <a:lstStyle/>
                    <a:p>
                      <a:pPr marL="0" algn="ctr" defTabSz="914400" rtl="0" eaLnBrk="1" fontAlgn="ctr" latinLnBrk="0" hangingPunct="1"/>
                      <a:r>
                        <a:rPr lang="ru-RU" sz="1000" kern="1200" dirty="0" smtClean="0">
                          <a:solidFill>
                            <a:schemeClr val="dk1"/>
                          </a:solidFill>
                          <a:latin typeface="PT Astra Serif" pitchFamily="18" charset="-52"/>
                          <a:ea typeface="PT Astra Serif" pitchFamily="18" charset="-52"/>
                          <a:cs typeface="+mn-cs"/>
                        </a:rPr>
                        <a:t>56087,5</a:t>
                      </a:r>
                    </a:p>
                  </a:txBody>
                  <a:tcPr marL="9525" marR="9525" marT="9525" marB="0" anchor="ctr"/>
                </a:tc>
                <a:tc>
                  <a:txBody>
                    <a:bodyPr/>
                    <a:lstStyle/>
                    <a:p>
                      <a:pPr marL="0" algn="ctr" defTabSz="914400" rtl="0" eaLnBrk="1" fontAlgn="ctr" latinLnBrk="0" hangingPunct="1"/>
                      <a:r>
                        <a:rPr lang="ru-RU" sz="1000" kern="1200" dirty="0" smtClean="0">
                          <a:solidFill>
                            <a:schemeClr val="dk1"/>
                          </a:solidFill>
                          <a:latin typeface="PT Astra Serif" pitchFamily="18" charset="-52"/>
                          <a:ea typeface="PT Astra Serif" pitchFamily="18" charset="-52"/>
                          <a:cs typeface="+mn-cs"/>
                        </a:rPr>
                        <a:t>101,58203</a:t>
                      </a:r>
                    </a:p>
                  </a:txBody>
                  <a:tcPr marL="9525" marR="9525" marT="9525" marB="0" anchor="ctr"/>
                </a:tc>
              </a:tr>
            </a:tbl>
          </a:graphicData>
        </a:graphic>
      </p:graphicFrame>
      <p:sp>
        <p:nvSpPr>
          <p:cNvPr id="17" name="TextBox 16"/>
          <p:cNvSpPr txBox="1"/>
          <p:nvPr/>
        </p:nvSpPr>
        <p:spPr>
          <a:xfrm>
            <a:off x="1916832" y="1403648"/>
            <a:ext cx="4608512" cy="2092881"/>
          </a:xfrm>
          <a:prstGeom prst="rect">
            <a:avLst/>
          </a:prstGeom>
          <a:noFill/>
        </p:spPr>
        <p:txBody>
          <a:bodyPr wrap="square" rtlCol="0">
            <a:spAutoFit/>
          </a:bodyPr>
          <a:lstStyle/>
          <a:p>
            <a:r>
              <a:rPr lang="ru-RU" sz="1000" b="1" dirty="0" smtClean="0">
                <a:latin typeface="PT Astra Serif" pitchFamily="18" charset="-52"/>
                <a:ea typeface="PT Astra Serif" pitchFamily="18" charset="-52"/>
                <a:cs typeface="Arial" panose="020B0604020202020204" pitchFamily="34" charset="0"/>
              </a:rPr>
              <a:t>Цели государственной программы:</a:t>
            </a:r>
          </a:p>
          <a:p>
            <a:pPr marL="285750" indent="-285750">
              <a:buFont typeface="Wingdings" panose="05000000000000000000" pitchFamily="2" charset="2"/>
              <a:buChar char="§"/>
            </a:pPr>
            <a:r>
              <a:rPr lang="ru-RU" sz="1000" dirty="0" smtClean="0">
                <a:latin typeface="PT Astra Serif" pitchFamily="18" charset="-52"/>
                <a:ea typeface="PT Astra Serif" pitchFamily="18" charset="-52"/>
                <a:cs typeface="Arial" panose="020B0604020202020204" pitchFamily="34" charset="0"/>
              </a:rPr>
              <a:t>повышение эффективности участия в реализации государственной политики в сфере управления финансами, обеспечение долгосрочной сбалансированности и устойчивости областного бюджета Ульяновской области и бюджетов муниципальных образований Ульяновской области</a:t>
            </a:r>
          </a:p>
          <a:p>
            <a:r>
              <a:rPr lang="ru-RU" sz="1000" b="1" dirty="0" smtClean="0">
                <a:latin typeface="PT Astra Serif" pitchFamily="18" charset="-52"/>
                <a:ea typeface="PT Astra Serif" pitchFamily="18" charset="-52"/>
                <a:cs typeface="Arial" panose="020B0604020202020204" pitchFamily="34" charset="0"/>
              </a:rPr>
              <a:t>Задачи государственной программы:</a:t>
            </a:r>
          </a:p>
          <a:p>
            <a:pPr marL="285750" indent="-285750">
              <a:buFont typeface="Wingdings" panose="05000000000000000000" pitchFamily="2" charset="2"/>
              <a:buChar char="§"/>
            </a:pPr>
            <a:r>
              <a:rPr lang="ru-RU" sz="1000" dirty="0" smtClean="0">
                <a:latin typeface="PT Astra Serif" pitchFamily="18" charset="-52"/>
                <a:ea typeface="PT Astra Serif" pitchFamily="18" charset="-52"/>
                <a:cs typeface="Arial" panose="020B0604020202020204" pitchFamily="34" charset="0"/>
              </a:rPr>
              <a:t>оптимизация  структуры и снижение объёма расходов на обслуживание государственного долга Ульяновской области;</a:t>
            </a:r>
          </a:p>
          <a:p>
            <a:pPr marL="285750" indent="-285750">
              <a:buFont typeface="Wingdings" panose="05000000000000000000" pitchFamily="2" charset="2"/>
              <a:buChar char="§"/>
            </a:pPr>
            <a:r>
              <a:rPr lang="ru-RU" sz="1000" dirty="0" smtClean="0">
                <a:latin typeface="PT Astra Serif" pitchFamily="18" charset="-52"/>
                <a:ea typeface="PT Astra Serif" pitchFamily="18" charset="-52"/>
                <a:cs typeface="Arial" panose="020B0604020202020204" pitchFamily="34" charset="0"/>
              </a:rPr>
              <a:t>организация межбюджетных отношений, способствующих обеспечению равных условий для устойчивого исполнения расходных обязательств муниципальных образований Ульяновской области;</a:t>
            </a:r>
          </a:p>
          <a:p>
            <a:pPr marL="285750" indent="-285750">
              <a:buFont typeface="Wingdings" panose="05000000000000000000" pitchFamily="2" charset="2"/>
              <a:buChar char="§"/>
            </a:pPr>
            <a:r>
              <a:rPr lang="ru-RU" sz="1000" dirty="0" smtClean="0">
                <a:latin typeface="PT Astra Serif" pitchFamily="18" charset="-52"/>
                <a:ea typeface="PT Astra Serif" pitchFamily="18" charset="-52"/>
                <a:cs typeface="Arial" panose="020B0604020202020204" pitchFamily="34" charset="0"/>
              </a:rPr>
              <a:t>создание условий для участия населения Ульяновской области в решении вопросов местного значения.</a:t>
            </a:r>
          </a:p>
        </p:txBody>
      </p:sp>
      <p:sp>
        <p:nvSpPr>
          <p:cNvPr id="22" name="TextBox 21"/>
          <p:cNvSpPr txBox="1"/>
          <p:nvPr/>
        </p:nvSpPr>
        <p:spPr>
          <a:xfrm>
            <a:off x="4365104" y="179512"/>
            <a:ext cx="2309863" cy="276999"/>
          </a:xfrm>
          <a:prstGeom prst="rect">
            <a:avLst/>
          </a:prstGeom>
          <a:noFill/>
        </p:spPr>
        <p:txBody>
          <a:bodyPr wrap="none" rtlCol="0">
            <a:spAutoFit/>
          </a:bodyPr>
          <a:lstStyle/>
          <a:p>
            <a:r>
              <a:rPr lang="ru-RU" sz="1200" dirty="0" smtClean="0">
                <a:solidFill>
                  <a:schemeClr val="bg1"/>
                </a:solidFill>
              </a:rPr>
              <a:t>Расходы областного бюджета</a:t>
            </a:r>
            <a:endParaRPr lang="ru-RU" sz="1200" dirty="0">
              <a:solidFill>
                <a:schemeClr val="bg1"/>
              </a:solidFill>
            </a:endParaRPr>
          </a:p>
        </p:txBody>
      </p:sp>
      <p:sp>
        <p:nvSpPr>
          <p:cNvPr id="2" name="TextBox 1"/>
          <p:cNvSpPr txBox="1"/>
          <p:nvPr/>
        </p:nvSpPr>
        <p:spPr>
          <a:xfrm>
            <a:off x="80628" y="8022841"/>
            <a:ext cx="1872208" cy="707886"/>
          </a:xfrm>
          <a:prstGeom prst="rect">
            <a:avLst/>
          </a:prstGeom>
          <a:noFill/>
        </p:spPr>
        <p:txBody>
          <a:bodyPr wrap="square" rtlCol="0">
            <a:spAutoFit/>
          </a:bodyPr>
          <a:lstStyle/>
          <a:p>
            <a:r>
              <a:rPr lang="ru-RU" sz="1000" i="1" dirty="0" smtClean="0">
                <a:latin typeface="Arial" panose="020B0604020202020204" pitchFamily="34" charset="0"/>
                <a:cs typeface="Arial" panose="020B0604020202020204" pitchFamily="34" charset="0"/>
              </a:rPr>
              <a:t>Средства на реализацию государственной программы в 2020 году    </a:t>
            </a:r>
            <a:r>
              <a:rPr lang="ru-RU" sz="1000" b="1" i="1" dirty="0" smtClean="0">
                <a:latin typeface="Arial" panose="020B0604020202020204" pitchFamily="34" charset="0"/>
                <a:cs typeface="Arial" panose="020B0604020202020204" pitchFamily="34" charset="0"/>
              </a:rPr>
              <a:t>факт – 4 666,0 млн руб</a:t>
            </a:r>
            <a:r>
              <a:rPr lang="ru-RU" sz="800" b="1" i="1" dirty="0" smtClean="0">
                <a:latin typeface="Arial" panose="020B0604020202020204" pitchFamily="34" charset="0"/>
                <a:cs typeface="Arial" panose="020B0604020202020204" pitchFamily="34" charset="0"/>
              </a:rPr>
              <a:t>.</a:t>
            </a:r>
            <a:endParaRPr lang="ru-RU" sz="800" b="1" i="1" dirty="0">
              <a:latin typeface="Arial" panose="020B0604020202020204" pitchFamily="34" charset="0"/>
              <a:cs typeface="Arial" panose="020B0604020202020204" pitchFamily="34" charset="0"/>
            </a:endParaRPr>
          </a:p>
        </p:txBody>
      </p:sp>
      <p:sp>
        <p:nvSpPr>
          <p:cNvPr id="3" name="TextBox 2"/>
          <p:cNvSpPr txBox="1"/>
          <p:nvPr/>
        </p:nvSpPr>
        <p:spPr>
          <a:xfrm>
            <a:off x="1916832" y="3419872"/>
            <a:ext cx="4680520" cy="246221"/>
          </a:xfrm>
          <a:prstGeom prst="rect">
            <a:avLst/>
          </a:prstGeom>
          <a:noFill/>
        </p:spPr>
        <p:txBody>
          <a:bodyPr wrap="square" rtlCol="0">
            <a:spAutoFit/>
          </a:bodyPr>
          <a:lstStyle/>
          <a:p>
            <a:r>
              <a:rPr lang="ru-RU" sz="1000" b="1" dirty="0" smtClean="0">
                <a:latin typeface="Arial" panose="020B0604020202020204" pitchFamily="34" charset="0"/>
                <a:ea typeface="PT Astra Serif" pitchFamily="18" charset="-52"/>
                <a:cs typeface="Arial" panose="020B0604020202020204" pitchFamily="34" charset="0"/>
              </a:rPr>
              <a:t>Результаты:</a:t>
            </a:r>
            <a:endParaRPr lang="ru-RU" sz="1000" b="1" dirty="0">
              <a:latin typeface="Arial" panose="020B0604020202020204" pitchFamily="34" charset="0"/>
              <a:ea typeface="PT Astra Serif" pitchFamily="18" charset="-52"/>
              <a:cs typeface="Arial" panose="020B0604020202020204" pitchFamily="34" charset="0"/>
            </a:endParaRPr>
          </a:p>
        </p:txBody>
      </p:sp>
      <p:sp>
        <p:nvSpPr>
          <p:cNvPr id="14" name="TextBox 13"/>
          <p:cNvSpPr txBox="1"/>
          <p:nvPr/>
        </p:nvSpPr>
        <p:spPr>
          <a:xfrm>
            <a:off x="764704" y="1475656"/>
            <a:ext cx="1224136" cy="4696670"/>
          </a:xfrm>
          <a:prstGeom prst="rect">
            <a:avLst/>
          </a:prstGeom>
          <a:noFill/>
        </p:spPr>
        <p:txBody>
          <a:bodyPr wrap="square" rtlCol="0">
            <a:spAutoFit/>
          </a:bodyPr>
          <a:lstStyle/>
          <a:p>
            <a:r>
              <a:rPr lang="ru-RU" sz="880" dirty="0" smtClean="0">
                <a:latin typeface="PT Astra Serif" pitchFamily="18" charset="-52"/>
                <a:ea typeface="PT Astra Serif" pitchFamily="18" charset="-52"/>
                <a:cs typeface="Arial" panose="020B0604020202020204" pitchFamily="34" charset="0"/>
              </a:rPr>
              <a:t>Исполнение обязательств по обслуживанию государственного долга Ульяновской области</a:t>
            </a:r>
          </a:p>
          <a:p>
            <a:endParaRPr lang="ru-RU" sz="880" dirty="0" smtClean="0">
              <a:latin typeface="PT Astra Serif" pitchFamily="18" charset="-52"/>
              <a:ea typeface="PT Astra Serif" pitchFamily="18" charset="-52"/>
              <a:cs typeface="Arial" panose="020B0604020202020204" pitchFamily="34" charset="0"/>
            </a:endParaRPr>
          </a:p>
          <a:p>
            <a:r>
              <a:rPr lang="ru-RU" sz="880" dirty="0" smtClean="0">
                <a:latin typeface="PT Astra Serif" pitchFamily="18" charset="-52"/>
                <a:ea typeface="PT Astra Serif" pitchFamily="18" charset="-52"/>
                <a:cs typeface="Arial" panose="020B0604020202020204" pitchFamily="34" charset="0"/>
              </a:rPr>
              <a:t>Выравнивание бюджетной обеспеченности МО и обеспечение сбалансированности местных бюджетов</a:t>
            </a:r>
          </a:p>
          <a:p>
            <a:endParaRPr lang="ru-RU" sz="880" dirty="0" smtClean="0">
              <a:latin typeface="PT Astra Serif" pitchFamily="18" charset="-52"/>
              <a:ea typeface="PT Astra Serif" pitchFamily="18" charset="-52"/>
              <a:cs typeface="Arial" panose="020B0604020202020204" pitchFamily="34" charset="0"/>
            </a:endParaRPr>
          </a:p>
          <a:p>
            <a:endParaRPr lang="ru-RU" sz="880" dirty="0" smtClean="0">
              <a:latin typeface="PT Astra Serif" pitchFamily="18" charset="-52"/>
              <a:ea typeface="PT Astra Serif" pitchFamily="18" charset="-52"/>
              <a:cs typeface="Arial" panose="020B0604020202020204" pitchFamily="34" charset="0"/>
            </a:endParaRPr>
          </a:p>
          <a:p>
            <a:r>
              <a:rPr lang="ru-RU" sz="880" dirty="0" smtClean="0">
                <a:latin typeface="PT Astra Serif" pitchFamily="18" charset="-52"/>
                <a:ea typeface="PT Astra Serif" pitchFamily="18" charset="-52"/>
                <a:cs typeface="Arial" panose="020B0604020202020204" pitchFamily="34" charset="0"/>
              </a:rPr>
              <a:t>Региональный приоритетный проект «Поддержка местных инициатив на территории Ульяновской области»</a:t>
            </a:r>
          </a:p>
          <a:p>
            <a:endParaRPr lang="ru-RU" sz="880" dirty="0" smtClean="0">
              <a:latin typeface="PT Astra Serif" pitchFamily="18" charset="-52"/>
              <a:ea typeface="PT Astra Serif" pitchFamily="18" charset="-52"/>
              <a:cs typeface="Arial" panose="020B0604020202020204" pitchFamily="34" charset="0"/>
            </a:endParaRPr>
          </a:p>
          <a:p>
            <a:endParaRPr lang="ru-RU" sz="880" dirty="0" smtClean="0">
              <a:latin typeface="PT Astra Serif" pitchFamily="18" charset="-52"/>
              <a:ea typeface="PT Astra Serif" pitchFamily="18" charset="-52"/>
              <a:cs typeface="Arial" panose="020B0604020202020204" pitchFamily="34" charset="0"/>
            </a:endParaRPr>
          </a:p>
          <a:p>
            <a:r>
              <a:rPr lang="ru-RU" sz="880" dirty="0" smtClean="0">
                <a:latin typeface="PT Astra Serif" pitchFamily="18" charset="-52"/>
                <a:ea typeface="PT Astra Serif" pitchFamily="18" charset="-52"/>
                <a:cs typeface="Arial" panose="020B0604020202020204" pitchFamily="34" charset="0"/>
              </a:rPr>
              <a:t>Ведомственный проект «Налоговая помощь и финансовая грамотность в Ульяновской области»</a:t>
            </a:r>
          </a:p>
          <a:p>
            <a:endParaRPr lang="ru-RU" sz="880" dirty="0" smtClean="0">
              <a:latin typeface="PT Astra Serif" pitchFamily="18" charset="-52"/>
              <a:ea typeface="PT Astra Serif" pitchFamily="18" charset="-52"/>
              <a:cs typeface="Arial" panose="020B0604020202020204" pitchFamily="34" charset="0"/>
            </a:endParaRPr>
          </a:p>
          <a:p>
            <a:endParaRPr lang="ru-RU" sz="880" dirty="0">
              <a:latin typeface="PT Astra Serif" pitchFamily="18" charset="-52"/>
              <a:ea typeface="PT Astra Serif" pitchFamily="18" charset="-52"/>
              <a:cs typeface="Arial" panose="020B0604020202020204" pitchFamily="34" charset="0"/>
            </a:endParaRPr>
          </a:p>
          <a:p>
            <a:r>
              <a:rPr lang="ru-RU" sz="880" dirty="0" smtClean="0">
                <a:latin typeface="PT Astra Serif" pitchFamily="18" charset="-52"/>
                <a:ea typeface="PT Astra Serif" pitchFamily="18" charset="-52"/>
                <a:cs typeface="Arial" panose="020B0604020202020204" pitchFamily="34" charset="0"/>
              </a:rPr>
              <a:t>Прочие расходы</a:t>
            </a:r>
            <a:endParaRPr lang="ru-RU" sz="1050" dirty="0" smtClean="0">
              <a:latin typeface="PT Astra Serif" pitchFamily="18" charset="-52"/>
              <a:ea typeface="PT Astra Serif" pitchFamily="18" charset="-52"/>
              <a:cs typeface="Arial" panose="020B0604020202020204" pitchFamily="34" charset="0"/>
            </a:endParaRPr>
          </a:p>
        </p:txBody>
      </p:sp>
      <p:pic>
        <p:nvPicPr>
          <p:cNvPr id="135170" name="Picture 2" descr="http://ufo.ulntc.ru/images/sova.png"/>
          <p:cNvPicPr>
            <a:picLocks noChangeAspect="1" noChangeArrowheads="1"/>
          </p:cNvPicPr>
          <p:nvPr/>
        </p:nvPicPr>
        <p:blipFill>
          <a:blip r:embed="rId3" cstate="print"/>
          <a:srcRect/>
          <a:stretch>
            <a:fillRect/>
          </a:stretch>
        </p:blipFill>
        <p:spPr bwMode="auto">
          <a:xfrm>
            <a:off x="662953" y="7255055"/>
            <a:ext cx="1008112" cy="554462"/>
          </a:xfrm>
          <a:prstGeom prst="rect">
            <a:avLst/>
          </a:prstGeom>
          <a:noFill/>
        </p:spPr>
      </p:pic>
      <p:pic>
        <p:nvPicPr>
          <p:cNvPr id="15" name="Рисунок 14"/>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88640" y="179512"/>
            <a:ext cx="2713952" cy="529522"/>
          </a:xfrm>
          <a:prstGeom prst="rect">
            <a:avLst/>
          </a:prstGeom>
        </p:spPr>
      </p:pic>
      <p:sp>
        <p:nvSpPr>
          <p:cNvPr id="16" name="TextBox 15"/>
          <p:cNvSpPr txBox="1"/>
          <p:nvPr/>
        </p:nvSpPr>
        <p:spPr>
          <a:xfrm>
            <a:off x="2996953" y="179512"/>
            <a:ext cx="3861047" cy="523220"/>
          </a:xfrm>
          <a:prstGeom prst="rect">
            <a:avLst/>
          </a:prstGeom>
          <a:noFill/>
        </p:spPr>
        <p:txBody>
          <a:bodyPr wrap="square" rtlCol="0">
            <a:spAutoFit/>
          </a:bodyPr>
          <a:lstStyle/>
          <a:p>
            <a:r>
              <a:rPr lang="ru-RU" sz="1400" b="1" dirty="0" smtClean="0">
                <a:solidFill>
                  <a:srgbClr val="1E43A1"/>
                </a:solidFill>
                <a:latin typeface="Arial" panose="020B0604020202020204" pitchFamily="34" charset="0"/>
                <a:ea typeface="Meiryo" panose="020B0604030504040204" pitchFamily="34" charset="-128"/>
                <a:cs typeface="Arial" panose="020B0604020202020204" pitchFamily="34" charset="0"/>
              </a:rPr>
              <a:t>Расходы областного бюджета Ульяновской области</a:t>
            </a:r>
            <a:endParaRPr lang="ru-RU" sz="1400" b="1" dirty="0">
              <a:solidFill>
                <a:srgbClr val="1E43A1"/>
              </a:solidFill>
              <a:latin typeface="Arial" panose="020B0604020202020204" pitchFamily="34" charset="0"/>
              <a:ea typeface="Meiryo" panose="020B0604030504040204" pitchFamily="34" charset="-128"/>
              <a:cs typeface="Arial" panose="020B0604020202020204" pitchFamily="34" charset="0"/>
            </a:endParaRPr>
          </a:p>
        </p:txBody>
      </p:sp>
      <p:pic>
        <p:nvPicPr>
          <p:cNvPr id="12" name="Picture 5" descr="C:\Users\u101\Desktop\Лого.jpg"/>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170357" y="6545945"/>
            <a:ext cx="737753" cy="817945"/>
          </a:xfrm>
          <a:prstGeom prst="rect">
            <a:avLst/>
          </a:prstGeom>
          <a:solidFill>
            <a:schemeClr val="bg1"/>
          </a:solidFill>
          <a:ln w="3175">
            <a:solidFill>
              <a:srgbClr val="00B0F0"/>
            </a:solidFill>
          </a:ln>
          <a:effectLst/>
        </p:spPr>
      </p:pic>
    </p:spTree>
    <p:extLst>
      <p:ext uri="{BB962C8B-B14F-4D97-AF65-F5344CB8AC3E}">
        <p14:creationId xmlns:p14="http://schemas.microsoft.com/office/powerpoint/2010/main" xmlns="" val="191853627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188640" y="755576"/>
            <a:ext cx="6534726" cy="504056"/>
          </a:xfrm>
        </p:spPr>
        <p:txBody>
          <a:bodyPr>
            <a:noAutofit/>
          </a:bodyPr>
          <a:lstStyle/>
          <a:p>
            <a:pPr algn="ctr"/>
            <a:r>
              <a:rPr lang="ru-RU" sz="1800" b="1" dirty="0" smtClean="0">
                <a:solidFill>
                  <a:srgbClr val="F09958"/>
                </a:solidFill>
                <a:effectLst/>
                <a:latin typeface="Arial" pitchFamily="34" charset="0"/>
                <a:ea typeface="PT Astra Serif" pitchFamily="18" charset="-52"/>
                <a:cs typeface="Arial" pitchFamily="34" charset="0"/>
              </a:rPr>
              <a:t>Профицит / дефицит областного бюджета </a:t>
            </a:r>
            <a:br>
              <a:rPr lang="ru-RU" sz="1800" b="1" dirty="0" smtClean="0">
                <a:solidFill>
                  <a:srgbClr val="F09958"/>
                </a:solidFill>
                <a:effectLst/>
                <a:latin typeface="Arial" pitchFamily="34" charset="0"/>
                <a:ea typeface="PT Astra Serif" pitchFamily="18" charset="-52"/>
                <a:cs typeface="Arial" pitchFamily="34" charset="0"/>
              </a:rPr>
            </a:br>
            <a:r>
              <a:rPr lang="ru-RU" sz="1800" b="1" dirty="0" smtClean="0">
                <a:solidFill>
                  <a:srgbClr val="F09958"/>
                </a:solidFill>
                <a:effectLst/>
                <a:latin typeface="Arial" pitchFamily="34" charset="0"/>
                <a:ea typeface="PT Astra Serif" pitchFamily="18" charset="-52"/>
                <a:cs typeface="Arial" pitchFamily="34" charset="0"/>
              </a:rPr>
              <a:t>и государственный долг</a:t>
            </a:r>
            <a:endParaRPr lang="ru-RU" sz="1800" b="1" dirty="0">
              <a:solidFill>
                <a:srgbClr val="F09958"/>
              </a:solidFill>
              <a:effectLst/>
              <a:latin typeface="Arial" pitchFamily="34" charset="0"/>
              <a:ea typeface="PT Astra Serif" pitchFamily="18" charset="-52"/>
              <a:cs typeface="Arial" pitchFamily="34" charset="0"/>
            </a:endParaRPr>
          </a:p>
        </p:txBody>
      </p:sp>
      <p:sp>
        <p:nvSpPr>
          <p:cNvPr id="2" name="TextBox 1"/>
          <p:cNvSpPr txBox="1"/>
          <p:nvPr/>
        </p:nvSpPr>
        <p:spPr>
          <a:xfrm>
            <a:off x="5445224" y="1187624"/>
            <a:ext cx="1080120" cy="230832"/>
          </a:xfrm>
          <a:prstGeom prst="rect">
            <a:avLst/>
          </a:prstGeom>
          <a:noFill/>
        </p:spPr>
        <p:txBody>
          <a:bodyPr wrap="square" rtlCol="0">
            <a:spAutoFit/>
          </a:bodyPr>
          <a:lstStyle/>
          <a:p>
            <a:pPr algn="ctr"/>
            <a:r>
              <a:rPr lang="ru-RU" sz="900" dirty="0" smtClean="0">
                <a:latin typeface="Arial" pitchFamily="34" charset="0"/>
                <a:cs typeface="Arial" pitchFamily="34" charset="0"/>
              </a:rPr>
              <a:t>млн руб.</a:t>
            </a:r>
            <a:endParaRPr lang="ru-RU" sz="900" dirty="0">
              <a:latin typeface="Arial" pitchFamily="34" charset="0"/>
              <a:cs typeface="Arial" pitchFamily="34" charset="0"/>
            </a:endParaRPr>
          </a:p>
        </p:txBody>
      </p:sp>
      <p:pic>
        <p:nvPicPr>
          <p:cNvPr id="7" name="Рисунок 6"/>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88640" y="179512"/>
            <a:ext cx="2713952" cy="529522"/>
          </a:xfrm>
          <a:prstGeom prst="rect">
            <a:avLst/>
          </a:prstGeom>
        </p:spPr>
      </p:pic>
      <p:graphicFrame>
        <p:nvGraphicFramePr>
          <p:cNvPr id="9" name="Таблица 8"/>
          <p:cNvGraphicFramePr>
            <a:graphicFrameLocks noGrp="1"/>
          </p:cNvGraphicFramePr>
          <p:nvPr/>
        </p:nvGraphicFramePr>
        <p:xfrm>
          <a:off x="260648" y="1475656"/>
          <a:ext cx="6408714" cy="7032416"/>
        </p:xfrm>
        <a:graphic>
          <a:graphicData uri="http://schemas.openxmlformats.org/drawingml/2006/table">
            <a:tbl>
              <a:tblPr>
                <a:tableStyleId>{69CF1AB2-1976-4502-BF36-3FF5EA218861}</a:tableStyleId>
              </a:tblPr>
              <a:tblGrid>
                <a:gridCol w="4248472"/>
                <a:gridCol w="1152128"/>
                <a:gridCol w="1008114"/>
              </a:tblGrid>
              <a:tr h="226332">
                <a:tc rowSpan="2">
                  <a:txBody>
                    <a:bodyPr/>
                    <a:lstStyle/>
                    <a:p>
                      <a:pPr algn="ctr" rtl="0" fontAlgn="ctr"/>
                      <a:r>
                        <a:rPr lang="ru-RU" sz="1100" b="1" i="0" u="none" strike="noStrike" dirty="0" smtClean="0">
                          <a:solidFill>
                            <a:srgbClr val="000000"/>
                          </a:solidFill>
                          <a:latin typeface="Arial" pitchFamily="34" charset="0"/>
                          <a:ea typeface="PT Astra Serif" pitchFamily="18" charset="-52"/>
                          <a:cs typeface="Arial" pitchFamily="34" charset="0"/>
                        </a:rPr>
                        <a:t>Показатель</a:t>
                      </a:r>
                      <a:endParaRPr lang="ru-RU" sz="1100" b="1" i="0" u="none" strike="noStrike" dirty="0">
                        <a:solidFill>
                          <a:srgbClr val="000000"/>
                        </a:solidFill>
                        <a:latin typeface="Arial" pitchFamily="34" charset="0"/>
                        <a:ea typeface="PT Astra Serif" pitchFamily="18" charset="-52"/>
                        <a:cs typeface="Arial" pitchFamily="34" charset="0"/>
                      </a:endParaRPr>
                    </a:p>
                  </a:txBody>
                  <a:tcPr marL="6576" marR="6576" marT="6576" marB="0" anchor="ctr"/>
                </a:tc>
                <a:tc gridSpan="2">
                  <a:txBody>
                    <a:bodyPr/>
                    <a:lstStyle/>
                    <a:p>
                      <a:pPr algn="ctr" rtl="0" fontAlgn="t"/>
                      <a:r>
                        <a:rPr lang="ru-RU" sz="1100" u="none" strike="noStrike" dirty="0" smtClean="0">
                          <a:latin typeface="Arial" pitchFamily="34" charset="0"/>
                          <a:ea typeface="PT Astra Serif" pitchFamily="18" charset="-52"/>
                          <a:cs typeface="Arial" pitchFamily="34" charset="0"/>
                        </a:rPr>
                        <a:t> </a:t>
                      </a:r>
                      <a:r>
                        <a:rPr lang="ru-RU" sz="1100" u="none" strike="noStrike" dirty="0">
                          <a:latin typeface="Arial" pitchFamily="34" charset="0"/>
                          <a:ea typeface="PT Astra Serif" pitchFamily="18" charset="-52"/>
                          <a:cs typeface="Arial" pitchFamily="34" charset="0"/>
                        </a:rPr>
                        <a:t>за 2020 год </a:t>
                      </a:r>
                      <a:endParaRPr lang="ru-RU" sz="1100" b="1" i="0" u="none" strike="noStrike" dirty="0">
                        <a:solidFill>
                          <a:srgbClr val="000000"/>
                        </a:solidFill>
                        <a:latin typeface="Arial" pitchFamily="34" charset="0"/>
                        <a:ea typeface="PT Astra Serif" pitchFamily="18" charset="-52"/>
                        <a:cs typeface="Arial" pitchFamily="34" charset="0"/>
                      </a:endParaRPr>
                    </a:p>
                  </a:txBody>
                  <a:tcPr marL="6576" marR="6576" marT="6576" marB="0" anchor="ctr"/>
                </a:tc>
                <a:tc hMerge="1">
                  <a:txBody>
                    <a:bodyPr/>
                    <a:lstStyle/>
                    <a:p>
                      <a:pPr algn="ctr" rtl="0" fontAlgn="t"/>
                      <a:endParaRPr lang="ru-RU" sz="1100" b="1" i="0" u="none" strike="noStrike" dirty="0">
                        <a:solidFill>
                          <a:srgbClr val="000000"/>
                        </a:solidFill>
                        <a:latin typeface="Arial" pitchFamily="34" charset="0"/>
                        <a:cs typeface="Arial" pitchFamily="34" charset="0"/>
                      </a:endParaRPr>
                    </a:p>
                  </a:txBody>
                  <a:tcPr marL="6576" marR="6576" marT="6576" marB="0"/>
                </a:tc>
              </a:tr>
              <a:tr h="301776">
                <a:tc vMerge="1">
                  <a:txBody>
                    <a:bodyPr/>
                    <a:lstStyle/>
                    <a:p>
                      <a:endParaRPr lang="ru-RU"/>
                    </a:p>
                  </a:txBody>
                  <a:tcPr/>
                </a:tc>
                <a:tc>
                  <a:txBody>
                    <a:bodyPr/>
                    <a:lstStyle/>
                    <a:p>
                      <a:pPr algn="ctr" rtl="0" fontAlgn="t"/>
                      <a:r>
                        <a:rPr lang="ru-RU" sz="1100" u="none" strike="noStrike" dirty="0" smtClean="0">
                          <a:latin typeface="Arial" pitchFamily="34" charset="0"/>
                          <a:ea typeface="PT Astra Serif" pitchFamily="18" charset="-52"/>
                          <a:cs typeface="Arial" pitchFamily="34" charset="0"/>
                        </a:rPr>
                        <a:t>План</a:t>
                      </a:r>
                      <a:endParaRPr lang="ru-RU" sz="1100" b="0" i="0" u="none" strike="noStrike" dirty="0">
                        <a:solidFill>
                          <a:srgbClr val="000000"/>
                        </a:solidFill>
                        <a:latin typeface="Arial" pitchFamily="34" charset="0"/>
                        <a:ea typeface="PT Astra Serif" pitchFamily="18" charset="-52"/>
                        <a:cs typeface="Arial" pitchFamily="34" charset="0"/>
                      </a:endParaRPr>
                    </a:p>
                  </a:txBody>
                  <a:tcPr marL="6576" marR="6576" marT="6576" marB="0" anchor="ctr"/>
                </a:tc>
                <a:tc>
                  <a:txBody>
                    <a:bodyPr/>
                    <a:lstStyle/>
                    <a:p>
                      <a:pPr algn="ctr" rtl="0" fontAlgn="t"/>
                      <a:r>
                        <a:rPr lang="ru-RU" sz="1100" u="none" strike="noStrike" dirty="0" smtClean="0">
                          <a:latin typeface="Arial" pitchFamily="34" charset="0"/>
                          <a:ea typeface="PT Astra Serif" pitchFamily="18" charset="-52"/>
                          <a:cs typeface="Arial" pitchFamily="34" charset="0"/>
                        </a:rPr>
                        <a:t>Факт</a:t>
                      </a:r>
                      <a:endParaRPr lang="ru-RU" sz="1100" b="0" i="0" u="none" strike="noStrike" dirty="0">
                        <a:solidFill>
                          <a:srgbClr val="000000"/>
                        </a:solidFill>
                        <a:latin typeface="Arial" pitchFamily="34" charset="0"/>
                        <a:ea typeface="PT Astra Serif" pitchFamily="18" charset="-52"/>
                        <a:cs typeface="Arial" pitchFamily="34" charset="0"/>
                      </a:endParaRPr>
                    </a:p>
                  </a:txBody>
                  <a:tcPr marL="6576" marR="6576" marT="6576" marB="0" anchor="ctr"/>
                </a:tc>
              </a:tr>
              <a:tr h="303377">
                <a:tc>
                  <a:txBody>
                    <a:bodyPr/>
                    <a:lstStyle/>
                    <a:p>
                      <a:pPr algn="just"/>
                      <a:r>
                        <a:rPr lang="ru-RU" sz="1100" b="1" dirty="0" smtClean="0">
                          <a:latin typeface="Arial" pitchFamily="34" charset="0"/>
                          <a:ea typeface="PT Astra Serif" pitchFamily="18" charset="-52"/>
                          <a:cs typeface="Arial" pitchFamily="34" charset="0"/>
                        </a:rPr>
                        <a:t>дефицит (-) / профицит (+)</a:t>
                      </a:r>
                      <a:endParaRPr lang="ru-RU" sz="1100" b="1" dirty="0">
                        <a:latin typeface="Arial" pitchFamily="34" charset="0"/>
                        <a:ea typeface="PT Astra Serif" pitchFamily="18" charset="-52"/>
                        <a:cs typeface="Arial" pitchFamily="34" charset="0"/>
                      </a:endParaRPr>
                    </a:p>
                  </a:txBody>
                  <a:tcPr marL="68580" marR="68580" marT="60960" marB="60960" anchor="ctr"/>
                </a:tc>
                <a:tc>
                  <a:txBody>
                    <a:bodyPr/>
                    <a:lstStyle/>
                    <a:p>
                      <a:pPr algn="ctr"/>
                      <a:r>
                        <a:rPr lang="ru-RU" sz="1100" b="1" dirty="0" smtClean="0">
                          <a:latin typeface="Arial" pitchFamily="34" charset="0"/>
                          <a:ea typeface="PT Astra Serif" pitchFamily="18" charset="-52"/>
                          <a:cs typeface="Arial" pitchFamily="34" charset="0"/>
                        </a:rPr>
                        <a:t>-9 008,0</a:t>
                      </a:r>
                      <a:endParaRPr lang="ru-RU" sz="1100" b="1" dirty="0">
                        <a:latin typeface="Arial" pitchFamily="34" charset="0"/>
                        <a:ea typeface="PT Astra Serif" pitchFamily="18" charset="-52"/>
                        <a:cs typeface="Arial" pitchFamily="34" charset="0"/>
                      </a:endParaRPr>
                    </a:p>
                  </a:txBody>
                  <a:tcPr marL="68580" marR="68580" marT="60960" marB="60960" anchor="ctr"/>
                </a:tc>
                <a:tc>
                  <a:txBody>
                    <a:bodyPr/>
                    <a:lstStyle/>
                    <a:p>
                      <a:pPr algn="ctr"/>
                      <a:r>
                        <a:rPr lang="ru-RU" sz="1100" b="1" dirty="0" smtClean="0">
                          <a:latin typeface="Arial" pitchFamily="34" charset="0"/>
                          <a:ea typeface="PT Astra Serif" pitchFamily="18" charset="-52"/>
                          <a:cs typeface="Arial" pitchFamily="34" charset="0"/>
                        </a:rPr>
                        <a:t>-9 084,1</a:t>
                      </a:r>
                      <a:endParaRPr lang="ru-RU" sz="1100" b="1" dirty="0">
                        <a:latin typeface="Arial" pitchFamily="34" charset="0"/>
                        <a:ea typeface="PT Astra Serif" pitchFamily="18" charset="-52"/>
                        <a:cs typeface="Arial" pitchFamily="34" charset="0"/>
                      </a:endParaRPr>
                    </a:p>
                  </a:txBody>
                  <a:tcPr marL="68580" marR="68580" marT="60960" marB="60960" anchor="ctr"/>
                </a:tc>
              </a:tr>
              <a:tr h="968715">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kumimoji="0" lang="ru-RU" sz="1100" i="1" kern="1200" baseline="0" dirty="0" smtClean="0">
                          <a:solidFill>
                            <a:schemeClr val="dk1"/>
                          </a:solidFill>
                          <a:latin typeface="Arial" pitchFamily="34" charset="0"/>
                          <a:ea typeface="PT Astra Serif" pitchFamily="18" charset="-52"/>
                          <a:cs typeface="Arial" pitchFamily="34" charset="0"/>
                        </a:rPr>
                        <a:t>ст. 92 БК РФ «Дефицит бюджета субъекта Российской Федерации не должен превышать 15 процентов утверждённого общего годового объёма доходов бюджета субъекта Российской Федерации без учёта утверждённого объёма безвозмездных </a:t>
                      </a:r>
                      <a:r>
                        <a:rPr kumimoji="0" lang="ru-RU" sz="1100" i="1" kern="1200" baseline="0" smtClean="0">
                          <a:solidFill>
                            <a:schemeClr val="dk1"/>
                          </a:solidFill>
                          <a:latin typeface="Arial" pitchFamily="34" charset="0"/>
                          <a:ea typeface="PT Astra Serif" pitchFamily="18" charset="-52"/>
                          <a:cs typeface="Arial" pitchFamily="34" charset="0"/>
                        </a:rPr>
                        <a:t>поступлений»</a:t>
                      </a:r>
                      <a:endParaRPr lang="ru-RU" sz="1100" b="1" i="1" dirty="0">
                        <a:latin typeface="Arial" pitchFamily="34" charset="0"/>
                        <a:ea typeface="PT Astra Serif" pitchFamily="18" charset="-52"/>
                        <a:cs typeface="Arial" pitchFamily="34" charset="0"/>
                      </a:endParaRPr>
                    </a:p>
                  </a:txBody>
                  <a:tcPr marL="68580" marR="68580" marT="60960" marB="60960" anchor="ctr"/>
                </a:tc>
                <a:tc>
                  <a:txBody>
                    <a:bodyPr/>
                    <a:lstStyle/>
                    <a:p>
                      <a:pPr algn="ctr"/>
                      <a:r>
                        <a:rPr lang="ru-RU" sz="1100" b="1" i="1" dirty="0" smtClean="0">
                          <a:latin typeface="Arial" pitchFamily="34" charset="0"/>
                          <a:ea typeface="PT Astra Serif" pitchFamily="18" charset="-52"/>
                          <a:cs typeface="Arial" pitchFamily="34" charset="0"/>
                        </a:rPr>
                        <a:t>18%</a:t>
                      </a:r>
                      <a:endParaRPr lang="ru-RU" sz="1100" b="1" i="1" dirty="0">
                        <a:latin typeface="Arial" pitchFamily="34" charset="0"/>
                        <a:ea typeface="PT Astra Serif" pitchFamily="18" charset="-52"/>
                        <a:cs typeface="Arial" pitchFamily="34" charset="0"/>
                      </a:endParaRPr>
                    </a:p>
                  </a:txBody>
                  <a:tcPr marL="68580" marR="68580" marT="60960" marB="60960" anchor="ctr"/>
                </a:tc>
                <a:tc>
                  <a:txBody>
                    <a:bodyPr/>
                    <a:lstStyle/>
                    <a:p>
                      <a:pPr algn="ctr"/>
                      <a:r>
                        <a:rPr lang="ru-RU" sz="1100" b="1" i="1" dirty="0" smtClean="0">
                          <a:latin typeface="Arial" pitchFamily="34" charset="0"/>
                          <a:ea typeface="PT Astra Serif" pitchFamily="18" charset="-52"/>
                          <a:cs typeface="Arial" pitchFamily="34" charset="0"/>
                        </a:rPr>
                        <a:t>19%</a:t>
                      </a:r>
                      <a:endParaRPr lang="ru-RU" sz="1100" b="1" i="1" dirty="0">
                        <a:latin typeface="Arial" pitchFamily="34" charset="0"/>
                        <a:ea typeface="PT Astra Serif" pitchFamily="18" charset="-52"/>
                        <a:cs typeface="Arial" pitchFamily="34" charset="0"/>
                      </a:endParaRPr>
                    </a:p>
                  </a:txBody>
                  <a:tcPr marL="68580" marR="68580" marT="60960" marB="60960" anchor="ctr"/>
                </a:tc>
              </a:tr>
              <a:tr h="342927">
                <a:tc>
                  <a:txBody>
                    <a:bodyPr/>
                    <a:lstStyle/>
                    <a:p>
                      <a:pPr algn="just"/>
                      <a:r>
                        <a:rPr lang="ru-RU" sz="1100" b="1" dirty="0" smtClean="0">
                          <a:latin typeface="Arial" pitchFamily="34" charset="0"/>
                          <a:ea typeface="PT Astra Serif" pitchFamily="18" charset="-52"/>
                          <a:cs typeface="Arial" pitchFamily="34" charset="0"/>
                        </a:rPr>
                        <a:t>Дефицит бюджета </a:t>
                      </a:r>
                      <a:r>
                        <a:rPr lang="ru-RU" sz="1100" b="0" dirty="0" smtClean="0">
                          <a:latin typeface="Arial" pitchFamily="34" charset="0"/>
                          <a:ea typeface="PT Astra Serif" pitchFamily="18" charset="-52"/>
                          <a:cs typeface="Arial" pitchFamily="34" charset="0"/>
                        </a:rPr>
                        <a:t>за исключением</a:t>
                      </a:r>
                      <a:r>
                        <a:rPr lang="ru-RU" sz="1100" b="0" baseline="0" dirty="0" smtClean="0">
                          <a:latin typeface="Arial" pitchFamily="34" charset="0"/>
                          <a:ea typeface="PT Astra Serif" pitchFamily="18" charset="-52"/>
                          <a:cs typeface="Arial" pitchFamily="34" charset="0"/>
                        </a:rPr>
                        <a:t> </a:t>
                      </a:r>
                      <a:r>
                        <a:rPr lang="ru-RU" sz="1100" i="0" dirty="0" smtClean="0">
                          <a:latin typeface="Arial" pitchFamily="34" charset="0"/>
                          <a:cs typeface="Arial" pitchFamily="34" charset="0"/>
                        </a:rPr>
                        <a:t>средств, направленных на финансовое обеспечение мер по борьбе с коронавирусной инфекцией, а также на поддержку отраслей экономики наиболее пострадавших в условиях распространения новой коронавирусной инфекции </a:t>
                      </a:r>
                      <a:r>
                        <a:rPr lang="ru-RU" sz="1100" i="1" dirty="0" smtClean="0">
                          <a:latin typeface="Arial" pitchFamily="34" charset="0"/>
                          <a:cs typeface="Arial" pitchFamily="34" charset="0"/>
                        </a:rPr>
                        <a:t>(</a:t>
                      </a:r>
                      <a:r>
                        <a:rPr lang="ru-RU" sz="1100" i="1" kern="1200" dirty="0" smtClean="0">
                          <a:solidFill>
                            <a:schemeClr val="dk1"/>
                          </a:solidFill>
                          <a:latin typeface="Arial" pitchFamily="34" charset="0"/>
                          <a:ea typeface="+mn-ea"/>
                          <a:cs typeface="Arial" pitchFamily="34" charset="0"/>
                        </a:rPr>
                        <a:t>п. 6 ст. 2.1 Федерального закона от 01.04.2020 № 103-ФЗ)</a:t>
                      </a:r>
                      <a:endParaRPr lang="ru-RU" sz="1100" b="1" i="1" dirty="0">
                        <a:latin typeface="Arial" pitchFamily="34" charset="0"/>
                        <a:ea typeface="PT Astra Serif" pitchFamily="18" charset="-52"/>
                        <a:cs typeface="Arial" pitchFamily="34" charset="0"/>
                      </a:endParaRPr>
                    </a:p>
                  </a:txBody>
                  <a:tcPr marL="68580" marR="68580" marT="60960" marB="60960" anchor="ctr"/>
                </a:tc>
                <a:tc>
                  <a:txBody>
                    <a:bodyPr/>
                    <a:lstStyle/>
                    <a:p>
                      <a:pPr algn="ctr"/>
                      <a:r>
                        <a:rPr lang="ru-RU" sz="1100" b="1" dirty="0" smtClean="0">
                          <a:latin typeface="Arial" pitchFamily="34" charset="0"/>
                          <a:ea typeface="PT Astra Serif" pitchFamily="18" charset="-52"/>
                          <a:cs typeface="Arial" pitchFamily="34" charset="0"/>
                        </a:rPr>
                        <a:t>8%</a:t>
                      </a:r>
                      <a:endParaRPr lang="ru-RU" sz="1100" b="1" dirty="0">
                        <a:latin typeface="Arial" pitchFamily="34" charset="0"/>
                        <a:ea typeface="PT Astra Serif" pitchFamily="18" charset="-52"/>
                        <a:cs typeface="Arial" pitchFamily="34" charset="0"/>
                      </a:endParaRPr>
                    </a:p>
                  </a:txBody>
                  <a:tcPr marL="68580" marR="68580" marT="60960" marB="60960" anchor="ctr"/>
                </a:tc>
                <a:tc>
                  <a:txBody>
                    <a:bodyPr/>
                    <a:lstStyle/>
                    <a:p>
                      <a:pPr algn="ctr"/>
                      <a:r>
                        <a:rPr lang="ru-RU" sz="1100" b="1" dirty="0" smtClean="0">
                          <a:latin typeface="Arial" pitchFamily="34" charset="0"/>
                          <a:ea typeface="PT Astra Serif" pitchFamily="18" charset="-52"/>
                          <a:cs typeface="Arial" pitchFamily="34" charset="0"/>
                        </a:rPr>
                        <a:t>9%</a:t>
                      </a:r>
                      <a:endParaRPr lang="ru-RU" sz="1100" b="1" dirty="0">
                        <a:latin typeface="Arial" pitchFamily="34" charset="0"/>
                        <a:ea typeface="PT Astra Serif" pitchFamily="18" charset="-52"/>
                        <a:cs typeface="Arial" pitchFamily="34" charset="0"/>
                      </a:endParaRPr>
                    </a:p>
                  </a:txBody>
                  <a:tcPr marL="68580" marR="68580" marT="60960" marB="60960" anchor="ctr"/>
                </a:tc>
              </a:tr>
              <a:tr h="342927">
                <a:tc>
                  <a:txBody>
                    <a:bodyPr/>
                    <a:lstStyle/>
                    <a:p>
                      <a:pPr algn="just"/>
                      <a:r>
                        <a:rPr lang="ru-RU" sz="1100" b="1" dirty="0" smtClean="0">
                          <a:latin typeface="Arial" pitchFamily="34" charset="0"/>
                          <a:ea typeface="PT Astra Serif" pitchFamily="18" charset="-52"/>
                          <a:cs typeface="Arial" pitchFamily="34" charset="0"/>
                        </a:rPr>
                        <a:t>государственный долг</a:t>
                      </a:r>
                      <a:endParaRPr lang="ru-RU" sz="1100" b="1" dirty="0">
                        <a:latin typeface="Arial" pitchFamily="34" charset="0"/>
                        <a:ea typeface="PT Astra Serif" pitchFamily="18" charset="-52"/>
                        <a:cs typeface="Arial" pitchFamily="34" charset="0"/>
                      </a:endParaRPr>
                    </a:p>
                  </a:txBody>
                  <a:tcPr marL="68580" marR="68580" marT="60960" marB="60960" anchor="ctr"/>
                </a:tc>
                <a:tc>
                  <a:txBody>
                    <a:bodyPr/>
                    <a:lstStyle/>
                    <a:p>
                      <a:pPr algn="ctr"/>
                      <a:r>
                        <a:rPr lang="ru-RU" sz="1100" b="1" dirty="0" smtClean="0">
                          <a:latin typeface="Arial" pitchFamily="34" charset="0"/>
                          <a:ea typeface="PT Astra Serif" pitchFamily="18" charset="-52"/>
                          <a:cs typeface="Arial" pitchFamily="34" charset="0"/>
                        </a:rPr>
                        <a:t>33 891,5</a:t>
                      </a:r>
                      <a:endParaRPr lang="ru-RU" sz="1100" b="1" dirty="0">
                        <a:latin typeface="Arial" pitchFamily="34" charset="0"/>
                        <a:ea typeface="PT Astra Serif" pitchFamily="18" charset="-52"/>
                        <a:cs typeface="Arial" pitchFamily="34" charset="0"/>
                      </a:endParaRPr>
                    </a:p>
                  </a:txBody>
                  <a:tcPr marL="68580" marR="68580" marT="60960" marB="60960" anchor="ctr"/>
                </a:tc>
                <a:tc>
                  <a:txBody>
                    <a:bodyPr/>
                    <a:lstStyle/>
                    <a:p>
                      <a:pPr algn="ctr"/>
                      <a:r>
                        <a:rPr lang="ru-RU" sz="1100" b="1" dirty="0" smtClean="0">
                          <a:latin typeface="Arial" pitchFamily="34" charset="0"/>
                          <a:ea typeface="PT Astra Serif" pitchFamily="18" charset="-52"/>
                          <a:cs typeface="Arial" pitchFamily="34" charset="0"/>
                        </a:rPr>
                        <a:t>33 691,3</a:t>
                      </a:r>
                      <a:endParaRPr lang="ru-RU" sz="1100" b="1" dirty="0">
                        <a:latin typeface="Arial" pitchFamily="34" charset="0"/>
                        <a:ea typeface="PT Astra Serif" pitchFamily="18" charset="-52"/>
                        <a:cs typeface="Arial" pitchFamily="34" charset="0"/>
                      </a:endParaRPr>
                    </a:p>
                  </a:txBody>
                  <a:tcPr marL="68580" marR="68580" marT="60960" marB="60960" anchor="ctr"/>
                </a:tc>
              </a:tr>
              <a:tr h="1005935">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kumimoji="0" lang="ru-RU" sz="1100" i="1" kern="1200" baseline="0" dirty="0" smtClean="0">
                          <a:solidFill>
                            <a:schemeClr val="dk1"/>
                          </a:solidFill>
                          <a:latin typeface="Arial" pitchFamily="34" charset="0"/>
                          <a:ea typeface="PT Astra Serif" pitchFamily="18" charset="-52"/>
                          <a:cs typeface="Arial" pitchFamily="34" charset="0"/>
                        </a:rPr>
                        <a:t>ст. 107 п.4 БК РФ «Объём государственного долга субъекта Российской Федерации не должен превышать утвержденный общий годовой объем доходов бюджета субъекта Российской Федерации без учета утвержденного объема безвозмездных поступлений.</a:t>
                      </a:r>
                      <a:endParaRPr lang="ru-RU" sz="1100" b="1" i="1" dirty="0">
                        <a:latin typeface="Arial" pitchFamily="34" charset="0"/>
                        <a:ea typeface="PT Astra Serif" pitchFamily="18" charset="-52"/>
                        <a:cs typeface="Arial" pitchFamily="34" charset="0"/>
                      </a:endParaRPr>
                    </a:p>
                  </a:txBody>
                  <a:tcPr marL="68580" marR="68580" marT="60960" marB="60960" anchor="ctr"/>
                </a:tc>
                <a:tc>
                  <a:txBody>
                    <a:bodyPr/>
                    <a:lstStyle/>
                    <a:p>
                      <a:pPr algn="ctr"/>
                      <a:r>
                        <a:rPr lang="ru-RU" sz="1100" b="1" i="1" dirty="0" smtClean="0">
                          <a:latin typeface="Arial" pitchFamily="34" charset="0"/>
                          <a:ea typeface="PT Astra Serif" pitchFamily="18" charset="-52"/>
                          <a:cs typeface="Arial" pitchFamily="34" charset="0"/>
                        </a:rPr>
                        <a:t>69,3%</a:t>
                      </a:r>
                      <a:endParaRPr lang="ru-RU" sz="1100" b="1" i="1" dirty="0">
                        <a:latin typeface="Arial" pitchFamily="34" charset="0"/>
                        <a:ea typeface="PT Astra Serif" pitchFamily="18" charset="-52"/>
                        <a:cs typeface="Arial" pitchFamily="34" charset="0"/>
                      </a:endParaRPr>
                    </a:p>
                  </a:txBody>
                  <a:tcPr marL="68580" marR="68580" marT="60960" marB="60960" anchor="ctr"/>
                </a:tc>
                <a:tc>
                  <a:txBody>
                    <a:bodyPr/>
                    <a:lstStyle/>
                    <a:p>
                      <a:pPr algn="ctr"/>
                      <a:r>
                        <a:rPr lang="ru-RU" sz="1100" b="1" i="1" dirty="0" smtClean="0">
                          <a:latin typeface="Arial" pitchFamily="34" charset="0"/>
                          <a:ea typeface="PT Astra Serif" pitchFamily="18" charset="-52"/>
                          <a:cs typeface="Arial" pitchFamily="34" charset="0"/>
                        </a:rPr>
                        <a:t>71,3%</a:t>
                      </a:r>
                      <a:endParaRPr lang="ru-RU" sz="1100" b="1" i="1" dirty="0">
                        <a:latin typeface="Arial" pitchFamily="34" charset="0"/>
                        <a:ea typeface="PT Astra Serif" pitchFamily="18" charset="-52"/>
                        <a:cs typeface="Arial" pitchFamily="34" charset="0"/>
                      </a:endParaRPr>
                    </a:p>
                  </a:txBody>
                  <a:tcPr marL="68580" marR="68580" marT="60960" marB="60960" anchor="ctr"/>
                </a:tc>
              </a:tr>
              <a:tr h="342927">
                <a:tc>
                  <a:txBody>
                    <a:bodyPr/>
                    <a:lstStyle/>
                    <a:p>
                      <a:pPr algn="just"/>
                      <a:r>
                        <a:rPr lang="ru-RU" sz="1100" b="0" dirty="0" smtClean="0">
                          <a:latin typeface="Arial" pitchFamily="34" charset="0"/>
                          <a:ea typeface="PT Astra Serif" pitchFamily="18" charset="-52"/>
                          <a:cs typeface="Arial" pitchFamily="34" charset="0"/>
                        </a:rPr>
                        <a:t>кредиты кредитных организаций</a:t>
                      </a:r>
                      <a:endParaRPr lang="ru-RU" sz="1100" b="0" dirty="0">
                        <a:latin typeface="Arial" pitchFamily="34" charset="0"/>
                        <a:ea typeface="PT Astra Serif" pitchFamily="18" charset="-52"/>
                        <a:cs typeface="Arial" pitchFamily="34" charset="0"/>
                      </a:endParaRPr>
                    </a:p>
                  </a:txBody>
                  <a:tcPr marL="68580" marR="68580" marT="60960" marB="60960" anchor="ctr"/>
                </a:tc>
                <a:tc>
                  <a:txBody>
                    <a:bodyPr/>
                    <a:lstStyle/>
                    <a:p>
                      <a:pPr algn="ctr"/>
                      <a:r>
                        <a:rPr lang="ru-RU" sz="1100" b="0" dirty="0" smtClean="0">
                          <a:latin typeface="Arial" pitchFamily="34" charset="0"/>
                          <a:ea typeface="PT Astra Serif" pitchFamily="18" charset="-52"/>
                          <a:cs typeface="Arial" pitchFamily="34" charset="0"/>
                        </a:rPr>
                        <a:t>7 925,2</a:t>
                      </a:r>
                      <a:endParaRPr lang="ru-RU" sz="1100" b="0" dirty="0">
                        <a:latin typeface="Arial" pitchFamily="34" charset="0"/>
                        <a:ea typeface="PT Astra Serif" pitchFamily="18" charset="-52"/>
                        <a:cs typeface="Arial" pitchFamily="34" charset="0"/>
                      </a:endParaRPr>
                    </a:p>
                  </a:txBody>
                  <a:tcPr marL="68580" marR="68580" marT="60960" marB="60960" anchor="ctr"/>
                </a:tc>
                <a:tc>
                  <a:txBody>
                    <a:bodyPr/>
                    <a:lstStyle/>
                    <a:p>
                      <a:pPr algn="ctr"/>
                      <a:r>
                        <a:rPr lang="ru-RU" sz="1100" b="0" dirty="0" smtClean="0">
                          <a:latin typeface="Arial" pitchFamily="34" charset="0"/>
                          <a:ea typeface="PT Astra Serif" pitchFamily="18" charset="-52"/>
                          <a:cs typeface="Arial" pitchFamily="34" charset="0"/>
                        </a:rPr>
                        <a:t>7 725,0</a:t>
                      </a:r>
                      <a:endParaRPr lang="ru-RU" sz="1100" b="0" dirty="0">
                        <a:latin typeface="Arial" pitchFamily="34" charset="0"/>
                        <a:ea typeface="PT Astra Serif" pitchFamily="18" charset="-52"/>
                        <a:cs typeface="Arial" pitchFamily="34" charset="0"/>
                      </a:endParaRPr>
                    </a:p>
                  </a:txBody>
                  <a:tcPr marL="68580" marR="68580" marT="60960" marB="60960" anchor="ctr"/>
                </a:tc>
              </a:tr>
              <a:tr h="342927">
                <a:tc>
                  <a:txBody>
                    <a:bodyPr/>
                    <a:lstStyle/>
                    <a:p>
                      <a:pPr algn="just"/>
                      <a:r>
                        <a:rPr lang="ru-RU" sz="1100" b="0" dirty="0" smtClean="0">
                          <a:latin typeface="Arial" pitchFamily="34" charset="0"/>
                          <a:ea typeface="PT Astra Serif" pitchFamily="18" charset="-52"/>
                          <a:cs typeface="Arial" pitchFamily="34" charset="0"/>
                        </a:rPr>
                        <a:t>бюджетные кредиты</a:t>
                      </a:r>
                      <a:endParaRPr lang="ru-RU" sz="1100" b="0" dirty="0">
                        <a:latin typeface="Arial" pitchFamily="34" charset="0"/>
                        <a:ea typeface="PT Astra Serif" pitchFamily="18" charset="-52"/>
                        <a:cs typeface="Arial" pitchFamily="34" charset="0"/>
                      </a:endParaRPr>
                    </a:p>
                  </a:txBody>
                  <a:tcPr marL="68580" marR="68580" marT="60960" marB="60960" anchor="ctr"/>
                </a:tc>
                <a:tc>
                  <a:txBody>
                    <a:bodyPr/>
                    <a:lstStyle/>
                    <a:p>
                      <a:pPr algn="ctr"/>
                      <a:r>
                        <a:rPr lang="ru-RU" sz="1100" b="0" dirty="0" smtClean="0">
                          <a:latin typeface="Arial" pitchFamily="34" charset="0"/>
                          <a:ea typeface="PT Astra Serif" pitchFamily="18" charset="-52"/>
                          <a:cs typeface="Arial" pitchFamily="34" charset="0"/>
                        </a:rPr>
                        <a:t>10 337,0</a:t>
                      </a:r>
                      <a:endParaRPr lang="ru-RU" sz="1100" b="0" dirty="0">
                        <a:latin typeface="Arial" pitchFamily="34" charset="0"/>
                        <a:ea typeface="PT Astra Serif" pitchFamily="18" charset="-52"/>
                        <a:cs typeface="Arial" pitchFamily="34" charset="0"/>
                      </a:endParaRPr>
                    </a:p>
                  </a:txBody>
                  <a:tcPr marL="68580" marR="68580" marT="60960" marB="60960" anchor="ctr"/>
                </a:tc>
                <a:tc>
                  <a:txBody>
                    <a:bodyPr/>
                    <a:lstStyle/>
                    <a:p>
                      <a:pPr algn="ctr"/>
                      <a:r>
                        <a:rPr lang="ru-RU" sz="1100" b="0" dirty="0" smtClean="0">
                          <a:latin typeface="Arial" pitchFamily="34" charset="0"/>
                          <a:ea typeface="PT Astra Serif" pitchFamily="18" charset="-52"/>
                          <a:cs typeface="Arial" pitchFamily="34" charset="0"/>
                        </a:rPr>
                        <a:t>10</a:t>
                      </a:r>
                      <a:r>
                        <a:rPr lang="ru-RU" sz="1100" b="0" baseline="0" dirty="0" smtClean="0">
                          <a:latin typeface="Arial" pitchFamily="34" charset="0"/>
                          <a:ea typeface="PT Astra Serif" pitchFamily="18" charset="-52"/>
                          <a:cs typeface="Arial" pitchFamily="34" charset="0"/>
                        </a:rPr>
                        <a:t> 337,0</a:t>
                      </a:r>
                      <a:endParaRPr lang="ru-RU" sz="1100" b="0" dirty="0">
                        <a:latin typeface="Arial" pitchFamily="34" charset="0"/>
                        <a:ea typeface="PT Astra Serif" pitchFamily="18" charset="-52"/>
                        <a:cs typeface="Arial" pitchFamily="34" charset="0"/>
                      </a:endParaRPr>
                    </a:p>
                  </a:txBody>
                  <a:tcPr marL="68580" marR="68580" marT="60960" marB="60960" anchor="ctr"/>
                </a:tc>
              </a:tr>
              <a:tr h="342927">
                <a:tc>
                  <a:txBody>
                    <a:bodyPr/>
                    <a:lstStyle/>
                    <a:p>
                      <a:pPr algn="just"/>
                      <a:r>
                        <a:rPr lang="ru-RU" sz="1100" b="0" dirty="0" smtClean="0">
                          <a:latin typeface="Arial" pitchFamily="34" charset="0"/>
                          <a:ea typeface="PT Astra Serif" pitchFamily="18" charset="-52"/>
                          <a:cs typeface="Arial" pitchFamily="34" charset="0"/>
                        </a:rPr>
                        <a:t>государственные гарантии</a:t>
                      </a:r>
                      <a:endParaRPr lang="ru-RU" sz="1100" b="0" dirty="0">
                        <a:latin typeface="Arial" pitchFamily="34" charset="0"/>
                        <a:ea typeface="PT Astra Serif" pitchFamily="18" charset="-52"/>
                        <a:cs typeface="Arial" pitchFamily="34" charset="0"/>
                      </a:endParaRPr>
                    </a:p>
                  </a:txBody>
                  <a:tcPr marL="68580" marR="68580" marT="60960" marB="60960" anchor="ctr"/>
                </a:tc>
                <a:tc>
                  <a:txBody>
                    <a:bodyPr/>
                    <a:lstStyle/>
                    <a:p>
                      <a:pPr algn="ctr"/>
                      <a:r>
                        <a:rPr lang="ru-RU" sz="1100" b="0" dirty="0" smtClean="0">
                          <a:latin typeface="Arial" pitchFamily="34" charset="0"/>
                          <a:ea typeface="PT Astra Serif" pitchFamily="18" charset="-52"/>
                          <a:cs typeface="Arial" pitchFamily="34" charset="0"/>
                        </a:rPr>
                        <a:t>129,3</a:t>
                      </a:r>
                      <a:endParaRPr lang="ru-RU" sz="1100" b="0" dirty="0">
                        <a:latin typeface="Arial" pitchFamily="34" charset="0"/>
                        <a:ea typeface="PT Astra Serif" pitchFamily="18" charset="-52"/>
                        <a:cs typeface="Arial" pitchFamily="34" charset="0"/>
                      </a:endParaRPr>
                    </a:p>
                  </a:txBody>
                  <a:tcPr marL="68580" marR="68580" marT="60960" marB="60960" anchor="ctr"/>
                </a:tc>
                <a:tc>
                  <a:txBody>
                    <a:bodyPr/>
                    <a:lstStyle/>
                    <a:p>
                      <a:pPr algn="ctr"/>
                      <a:r>
                        <a:rPr lang="ru-RU" sz="1100" b="0" dirty="0" smtClean="0">
                          <a:latin typeface="Arial" pitchFamily="34" charset="0"/>
                          <a:ea typeface="PT Astra Serif" pitchFamily="18" charset="-52"/>
                          <a:cs typeface="Arial" pitchFamily="34" charset="0"/>
                        </a:rPr>
                        <a:t>129,3</a:t>
                      </a:r>
                      <a:endParaRPr lang="ru-RU" sz="1100" b="0" dirty="0">
                        <a:latin typeface="Arial" pitchFamily="34" charset="0"/>
                        <a:ea typeface="PT Astra Serif" pitchFamily="18" charset="-52"/>
                        <a:cs typeface="Arial" pitchFamily="34" charset="0"/>
                      </a:endParaRPr>
                    </a:p>
                  </a:txBody>
                  <a:tcPr marL="68580" marR="68580" marT="60960" marB="60960" anchor="ctr"/>
                </a:tc>
              </a:tr>
              <a:tr h="286653">
                <a:tc>
                  <a:txBody>
                    <a:bodyPr/>
                    <a:lstStyle/>
                    <a:p>
                      <a:pPr algn="just"/>
                      <a:r>
                        <a:rPr lang="ru-RU" sz="1100" b="0" dirty="0" smtClean="0">
                          <a:latin typeface="Arial" pitchFamily="34" charset="0"/>
                          <a:ea typeface="PT Astra Serif" pitchFamily="18" charset="-52"/>
                          <a:cs typeface="Arial" pitchFamily="34" charset="0"/>
                        </a:rPr>
                        <a:t>государственные ценные бумаги</a:t>
                      </a:r>
                      <a:endParaRPr lang="ru-RU" sz="1100" b="0" dirty="0">
                        <a:latin typeface="Arial" pitchFamily="34" charset="0"/>
                        <a:ea typeface="PT Astra Serif" pitchFamily="18" charset="-52"/>
                        <a:cs typeface="Arial" pitchFamily="34" charset="0"/>
                      </a:endParaRPr>
                    </a:p>
                  </a:txBody>
                  <a:tcPr marL="68580" marR="68580" marT="60960" marB="60960" anchor="ctr"/>
                </a:tc>
                <a:tc>
                  <a:txBody>
                    <a:bodyPr/>
                    <a:lstStyle/>
                    <a:p>
                      <a:pPr algn="ctr"/>
                      <a:r>
                        <a:rPr lang="ru-RU" sz="1100" b="0" dirty="0" smtClean="0">
                          <a:latin typeface="Arial" pitchFamily="34" charset="0"/>
                          <a:ea typeface="PT Astra Serif" pitchFamily="18" charset="-52"/>
                          <a:cs typeface="Arial" pitchFamily="34" charset="0"/>
                        </a:rPr>
                        <a:t>15 500,0</a:t>
                      </a:r>
                      <a:endParaRPr lang="ru-RU" sz="1100" b="0" dirty="0">
                        <a:latin typeface="Arial" pitchFamily="34" charset="0"/>
                        <a:ea typeface="PT Astra Serif" pitchFamily="18" charset="-52"/>
                        <a:cs typeface="Arial" pitchFamily="34" charset="0"/>
                      </a:endParaRPr>
                    </a:p>
                  </a:txBody>
                  <a:tcPr marL="68580" marR="68580" marT="60960" marB="60960" anchor="ctr"/>
                </a:tc>
                <a:tc>
                  <a:txBody>
                    <a:bodyPr/>
                    <a:lstStyle/>
                    <a:p>
                      <a:pPr algn="ctr"/>
                      <a:r>
                        <a:rPr lang="ru-RU" sz="1100" b="0" dirty="0" smtClean="0">
                          <a:latin typeface="Arial" pitchFamily="34" charset="0"/>
                          <a:ea typeface="PT Astra Serif" pitchFamily="18" charset="-52"/>
                          <a:cs typeface="Arial" pitchFamily="34" charset="0"/>
                        </a:rPr>
                        <a:t>15 500,0</a:t>
                      </a:r>
                      <a:endParaRPr lang="ru-RU" sz="1100" b="0" dirty="0">
                        <a:latin typeface="Arial" pitchFamily="34" charset="0"/>
                        <a:ea typeface="PT Astra Serif" pitchFamily="18" charset="-52"/>
                        <a:cs typeface="Arial" pitchFamily="34" charset="0"/>
                      </a:endParaRPr>
                    </a:p>
                  </a:txBody>
                  <a:tcPr marL="68580" marR="68580" marT="60960" marB="60960" anchor="ctr"/>
                </a:tc>
              </a:tr>
              <a:tr h="285125">
                <a:tc>
                  <a:txBody>
                    <a:bodyPr/>
                    <a:lstStyle/>
                    <a:p>
                      <a:pPr algn="just"/>
                      <a:r>
                        <a:rPr lang="ru-RU" sz="1100" b="1" dirty="0" smtClean="0">
                          <a:latin typeface="Arial" pitchFamily="34" charset="0"/>
                          <a:ea typeface="PT Astra Serif" pitchFamily="18" charset="-52"/>
                          <a:cs typeface="Arial" pitchFamily="34" charset="0"/>
                        </a:rPr>
                        <a:t>расходы на обслуживание государственного</a:t>
                      </a:r>
                      <a:r>
                        <a:rPr lang="ru-RU" sz="1100" b="1" baseline="0" dirty="0" smtClean="0">
                          <a:latin typeface="Arial" pitchFamily="34" charset="0"/>
                          <a:ea typeface="PT Astra Serif" pitchFamily="18" charset="-52"/>
                          <a:cs typeface="Arial" pitchFamily="34" charset="0"/>
                        </a:rPr>
                        <a:t> долга</a:t>
                      </a:r>
                      <a:endParaRPr lang="ru-RU" sz="1100" b="1" dirty="0">
                        <a:latin typeface="Arial" pitchFamily="34" charset="0"/>
                        <a:ea typeface="PT Astra Serif" pitchFamily="18" charset="-52"/>
                        <a:cs typeface="Arial" pitchFamily="34" charset="0"/>
                      </a:endParaRPr>
                    </a:p>
                  </a:txBody>
                  <a:tcPr marL="68580" marR="68580" marT="60960" marB="60960" anchor="ctr"/>
                </a:tc>
                <a:tc>
                  <a:txBody>
                    <a:bodyPr/>
                    <a:lstStyle/>
                    <a:p>
                      <a:pPr algn="ctr"/>
                      <a:r>
                        <a:rPr lang="ru-RU" sz="1100" b="1" dirty="0" smtClean="0">
                          <a:latin typeface="Arial" pitchFamily="34" charset="0"/>
                          <a:ea typeface="PT Astra Serif" pitchFamily="18" charset="-52"/>
                          <a:cs typeface="Arial" pitchFamily="34" charset="0"/>
                        </a:rPr>
                        <a:t>1 052,6</a:t>
                      </a:r>
                      <a:endParaRPr lang="ru-RU" sz="1100" b="1" dirty="0">
                        <a:latin typeface="Arial" pitchFamily="34" charset="0"/>
                        <a:ea typeface="PT Astra Serif" pitchFamily="18" charset="-52"/>
                        <a:cs typeface="Arial" pitchFamily="34" charset="0"/>
                      </a:endParaRPr>
                    </a:p>
                  </a:txBody>
                  <a:tcPr marL="68580" marR="68580" marT="60960" marB="60960" anchor="ctr"/>
                </a:tc>
                <a:tc>
                  <a:txBody>
                    <a:bodyPr/>
                    <a:lstStyle/>
                    <a:p>
                      <a:pPr algn="ctr"/>
                      <a:r>
                        <a:rPr lang="ru-RU" sz="1100" b="1" dirty="0" smtClean="0">
                          <a:latin typeface="Arial" pitchFamily="34" charset="0"/>
                          <a:ea typeface="PT Astra Serif" pitchFamily="18" charset="-52"/>
                          <a:cs typeface="Arial" pitchFamily="34" charset="0"/>
                        </a:rPr>
                        <a:t>987,9</a:t>
                      </a:r>
                      <a:endParaRPr lang="ru-RU" sz="1100" b="1" dirty="0">
                        <a:latin typeface="Arial" pitchFamily="34" charset="0"/>
                        <a:ea typeface="PT Astra Serif" pitchFamily="18" charset="-52"/>
                        <a:cs typeface="Arial" pitchFamily="34" charset="0"/>
                      </a:endParaRPr>
                    </a:p>
                  </a:txBody>
                  <a:tcPr marL="68580" marR="68580" marT="60960" marB="60960" anchor="ctr"/>
                </a:tc>
              </a:tr>
              <a:tr h="1147693">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kumimoji="0" lang="ru-RU" sz="1100" i="1" kern="1200" baseline="0" dirty="0" smtClean="0">
                          <a:solidFill>
                            <a:schemeClr val="dk1"/>
                          </a:solidFill>
                          <a:latin typeface="Arial" pitchFamily="34" charset="0"/>
                          <a:ea typeface="PT Astra Serif" pitchFamily="18" charset="-52"/>
                          <a:cs typeface="Arial" pitchFamily="34" charset="0"/>
                        </a:rPr>
                        <a:t>ст. 107 п.7 БК РФ «доля объема расходов на обслуживание государственного долга не должна превышать 10 процентов общего объема расходов бюджета, за исключением объема расходов, которые осуществляются за счет субвенций, предоставляемых из бюджетов бюджетной системы Российской Федерации»</a:t>
                      </a:r>
                      <a:r>
                        <a:rPr lang="ru-RU" sz="1100" b="1" i="1" dirty="0" smtClean="0">
                          <a:latin typeface="Arial" pitchFamily="34" charset="0"/>
                          <a:ea typeface="PT Astra Serif" pitchFamily="18" charset="-52"/>
                          <a:cs typeface="Arial" pitchFamily="34" charset="0"/>
                        </a:rPr>
                        <a:t> </a:t>
                      </a:r>
                      <a:endParaRPr lang="ru-RU" sz="1100" b="1" i="1" dirty="0">
                        <a:latin typeface="Arial" pitchFamily="34" charset="0"/>
                        <a:ea typeface="PT Astra Serif" pitchFamily="18" charset="-52"/>
                        <a:cs typeface="Arial" pitchFamily="34" charset="0"/>
                      </a:endParaRPr>
                    </a:p>
                  </a:txBody>
                  <a:tcPr marL="68580" marR="68580" marT="60960" marB="60960" anchor="ctr"/>
                </a:tc>
                <a:tc>
                  <a:txBody>
                    <a:bodyPr/>
                    <a:lstStyle/>
                    <a:p>
                      <a:pPr algn="ctr"/>
                      <a:r>
                        <a:rPr lang="ru-RU" sz="1100" b="1" i="1" dirty="0" smtClean="0">
                          <a:latin typeface="Arial" pitchFamily="34" charset="0"/>
                          <a:ea typeface="PT Astra Serif" pitchFamily="18" charset="-52"/>
                          <a:cs typeface="Arial" pitchFamily="34" charset="0"/>
                        </a:rPr>
                        <a:t>1,3%</a:t>
                      </a:r>
                      <a:endParaRPr lang="ru-RU" sz="1100" b="1" i="1" dirty="0">
                        <a:latin typeface="Arial" pitchFamily="34" charset="0"/>
                        <a:ea typeface="PT Astra Serif" pitchFamily="18" charset="-52"/>
                        <a:cs typeface="Arial" pitchFamily="34" charset="0"/>
                      </a:endParaRPr>
                    </a:p>
                  </a:txBody>
                  <a:tcPr marL="68580" marR="68580" marT="60960" marB="60960" anchor="ctr"/>
                </a:tc>
                <a:tc>
                  <a:txBody>
                    <a:bodyPr/>
                    <a:lstStyle/>
                    <a:p>
                      <a:pPr algn="ctr"/>
                      <a:r>
                        <a:rPr lang="ru-RU" sz="1100" b="1" i="1" dirty="0" smtClean="0">
                          <a:latin typeface="Arial" pitchFamily="34" charset="0"/>
                          <a:ea typeface="PT Astra Serif" pitchFamily="18" charset="-52"/>
                          <a:cs typeface="Arial" pitchFamily="34" charset="0"/>
                        </a:rPr>
                        <a:t>1,3%</a:t>
                      </a:r>
                      <a:endParaRPr lang="ru-RU" sz="1100" b="1" i="1" dirty="0">
                        <a:latin typeface="Arial" pitchFamily="34" charset="0"/>
                        <a:ea typeface="PT Astra Serif" pitchFamily="18" charset="-52"/>
                        <a:cs typeface="Arial" pitchFamily="34" charset="0"/>
                      </a:endParaRPr>
                    </a:p>
                  </a:txBody>
                  <a:tcPr marL="68580" marR="68580" marT="60960" marB="60960" anchor="ctr"/>
                </a:tc>
              </a:tr>
            </a:tbl>
          </a:graphicData>
        </a:graphic>
      </p:graphicFrame>
    </p:spTree>
    <p:extLst>
      <p:ext uri="{BB962C8B-B14F-4D97-AF65-F5344CB8AC3E}">
        <p14:creationId xmlns:p14="http://schemas.microsoft.com/office/powerpoint/2010/main" xmlns="" val="333622909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Прямоугольник 12"/>
          <p:cNvSpPr/>
          <p:nvPr/>
        </p:nvSpPr>
        <p:spPr>
          <a:xfrm>
            <a:off x="332656" y="755576"/>
            <a:ext cx="6336704" cy="504056"/>
          </a:xfrm>
          <a:prstGeom prst="rect">
            <a:avLst/>
          </a:prstGeom>
          <a:noFill/>
        </p:spPr>
        <p:style>
          <a:lnRef idx="1">
            <a:schemeClr val="accent5"/>
          </a:lnRef>
          <a:fillRef idx="2">
            <a:schemeClr val="accent5"/>
          </a:fillRef>
          <a:effectRef idx="1">
            <a:schemeClr val="accent5"/>
          </a:effectRef>
          <a:fontRef idx="minor">
            <a:schemeClr val="dk1"/>
          </a:fontRef>
        </p:style>
        <p:txBody>
          <a:bodyPr rtlCol="0" anchor="ctr"/>
          <a:lstStyle/>
          <a:p>
            <a:pPr marL="180000" algn="ctr">
              <a:tabLst>
                <a:tab pos="6100763" algn="l"/>
              </a:tabLst>
            </a:pPr>
            <a:r>
              <a:rPr lang="ru-RU" sz="2400" b="1" dirty="0" smtClean="0">
                <a:solidFill>
                  <a:srgbClr val="F09958"/>
                </a:solidFill>
                <a:latin typeface="PT Astra Serif" panose="020A0603040505020204" pitchFamily="18" charset="-52"/>
                <a:ea typeface="PT Astra Serif" panose="020A0603040505020204" pitchFamily="18" charset="-52"/>
              </a:rPr>
              <a:t>Полезная информация в сети Интернет</a:t>
            </a:r>
          </a:p>
        </p:txBody>
      </p:sp>
      <p:pic>
        <p:nvPicPr>
          <p:cNvPr id="7" name="Picture 2"/>
          <p:cNvPicPr>
            <a:picLocks noChangeAspect="1" noChangeArrowheads="1"/>
          </p:cNvPicPr>
          <p:nvPr/>
        </p:nvPicPr>
        <p:blipFill>
          <a:blip r:embed="rId3" cstate="print"/>
          <a:srcRect l="10254" t="11719" r="69971" b="82422"/>
          <a:stretch>
            <a:fillRect/>
          </a:stretch>
        </p:blipFill>
        <p:spPr bwMode="auto">
          <a:xfrm>
            <a:off x="188640" y="1315023"/>
            <a:ext cx="1792846" cy="259633"/>
          </a:xfrm>
          <a:prstGeom prst="rect">
            <a:avLst/>
          </a:prstGeom>
          <a:noFill/>
          <a:ln w="9525">
            <a:noFill/>
            <a:miter lim="800000"/>
            <a:headEnd/>
            <a:tailEnd/>
          </a:ln>
          <a:effectLst/>
        </p:spPr>
      </p:pic>
      <p:sp>
        <p:nvSpPr>
          <p:cNvPr id="8" name="TextBox 7"/>
          <p:cNvSpPr txBox="1"/>
          <p:nvPr/>
        </p:nvSpPr>
        <p:spPr>
          <a:xfrm>
            <a:off x="258938" y="1545921"/>
            <a:ext cx="1873918" cy="253916"/>
          </a:xfrm>
          <a:prstGeom prst="rect">
            <a:avLst/>
          </a:prstGeom>
          <a:noFill/>
        </p:spPr>
        <p:txBody>
          <a:bodyPr wrap="square" rtlCol="0">
            <a:spAutoFit/>
          </a:bodyPr>
          <a:lstStyle/>
          <a:p>
            <a:r>
              <a:rPr lang="en-US" sz="1050" b="1" dirty="0" smtClean="0"/>
              <a:t>http://www.kremlin.ru</a:t>
            </a:r>
            <a:endParaRPr lang="ru-RU" sz="1050" b="1" dirty="0"/>
          </a:p>
        </p:txBody>
      </p:sp>
      <p:pic>
        <p:nvPicPr>
          <p:cNvPr id="9" name="Picture 3"/>
          <p:cNvPicPr>
            <a:picLocks noChangeAspect="1" noChangeArrowheads="1"/>
          </p:cNvPicPr>
          <p:nvPr/>
        </p:nvPicPr>
        <p:blipFill>
          <a:blip r:embed="rId4" cstate="print"/>
          <a:srcRect l="3125" t="21680" r="87353" b="64648"/>
          <a:stretch>
            <a:fillRect/>
          </a:stretch>
        </p:blipFill>
        <p:spPr bwMode="auto">
          <a:xfrm>
            <a:off x="188641" y="1954127"/>
            <a:ext cx="364171" cy="255577"/>
          </a:xfrm>
          <a:prstGeom prst="rect">
            <a:avLst/>
          </a:prstGeom>
          <a:noFill/>
          <a:ln w="9525">
            <a:noFill/>
            <a:miter lim="800000"/>
            <a:headEnd/>
            <a:tailEnd/>
          </a:ln>
          <a:effectLst/>
        </p:spPr>
      </p:pic>
      <p:pic>
        <p:nvPicPr>
          <p:cNvPr id="10" name="Picture 4"/>
          <p:cNvPicPr>
            <a:picLocks noChangeAspect="1" noChangeArrowheads="1"/>
          </p:cNvPicPr>
          <p:nvPr/>
        </p:nvPicPr>
        <p:blipFill>
          <a:blip r:embed="rId5" cstate="print"/>
          <a:srcRect l="11727" t="21679" r="54395" b="66160"/>
          <a:stretch>
            <a:fillRect/>
          </a:stretch>
        </p:blipFill>
        <p:spPr bwMode="auto">
          <a:xfrm>
            <a:off x="548681" y="1954127"/>
            <a:ext cx="1456687" cy="255577"/>
          </a:xfrm>
          <a:prstGeom prst="rect">
            <a:avLst/>
          </a:prstGeom>
          <a:noFill/>
          <a:ln w="9525">
            <a:noFill/>
            <a:miter lim="800000"/>
            <a:headEnd/>
            <a:tailEnd/>
          </a:ln>
          <a:effectLst/>
        </p:spPr>
      </p:pic>
      <p:sp>
        <p:nvSpPr>
          <p:cNvPr id="11" name="TextBox 10"/>
          <p:cNvSpPr txBox="1"/>
          <p:nvPr/>
        </p:nvSpPr>
        <p:spPr>
          <a:xfrm>
            <a:off x="188640" y="2143235"/>
            <a:ext cx="2088232" cy="246221"/>
          </a:xfrm>
          <a:prstGeom prst="rect">
            <a:avLst/>
          </a:prstGeom>
          <a:noFill/>
        </p:spPr>
        <p:txBody>
          <a:bodyPr wrap="square" rtlCol="0">
            <a:spAutoFit/>
          </a:bodyPr>
          <a:lstStyle/>
          <a:p>
            <a:r>
              <a:rPr lang="en-US" sz="1000" b="1" dirty="0" smtClean="0"/>
              <a:t>http://www.duma.gov.ru</a:t>
            </a:r>
            <a:endParaRPr lang="ru-RU" sz="1000" b="1" dirty="0"/>
          </a:p>
        </p:txBody>
      </p:sp>
      <p:pic>
        <p:nvPicPr>
          <p:cNvPr id="12" name="Picture 5"/>
          <p:cNvPicPr>
            <a:picLocks noChangeAspect="1" noChangeArrowheads="1"/>
          </p:cNvPicPr>
          <p:nvPr/>
        </p:nvPicPr>
        <p:blipFill>
          <a:blip r:embed="rId6" cstate="print"/>
          <a:srcRect l="732" t="15820" r="59717" b="72462"/>
          <a:stretch>
            <a:fillRect/>
          </a:stretch>
        </p:blipFill>
        <p:spPr bwMode="auto">
          <a:xfrm>
            <a:off x="188640" y="2444995"/>
            <a:ext cx="1764834" cy="255577"/>
          </a:xfrm>
          <a:prstGeom prst="rect">
            <a:avLst/>
          </a:prstGeom>
          <a:noFill/>
          <a:ln w="9525">
            <a:noFill/>
            <a:miter lim="800000"/>
            <a:headEnd/>
            <a:tailEnd/>
          </a:ln>
          <a:effectLst/>
        </p:spPr>
      </p:pic>
      <p:sp>
        <p:nvSpPr>
          <p:cNvPr id="15" name="TextBox 14"/>
          <p:cNvSpPr txBox="1"/>
          <p:nvPr/>
        </p:nvSpPr>
        <p:spPr>
          <a:xfrm>
            <a:off x="476126" y="2644401"/>
            <a:ext cx="1512714" cy="253916"/>
          </a:xfrm>
          <a:prstGeom prst="rect">
            <a:avLst/>
          </a:prstGeom>
          <a:noFill/>
        </p:spPr>
        <p:txBody>
          <a:bodyPr wrap="square" rtlCol="0">
            <a:spAutoFit/>
          </a:bodyPr>
          <a:lstStyle/>
          <a:p>
            <a:r>
              <a:rPr lang="en-US" sz="1050" b="1" dirty="0" smtClean="0"/>
              <a:t>http://ulgov.ru</a:t>
            </a:r>
            <a:endParaRPr lang="ru-RU" sz="1050" b="1" dirty="0"/>
          </a:p>
        </p:txBody>
      </p:sp>
      <p:pic>
        <p:nvPicPr>
          <p:cNvPr id="16" name="Picture 6"/>
          <p:cNvPicPr>
            <a:picLocks noChangeAspect="1" noChangeArrowheads="1"/>
          </p:cNvPicPr>
          <p:nvPr/>
        </p:nvPicPr>
        <p:blipFill>
          <a:blip r:embed="rId7" cstate="print"/>
          <a:srcRect l="927" t="11914" r="30957" b="75391"/>
          <a:stretch>
            <a:fillRect/>
          </a:stretch>
        </p:blipFill>
        <p:spPr bwMode="auto">
          <a:xfrm>
            <a:off x="188640" y="2843808"/>
            <a:ext cx="1736820" cy="265875"/>
          </a:xfrm>
          <a:prstGeom prst="rect">
            <a:avLst/>
          </a:prstGeom>
          <a:noFill/>
          <a:ln w="9525">
            <a:noFill/>
            <a:miter lim="800000"/>
            <a:headEnd/>
            <a:tailEnd/>
          </a:ln>
          <a:effectLst/>
        </p:spPr>
      </p:pic>
      <p:sp>
        <p:nvSpPr>
          <p:cNvPr id="18" name="TextBox 17"/>
          <p:cNvSpPr txBox="1"/>
          <p:nvPr/>
        </p:nvSpPr>
        <p:spPr>
          <a:xfrm>
            <a:off x="331516" y="3043215"/>
            <a:ext cx="1513308" cy="253916"/>
          </a:xfrm>
          <a:prstGeom prst="rect">
            <a:avLst/>
          </a:prstGeom>
          <a:noFill/>
        </p:spPr>
        <p:txBody>
          <a:bodyPr wrap="square" rtlCol="0">
            <a:spAutoFit/>
          </a:bodyPr>
          <a:lstStyle/>
          <a:p>
            <a:r>
              <a:rPr lang="en-US" sz="1050" b="1" dirty="0" smtClean="0"/>
              <a:t>http://ufo.ulntc.ru</a:t>
            </a:r>
            <a:endParaRPr lang="ru-RU" sz="1050" b="1" dirty="0"/>
          </a:p>
        </p:txBody>
      </p:sp>
      <p:pic>
        <p:nvPicPr>
          <p:cNvPr id="19" name="Picture 8"/>
          <p:cNvPicPr>
            <a:picLocks noChangeAspect="1" noChangeArrowheads="1"/>
          </p:cNvPicPr>
          <p:nvPr/>
        </p:nvPicPr>
        <p:blipFill>
          <a:blip r:embed="rId8" cstate="print"/>
          <a:srcRect l="2929" t="22461" r="87094" b="65820"/>
          <a:stretch>
            <a:fillRect/>
          </a:stretch>
        </p:blipFill>
        <p:spPr bwMode="auto">
          <a:xfrm>
            <a:off x="300512" y="3907312"/>
            <a:ext cx="392185" cy="270181"/>
          </a:xfrm>
          <a:prstGeom prst="rect">
            <a:avLst/>
          </a:prstGeom>
          <a:noFill/>
          <a:ln w="9525">
            <a:noFill/>
            <a:miter lim="800000"/>
            <a:headEnd/>
            <a:tailEnd/>
          </a:ln>
          <a:effectLst/>
        </p:spPr>
      </p:pic>
      <p:pic>
        <p:nvPicPr>
          <p:cNvPr id="20" name="Picture 9"/>
          <p:cNvPicPr>
            <a:picLocks noChangeAspect="1" noChangeArrowheads="1"/>
          </p:cNvPicPr>
          <p:nvPr/>
        </p:nvPicPr>
        <p:blipFill>
          <a:blip r:embed="rId9" cstate="print"/>
          <a:srcRect l="20703" t="49024" r="48535" b="27539"/>
          <a:stretch>
            <a:fillRect/>
          </a:stretch>
        </p:blipFill>
        <p:spPr bwMode="auto">
          <a:xfrm>
            <a:off x="836712" y="3907312"/>
            <a:ext cx="864096" cy="265876"/>
          </a:xfrm>
          <a:prstGeom prst="rect">
            <a:avLst/>
          </a:prstGeom>
          <a:noFill/>
          <a:ln w="9525">
            <a:noFill/>
            <a:miter lim="800000"/>
            <a:headEnd/>
            <a:tailEnd/>
          </a:ln>
          <a:effectLst/>
        </p:spPr>
      </p:pic>
      <p:sp>
        <p:nvSpPr>
          <p:cNvPr id="21" name="TextBox 20"/>
          <p:cNvSpPr txBox="1"/>
          <p:nvPr/>
        </p:nvSpPr>
        <p:spPr>
          <a:xfrm>
            <a:off x="476126" y="4116902"/>
            <a:ext cx="1512714" cy="253916"/>
          </a:xfrm>
          <a:prstGeom prst="rect">
            <a:avLst/>
          </a:prstGeom>
          <a:noFill/>
        </p:spPr>
        <p:txBody>
          <a:bodyPr wrap="square" rtlCol="0">
            <a:spAutoFit/>
          </a:bodyPr>
          <a:lstStyle/>
          <a:p>
            <a:r>
              <a:rPr lang="en-US" sz="1050" b="1" dirty="0" smtClean="0"/>
              <a:t>http://mo73.ru</a:t>
            </a:r>
            <a:endParaRPr lang="ru-RU" sz="1050" b="1" dirty="0"/>
          </a:p>
        </p:txBody>
      </p:sp>
      <p:pic>
        <p:nvPicPr>
          <p:cNvPr id="25" name="Picture 12"/>
          <p:cNvPicPr>
            <a:picLocks noChangeAspect="1" noChangeArrowheads="1"/>
          </p:cNvPicPr>
          <p:nvPr/>
        </p:nvPicPr>
        <p:blipFill>
          <a:blip r:embed="rId10" cstate="print"/>
          <a:srcRect l="9521" t="11719" r="20166" b="72656"/>
          <a:stretch>
            <a:fillRect/>
          </a:stretch>
        </p:blipFill>
        <p:spPr bwMode="auto">
          <a:xfrm>
            <a:off x="188640" y="3350991"/>
            <a:ext cx="1736820" cy="246221"/>
          </a:xfrm>
          <a:prstGeom prst="rect">
            <a:avLst/>
          </a:prstGeom>
          <a:noFill/>
          <a:ln w="9525">
            <a:noFill/>
            <a:miter lim="800000"/>
            <a:headEnd/>
            <a:tailEnd/>
          </a:ln>
          <a:effectLst/>
        </p:spPr>
      </p:pic>
      <p:sp>
        <p:nvSpPr>
          <p:cNvPr id="26" name="TextBox 25"/>
          <p:cNvSpPr txBox="1"/>
          <p:nvPr/>
        </p:nvSpPr>
        <p:spPr>
          <a:xfrm>
            <a:off x="116632" y="3555132"/>
            <a:ext cx="1944216" cy="253916"/>
          </a:xfrm>
          <a:prstGeom prst="rect">
            <a:avLst/>
          </a:prstGeom>
          <a:noFill/>
        </p:spPr>
        <p:txBody>
          <a:bodyPr wrap="square" rtlCol="0">
            <a:spAutoFit/>
          </a:bodyPr>
          <a:lstStyle/>
          <a:p>
            <a:r>
              <a:rPr lang="en-US" sz="1050" b="1" dirty="0" smtClean="0"/>
              <a:t>http://www.med.ulgov.ru</a:t>
            </a:r>
            <a:endParaRPr lang="ru-RU" sz="1050" b="1" dirty="0"/>
          </a:p>
        </p:txBody>
      </p:sp>
      <p:sp>
        <p:nvSpPr>
          <p:cNvPr id="27" name="TextBox 26"/>
          <p:cNvSpPr txBox="1"/>
          <p:nvPr/>
        </p:nvSpPr>
        <p:spPr>
          <a:xfrm>
            <a:off x="2060848" y="1315023"/>
            <a:ext cx="4653136" cy="549381"/>
          </a:xfrm>
          <a:prstGeom prst="rect">
            <a:avLst/>
          </a:prstGeom>
          <a:noFill/>
          <a:ln>
            <a:solidFill>
              <a:schemeClr val="tx1"/>
            </a:solidFill>
          </a:ln>
        </p:spPr>
        <p:txBody>
          <a:bodyPr wrap="square" rtlCol="0">
            <a:spAutoFit/>
          </a:bodyPr>
          <a:lstStyle/>
          <a:p>
            <a:pPr>
              <a:lnSpc>
                <a:spcPct val="90000"/>
              </a:lnSpc>
            </a:pPr>
            <a:r>
              <a:rPr lang="ru-RU" sz="1100" dirty="0" smtClean="0"/>
              <a:t>Бюджетные послания Федеральному собранию Российской Федерации, Указы Президента Российской Федерации </a:t>
            </a:r>
            <a:br>
              <a:rPr lang="ru-RU" sz="1100" dirty="0" smtClean="0"/>
            </a:br>
            <a:r>
              <a:rPr lang="ru-RU" sz="1100" dirty="0" smtClean="0"/>
              <a:t>от 7 мая 2012 года, другие документы, поручения </a:t>
            </a:r>
            <a:endParaRPr lang="ru-RU" sz="1100" dirty="0"/>
          </a:p>
        </p:txBody>
      </p:sp>
      <p:sp>
        <p:nvSpPr>
          <p:cNvPr id="28" name="TextBox 27"/>
          <p:cNvSpPr txBox="1"/>
          <p:nvPr/>
        </p:nvSpPr>
        <p:spPr>
          <a:xfrm>
            <a:off x="2060848" y="1921582"/>
            <a:ext cx="4653136" cy="549381"/>
          </a:xfrm>
          <a:prstGeom prst="rect">
            <a:avLst/>
          </a:prstGeom>
          <a:noFill/>
          <a:ln>
            <a:solidFill>
              <a:schemeClr val="tx1"/>
            </a:solidFill>
          </a:ln>
        </p:spPr>
        <p:txBody>
          <a:bodyPr wrap="square" rtlCol="0">
            <a:spAutoFit/>
          </a:bodyPr>
          <a:lstStyle/>
          <a:p>
            <a:pPr>
              <a:lnSpc>
                <a:spcPct val="90000"/>
              </a:lnSpc>
            </a:pPr>
            <a:r>
              <a:rPr lang="ru-RU" sz="1100" dirty="0" smtClean="0"/>
              <a:t>Возможность получать информацию о ходе законодательного процесса и сами тексты законопроектов, законов и иных связанных с ними документов</a:t>
            </a:r>
            <a:endParaRPr lang="ru-RU" sz="1100" dirty="0"/>
          </a:p>
        </p:txBody>
      </p:sp>
      <p:sp>
        <p:nvSpPr>
          <p:cNvPr id="30" name="TextBox 29"/>
          <p:cNvSpPr txBox="1"/>
          <p:nvPr/>
        </p:nvSpPr>
        <p:spPr>
          <a:xfrm>
            <a:off x="2060848" y="2844880"/>
            <a:ext cx="4653136" cy="430887"/>
          </a:xfrm>
          <a:prstGeom prst="rect">
            <a:avLst/>
          </a:prstGeom>
          <a:noFill/>
          <a:ln>
            <a:solidFill>
              <a:schemeClr val="tx1"/>
            </a:solidFill>
          </a:ln>
        </p:spPr>
        <p:txBody>
          <a:bodyPr wrap="square" rtlCol="0">
            <a:spAutoFit/>
          </a:bodyPr>
          <a:lstStyle/>
          <a:p>
            <a:r>
              <a:rPr lang="ru-RU" sz="1100" dirty="0" smtClean="0"/>
              <a:t>Об областном бюджете, бюджетной политике, государственном долге, иная информация </a:t>
            </a:r>
            <a:endParaRPr lang="ru-RU" sz="1100" dirty="0"/>
          </a:p>
        </p:txBody>
      </p:sp>
      <p:sp>
        <p:nvSpPr>
          <p:cNvPr id="31" name="TextBox 30"/>
          <p:cNvSpPr txBox="1"/>
          <p:nvPr/>
        </p:nvSpPr>
        <p:spPr>
          <a:xfrm>
            <a:off x="2060848" y="2489702"/>
            <a:ext cx="4653136" cy="261610"/>
          </a:xfrm>
          <a:prstGeom prst="rect">
            <a:avLst/>
          </a:prstGeom>
          <a:noFill/>
          <a:ln>
            <a:solidFill>
              <a:schemeClr val="tx1"/>
            </a:solidFill>
          </a:ln>
        </p:spPr>
        <p:txBody>
          <a:bodyPr wrap="square" rtlCol="0">
            <a:spAutoFit/>
          </a:bodyPr>
          <a:lstStyle/>
          <a:p>
            <a:r>
              <a:rPr lang="ru-RU" sz="1100" dirty="0" smtClean="0"/>
              <a:t>Информация о регионе</a:t>
            </a:r>
            <a:endParaRPr lang="ru-RU" sz="1050" dirty="0"/>
          </a:p>
        </p:txBody>
      </p:sp>
      <p:sp>
        <p:nvSpPr>
          <p:cNvPr id="32" name="TextBox 31"/>
          <p:cNvSpPr txBox="1"/>
          <p:nvPr/>
        </p:nvSpPr>
        <p:spPr>
          <a:xfrm>
            <a:off x="2060848" y="3309091"/>
            <a:ext cx="4653136" cy="549381"/>
          </a:xfrm>
          <a:prstGeom prst="rect">
            <a:avLst/>
          </a:prstGeom>
          <a:noFill/>
          <a:ln>
            <a:solidFill>
              <a:schemeClr val="tx1"/>
            </a:solidFill>
          </a:ln>
        </p:spPr>
        <p:txBody>
          <a:bodyPr wrap="square" rtlCol="0">
            <a:spAutoFit/>
          </a:bodyPr>
          <a:lstStyle/>
          <a:p>
            <a:pPr>
              <a:lnSpc>
                <a:spcPct val="90000"/>
              </a:lnSpc>
            </a:pPr>
            <a:r>
              <a:rPr lang="ru-RU" sz="1100" dirty="0" smtClean="0"/>
              <a:t>Информация о реализуемых госпрограммах, задачах и функциях Министерства здравоохранения, семьи и социального благополучия Ульяновской области </a:t>
            </a:r>
            <a:endParaRPr lang="ru-RU" sz="1100" dirty="0"/>
          </a:p>
        </p:txBody>
      </p:sp>
      <p:sp>
        <p:nvSpPr>
          <p:cNvPr id="33" name="TextBox 32"/>
          <p:cNvSpPr txBox="1"/>
          <p:nvPr/>
        </p:nvSpPr>
        <p:spPr>
          <a:xfrm>
            <a:off x="2060848" y="3907311"/>
            <a:ext cx="4653136" cy="430887"/>
          </a:xfrm>
          <a:prstGeom prst="rect">
            <a:avLst/>
          </a:prstGeom>
          <a:noFill/>
          <a:ln>
            <a:solidFill>
              <a:schemeClr val="tx1"/>
            </a:solidFill>
          </a:ln>
        </p:spPr>
        <p:txBody>
          <a:bodyPr wrap="square" rtlCol="0">
            <a:spAutoFit/>
          </a:bodyPr>
          <a:lstStyle/>
          <a:p>
            <a:r>
              <a:rPr lang="ru-RU" sz="1100" dirty="0" smtClean="0"/>
              <a:t>Информирование о достижениях в сфере образования Ульяновской области</a:t>
            </a:r>
            <a:endParaRPr lang="ru-RU" sz="1100" dirty="0"/>
          </a:p>
        </p:txBody>
      </p:sp>
      <p:pic>
        <p:nvPicPr>
          <p:cNvPr id="34" name="Picture 7"/>
          <p:cNvPicPr>
            <a:picLocks noChangeAspect="1" noChangeArrowheads="1"/>
          </p:cNvPicPr>
          <p:nvPr/>
        </p:nvPicPr>
        <p:blipFill>
          <a:blip r:embed="rId11" cstate="print"/>
          <a:srcRect l="10449" t="12890" r="43408" b="70508"/>
          <a:stretch>
            <a:fillRect/>
          </a:stretch>
        </p:blipFill>
        <p:spPr bwMode="auto">
          <a:xfrm>
            <a:off x="188640" y="4434818"/>
            <a:ext cx="1728192" cy="312032"/>
          </a:xfrm>
          <a:prstGeom prst="rect">
            <a:avLst/>
          </a:prstGeom>
          <a:noFill/>
          <a:ln w="9525">
            <a:noFill/>
            <a:miter lim="800000"/>
            <a:headEnd/>
            <a:tailEnd/>
          </a:ln>
          <a:effectLst/>
        </p:spPr>
      </p:pic>
      <p:sp>
        <p:nvSpPr>
          <p:cNvPr id="35" name="TextBox 34"/>
          <p:cNvSpPr txBox="1"/>
          <p:nvPr/>
        </p:nvSpPr>
        <p:spPr>
          <a:xfrm>
            <a:off x="483718" y="4654818"/>
            <a:ext cx="1505123" cy="253916"/>
          </a:xfrm>
          <a:prstGeom prst="rect">
            <a:avLst/>
          </a:prstGeom>
          <a:noFill/>
        </p:spPr>
        <p:txBody>
          <a:bodyPr wrap="square" rtlCol="0">
            <a:spAutoFit/>
          </a:bodyPr>
          <a:lstStyle/>
          <a:p>
            <a:r>
              <a:rPr lang="en-US" sz="1050" b="1" dirty="0" smtClean="0"/>
              <a:t>http://bus.gov.ru</a:t>
            </a:r>
            <a:endParaRPr lang="ru-RU" sz="1050" b="1" dirty="0"/>
          </a:p>
        </p:txBody>
      </p:sp>
      <p:pic>
        <p:nvPicPr>
          <p:cNvPr id="36" name="Picture 2"/>
          <p:cNvPicPr>
            <a:picLocks noChangeAspect="1" noChangeArrowheads="1"/>
          </p:cNvPicPr>
          <p:nvPr/>
        </p:nvPicPr>
        <p:blipFill>
          <a:blip r:embed="rId12" cstate="print"/>
          <a:srcRect l="2197" t="11719" r="51660" b="73633"/>
          <a:stretch>
            <a:fillRect/>
          </a:stretch>
        </p:blipFill>
        <p:spPr bwMode="auto">
          <a:xfrm>
            <a:off x="188640" y="4986411"/>
            <a:ext cx="1728192" cy="275322"/>
          </a:xfrm>
          <a:prstGeom prst="rect">
            <a:avLst/>
          </a:prstGeom>
          <a:noFill/>
          <a:ln w="9525">
            <a:noFill/>
            <a:miter lim="800000"/>
            <a:headEnd/>
            <a:tailEnd/>
          </a:ln>
          <a:effectLst/>
        </p:spPr>
      </p:pic>
      <p:sp>
        <p:nvSpPr>
          <p:cNvPr id="37" name="TextBox 36"/>
          <p:cNvSpPr txBox="1"/>
          <p:nvPr/>
        </p:nvSpPr>
        <p:spPr>
          <a:xfrm>
            <a:off x="260648" y="5230040"/>
            <a:ext cx="1584176" cy="253916"/>
          </a:xfrm>
          <a:prstGeom prst="rect">
            <a:avLst/>
          </a:prstGeom>
          <a:noFill/>
        </p:spPr>
        <p:txBody>
          <a:bodyPr wrap="square" rtlCol="0">
            <a:spAutoFit/>
          </a:bodyPr>
          <a:lstStyle/>
          <a:p>
            <a:r>
              <a:rPr lang="en-US" sz="1050" b="1" dirty="0" smtClean="0"/>
              <a:t>http://budget.gov.ru</a:t>
            </a:r>
            <a:endParaRPr lang="ru-RU" sz="1050" b="1" dirty="0"/>
          </a:p>
        </p:txBody>
      </p:sp>
      <p:pic>
        <p:nvPicPr>
          <p:cNvPr id="38" name="Picture 3"/>
          <p:cNvPicPr>
            <a:picLocks noChangeAspect="1" noChangeArrowheads="1"/>
          </p:cNvPicPr>
          <p:nvPr/>
        </p:nvPicPr>
        <p:blipFill>
          <a:blip r:embed="rId13" cstate="print"/>
          <a:srcRect t="19726" r="79297" b="73438"/>
          <a:stretch>
            <a:fillRect/>
          </a:stretch>
        </p:blipFill>
        <p:spPr bwMode="auto">
          <a:xfrm>
            <a:off x="741717" y="5487625"/>
            <a:ext cx="1309236" cy="216944"/>
          </a:xfrm>
          <a:prstGeom prst="rect">
            <a:avLst/>
          </a:prstGeom>
          <a:noFill/>
          <a:ln w="9525">
            <a:noFill/>
            <a:miter lim="800000"/>
            <a:headEnd/>
            <a:tailEnd/>
          </a:ln>
          <a:effectLst/>
        </p:spPr>
      </p:pic>
      <p:pic>
        <p:nvPicPr>
          <p:cNvPr id="39" name="Picture 4"/>
          <p:cNvPicPr>
            <a:picLocks noChangeAspect="1" noChangeArrowheads="1"/>
          </p:cNvPicPr>
          <p:nvPr/>
        </p:nvPicPr>
        <p:blipFill>
          <a:blip r:embed="rId13" cstate="print"/>
          <a:srcRect l="3125" t="11914" r="91748" b="83203"/>
          <a:stretch>
            <a:fillRect/>
          </a:stretch>
        </p:blipFill>
        <p:spPr bwMode="auto">
          <a:xfrm>
            <a:off x="251516" y="5506877"/>
            <a:ext cx="513188" cy="245286"/>
          </a:xfrm>
          <a:prstGeom prst="rect">
            <a:avLst/>
          </a:prstGeom>
          <a:noFill/>
          <a:ln w="9525">
            <a:noFill/>
            <a:miter lim="800000"/>
            <a:headEnd/>
            <a:tailEnd/>
          </a:ln>
          <a:effectLst/>
        </p:spPr>
      </p:pic>
      <p:sp>
        <p:nvSpPr>
          <p:cNvPr id="40" name="TextBox 39"/>
          <p:cNvSpPr txBox="1"/>
          <p:nvPr/>
        </p:nvSpPr>
        <p:spPr>
          <a:xfrm>
            <a:off x="188640" y="5704568"/>
            <a:ext cx="1944216" cy="253916"/>
          </a:xfrm>
          <a:prstGeom prst="rect">
            <a:avLst/>
          </a:prstGeom>
          <a:noFill/>
        </p:spPr>
        <p:txBody>
          <a:bodyPr wrap="square" rtlCol="0">
            <a:spAutoFit/>
          </a:bodyPr>
          <a:lstStyle/>
          <a:p>
            <a:r>
              <a:rPr lang="en-US" sz="1050" b="1" dirty="0" smtClean="0"/>
              <a:t>https://beta.gosuslugi.ru</a:t>
            </a:r>
            <a:endParaRPr lang="ru-RU" sz="1050" b="1" dirty="0"/>
          </a:p>
        </p:txBody>
      </p:sp>
      <p:pic>
        <p:nvPicPr>
          <p:cNvPr id="41" name="Picture 5"/>
          <p:cNvPicPr>
            <a:picLocks noChangeAspect="1" noChangeArrowheads="1"/>
          </p:cNvPicPr>
          <p:nvPr/>
        </p:nvPicPr>
        <p:blipFill>
          <a:blip r:embed="rId14" cstate="print"/>
          <a:srcRect t="10937" r="41211" b="75391"/>
          <a:stretch>
            <a:fillRect/>
          </a:stretch>
        </p:blipFill>
        <p:spPr bwMode="auto">
          <a:xfrm>
            <a:off x="190940" y="5968755"/>
            <a:ext cx="1780561" cy="245286"/>
          </a:xfrm>
          <a:prstGeom prst="rect">
            <a:avLst/>
          </a:prstGeom>
          <a:noFill/>
          <a:ln w="9525">
            <a:noFill/>
            <a:miter lim="800000"/>
            <a:headEnd/>
            <a:tailEnd/>
          </a:ln>
          <a:effectLst/>
        </p:spPr>
      </p:pic>
      <p:sp>
        <p:nvSpPr>
          <p:cNvPr id="42" name="TextBox 41"/>
          <p:cNvSpPr txBox="1"/>
          <p:nvPr/>
        </p:nvSpPr>
        <p:spPr>
          <a:xfrm>
            <a:off x="216024" y="6171708"/>
            <a:ext cx="2060848" cy="246221"/>
          </a:xfrm>
          <a:prstGeom prst="rect">
            <a:avLst/>
          </a:prstGeom>
          <a:noFill/>
        </p:spPr>
        <p:txBody>
          <a:bodyPr wrap="square" rtlCol="0">
            <a:spAutoFit/>
          </a:bodyPr>
          <a:lstStyle/>
          <a:p>
            <a:r>
              <a:rPr lang="en-US" sz="1000" b="1" dirty="0" smtClean="0"/>
              <a:t>http://www.gibdd.ru/r/73</a:t>
            </a:r>
            <a:endParaRPr lang="ru-RU" sz="1000" b="1" dirty="0"/>
          </a:p>
        </p:txBody>
      </p:sp>
      <p:pic>
        <p:nvPicPr>
          <p:cNvPr id="43" name="Picture 6"/>
          <p:cNvPicPr>
            <a:picLocks noChangeAspect="1" noChangeArrowheads="1"/>
          </p:cNvPicPr>
          <p:nvPr/>
        </p:nvPicPr>
        <p:blipFill>
          <a:blip r:embed="rId15" cstate="print"/>
          <a:srcRect l="6054" t="13867" r="55127" b="71485"/>
          <a:stretch>
            <a:fillRect/>
          </a:stretch>
        </p:blipFill>
        <p:spPr bwMode="auto">
          <a:xfrm>
            <a:off x="190940" y="6426481"/>
            <a:ext cx="1780561" cy="315369"/>
          </a:xfrm>
          <a:prstGeom prst="rect">
            <a:avLst/>
          </a:prstGeom>
          <a:noFill/>
          <a:ln w="9525">
            <a:noFill/>
            <a:miter lim="800000"/>
            <a:headEnd/>
            <a:tailEnd/>
          </a:ln>
          <a:effectLst/>
        </p:spPr>
      </p:pic>
      <p:sp>
        <p:nvSpPr>
          <p:cNvPr id="44" name="TextBox 43"/>
          <p:cNvSpPr txBox="1"/>
          <p:nvPr/>
        </p:nvSpPr>
        <p:spPr>
          <a:xfrm>
            <a:off x="116632" y="6692357"/>
            <a:ext cx="2016224" cy="253916"/>
          </a:xfrm>
          <a:prstGeom prst="rect">
            <a:avLst/>
          </a:prstGeom>
          <a:noFill/>
        </p:spPr>
        <p:txBody>
          <a:bodyPr wrap="square" rtlCol="0">
            <a:spAutoFit/>
          </a:bodyPr>
          <a:lstStyle/>
          <a:p>
            <a:r>
              <a:rPr lang="en-US" sz="1050" b="1" dirty="0" smtClean="0"/>
              <a:t>http://www.zakupki.gov.ru</a:t>
            </a:r>
            <a:endParaRPr lang="ru-RU" sz="1050" b="1" dirty="0"/>
          </a:p>
        </p:txBody>
      </p:sp>
      <p:pic>
        <p:nvPicPr>
          <p:cNvPr id="45" name="Picture 7"/>
          <p:cNvPicPr>
            <a:picLocks noChangeAspect="1" noChangeArrowheads="1"/>
          </p:cNvPicPr>
          <p:nvPr/>
        </p:nvPicPr>
        <p:blipFill>
          <a:blip r:embed="rId16" cstate="print"/>
          <a:srcRect t="16601" r="63379" b="68750"/>
          <a:stretch>
            <a:fillRect/>
          </a:stretch>
        </p:blipFill>
        <p:spPr bwMode="auto">
          <a:xfrm>
            <a:off x="190940" y="7049544"/>
            <a:ext cx="1780561" cy="280329"/>
          </a:xfrm>
          <a:prstGeom prst="rect">
            <a:avLst/>
          </a:prstGeom>
          <a:noFill/>
          <a:ln w="9525">
            <a:noFill/>
            <a:miter lim="800000"/>
            <a:headEnd/>
            <a:tailEnd/>
          </a:ln>
          <a:effectLst/>
        </p:spPr>
      </p:pic>
      <p:sp>
        <p:nvSpPr>
          <p:cNvPr id="46" name="TextBox 45"/>
          <p:cNvSpPr txBox="1"/>
          <p:nvPr/>
        </p:nvSpPr>
        <p:spPr>
          <a:xfrm>
            <a:off x="265026" y="7248951"/>
            <a:ext cx="1723815" cy="253916"/>
          </a:xfrm>
          <a:prstGeom prst="rect">
            <a:avLst/>
          </a:prstGeom>
          <a:noFill/>
        </p:spPr>
        <p:txBody>
          <a:bodyPr wrap="square" rtlCol="0">
            <a:spAutoFit/>
          </a:bodyPr>
          <a:lstStyle/>
          <a:p>
            <a:r>
              <a:rPr lang="en-US" sz="1050" b="1" dirty="0" smtClean="0"/>
              <a:t>https://www.nalog.ru</a:t>
            </a:r>
            <a:endParaRPr lang="ru-RU" sz="1050" b="1" dirty="0"/>
          </a:p>
        </p:txBody>
      </p:sp>
      <p:pic>
        <p:nvPicPr>
          <p:cNvPr id="47" name="Picture 8"/>
          <p:cNvPicPr>
            <a:picLocks noChangeAspect="1" noChangeArrowheads="1"/>
          </p:cNvPicPr>
          <p:nvPr/>
        </p:nvPicPr>
        <p:blipFill>
          <a:blip r:embed="rId17" cstate="print"/>
          <a:srcRect l="46338" t="12890" r="13379" b="74415"/>
          <a:stretch>
            <a:fillRect/>
          </a:stretch>
        </p:blipFill>
        <p:spPr bwMode="auto">
          <a:xfrm>
            <a:off x="190940" y="7654413"/>
            <a:ext cx="1780561" cy="281603"/>
          </a:xfrm>
          <a:prstGeom prst="rect">
            <a:avLst/>
          </a:prstGeom>
          <a:noFill/>
          <a:ln w="9525">
            <a:noFill/>
            <a:miter lim="800000"/>
            <a:headEnd/>
            <a:tailEnd/>
          </a:ln>
          <a:effectLst/>
        </p:spPr>
      </p:pic>
      <p:sp>
        <p:nvSpPr>
          <p:cNvPr id="48" name="TextBox 47"/>
          <p:cNvSpPr txBox="1"/>
          <p:nvPr/>
        </p:nvSpPr>
        <p:spPr>
          <a:xfrm>
            <a:off x="476672" y="7878210"/>
            <a:ext cx="1309236" cy="253916"/>
          </a:xfrm>
          <a:prstGeom prst="rect">
            <a:avLst/>
          </a:prstGeom>
          <a:noFill/>
        </p:spPr>
        <p:txBody>
          <a:bodyPr wrap="square" rtlCol="0">
            <a:spAutoFit/>
          </a:bodyPr>
          <a:lstStyle/>
          <a:p>
            <a:r>
              <a:rPr lang="en-US" sz="1050" b="1" dirty="0" smtClean="0"/>
              <a:t>http://uln.gks.ru</a:t>
            </a:r>
            <a:endParaRPr lang="ru-RU" sz="1050" b="1" dirty="0"/>
          </a:p>
        </p:txBody>
      </p:sp>
      <p:pic>
        <p:nvPicPr>
          <p:cNvPr id="49" name="Picture 9"/>
          <p:cNvPicPr>
            <a:picLocks noChangeAspect="1" noChangeArrowheads="1"/>
          </p:cNvPicPr>
          <p:nvPr/>
        </p:nvPicPr>
        <p:blipFill>
          <a:blip r:embed="rId18" cstate="print"/>
          <a:srcRect l="3662" t="16601" r="49463" b="70704"/>
          <a:stretch>
            <a:fillRect/>
          </a:stretch>
        </p:blipFill>
        <p:spPr bwMode="auto">
          <a:xfrm>
            <a:off x="190940" y="8126345"/>
            <a:ext cx="1780561" cy="242002"/>
          </a:xfrm>
          <a:prstGeom prst="rect">
            <a:avLst/>
          </a:prstGeom>
          <a:noFill/>
          <a:ln w="9525">
            <a:noFill/>
            <a:miter lim="800000"/>
            <a:headEnd/>
            <a:tailEnd/>
          </a:ln>
          <a:effectLst/>
        </p:spPr>
      </p:pic>
      <p:sp>
        <p:nvSpPr>
          <p:cNvPr id="50" name="TextBox 49"/>
          <p:cNvSpPr txBox="1"/>
          <p:nvPr/>
        </p:nvSpPr>
        <p:spPr>
          <a:xfrm>
            <a:off x="404664" y="8325751"/>
            <a:ext cx="1656184" cy="253916"/>
          </a:xfrm>
          <a:prstGeom prst="rect">
            <a:avLst/>
          </a:prstGeom>
          <a:noFill/>
        </p:spPr>
        <p:txBody>
          <a:bodyPr wrap="square" rtlCol="0">
            <a:spAutoFit/>
          </a:bodyPr>
          <a:lstStyle/>
          <a:p>
            <a:r>
              <a:rPr lang="en-US" sz="1050" b="1" dirty="0" smtClean="0"/>
              <a:t>http://pravo.gov.ru</a:t>
            </a:r>
            <a:endParaRPr lang="ru-RU" sz="1050" b="1" dirty="0"/>
          </a:p>
        </p:txBody>
      </p:sp>
      <p:sp>
        <p:nvSpPr>
          <p:cNvPr id="51" name="TextBox 50"/>
          <p:cNvSpPr txBox="1"/>
          <p:nvPr/>
        </p:nvSpPr>
        <p:spPr>
          <a:xfrm>
            <a:off x="2060848" y="6426481"/>
            <a:ext cx="4653136" cy="600164"/>
          </a:xfrm>
          <a:prstGeom prst="rect">
            <a:avLst/>
          </a:prstGeom>
          <a:noFill/>
          <a:ln>
            <a:solidFill>
              <a:schemeClr val="tx1"/>
            </a:solidFill>
          </a:ln>
        </p:spPr>
        <p:txBody>
          <a:bodyPr wrap="square" rtlCol="0">
            <a:spAutoFit/>
          </a:bodyPr>
          <a:lstStyle/>
          <a:p>
            <a:r>
              <a:rPr lang="ru-RU" sz="1100" dirty="0" smtClean="0"/>
              <a:t>Реестр планов-графиков размещения заказов и планов закупок, единый реестр государственных и муниципальных контрактов, иная информация</a:t>
            </a:r>
            <a:endParaRPr lang="ru-RU" sz="1100" dirty="0"/>
          </a:p>
        </p:txBody>
      </p:sp>
      <p:sp>
        <p:nvSpPr>
          <p:cNvPr id="52" name="TextBox 51"/>
          <p:cNvSpPr txBox="1"/>
          <p:nvPr/>
        </p:nvSpPr>
        <p:spPr>
          <a:xfrm>
            <a:off x="2060848" y="5968755"/>
            <a:ext cx="4653136" cy="430887"/>
          </a:xfrm>
          <a:prstGeom prst="rect">
            <a:avLst/>
          </a:prstGeom>
          <a:noFill/>
          <a:ln>
            <a:solidFill>
              <a:schemeClr val="tx1"/>
            </a:solidFill>
          </a:ln>
        </p:spPr>
        <p:txBody>
          <a:bodyPr wrap="square" rtlCol="0">
            <a:spAutoFit/>
          </a:bodyPr>
          <a:lstStyle/>
          <a:p>
            <a:r>
              <a:rPr lang="ru-RU" sz="1100" dirty="0" smtClean="0"/>
              <a:t>Проверка наличия неуплаченных штрафов по данным транспортного средства</a:t>
            </a:r>
            <a:endParaRPr lang="ru-RU" sz="1050" dirty="0"/>
          </a:p>
        </p:txBody>
      </p:sp>
      <p:sp>
        <p:nvSpPr>
          <p:cNvPr id="53" name="TextBox 52"/>
          <p:cNvSpPr txBox="1"/>
          <p:nvPr/>
        </p:nvSpPr>
        <p:spPr>
          <a:xfrm>
            <a:off x="2060848" y="5517893"/>
            <a:ext cx="4653136" cy="430887"/>
          </a:xfrm>
          <a:prstGeom prst="rect">
            <a:avLst/>
          </a:prstGeom>
          <a:noFill/>
          <a:ln>
            <a:solidFill>
              <a:schemeClr val="tx1"/>
            </a:solidFill>
          </a:ln>
        </p:spPr>
        <p:txBody>
          <a:bodyPr wrap="square" rtlCol="0">
            <a:spAutoFit/>
          </a:bodyPr>
          <a:lstStyle/>
          <a:p>
            <a:r>
              <a:rPr lang="ru-RU" sz="1100" dirty="0" smtClean="0"/>
              <a:t>Электронный портал государственных услуг для физических и юридических лиц</a:t>
            </a:r>
            <a:endParaRPr lang="ru-RU" sz="1050" dirty="0"/>
          </a:p>
        </p:txBody>
      </p:sp>
      <p:sp>
        <p:nvSpPr>
          <p:cNvPr id="54" name="TextBox 53"/>
          <p:cNvSpPr txBox="1"/>
          <p:nvPr/>
        </p:nvSpPr>
        <p:spPr>
          <a:xfrm>
            <a:off x="2060848" y="4964165"/>
            <a:ext cx="4653136" cy="549381"/>
          </a:xfrm>
          <a:prstGeom prst="rect">
            <a:avLst/>
          </a:prstGeom>
          <a:noFill/>
          <a:ln>
            <a:solidFill>
              <a:schemeClr val="tx1"/>
            </a:solidFill>
          </a:ln>
        </p:spPr>
        <p:txBody>
          <a:bodyPr wrap="square" rtlCol="0">
            <a:spAutoFit/>
          </a:bodyPr>
          <a:lstStyle/>
          <a:p>
            <a:pPr>
              <a:lnSpc>
                <a:spcPct val="90000"/>
              </a:lnSpc>
            </a:pPr>
            <a:r>
              <a:rPr lang="ru-RU" sz="1100" dirty="0" smtClean="0"/>
              <a:t>Возможность получения в режиме реального времени необходимой информации о бюджете и бюджетном процессе в Российской Федерации</a:t>
            </a:r>
            <a:endParaRPr lang="ru-RU" sz="1100" dirty="0"/>
          </a:p>
        </p:txBody>
      </p:sp>
      <p:sp>
        <p:nvSpPr>
          <p:cNvPr id="55" name="TextBox 54"/>
          <p:cNvSpPr txBox="1"/>
          <p:nvPr/>
        </p:nvSpPr>
        <p:spPr>
          <a:xfrm>
            <a:off x="2060848" y="4350347"/>
            <a:ext cx="4653136" cy="600164"/>
          </a:xfrm>
          <a:prstGeom prst="rect">
            <a:avLst/>
          </a:prstGeom>
          <a:noFill/>
          <a:ln>
            <a:solidFill>
              <a:schemeClr val="tx1"/>
            </a:solidFill>
          </a:ln>
        </p:spPr>
        <p:txBody>
          <a:bodyPr wrap="square" rtlCol="0">
            <a:spAutoFit/>
          </a:bodyPr>
          <a:lstStyle/>
          <a:p>
            <a:r>
              <a:rPr lang="ru-RU" sz="1100" dirty="0" smtClean="0"/>
              <a:t>Информация по учреждениям, оказывающим определенную услугу  (выполняющим определенную работу) в разрезе регионов и видов деятельности учреждений</a:t>
            </a:r>
            <a:endParaRPr lang="ru-RU" sz="1100" dirty="0"/>
          </a:p>
        </p:txBody>
      </p:sp>
      <p:sp>
        <p:nvSpPr>
          <p:cNvPr id="56" name="TextBox 55"/>
          <p:cNvSpPr txBox="1"/>
          <p:nvPr/>
        </p:nvSpPr>
        <p:spPr>
          <a:xfrm>
            <a:off x="2060848" y="8126345"/>
            <a:ext cx="4653136" cy="423193"/>
          </a:xfrm>
          <a:prstGeom prst="rect">
            <a:avLst/>
          </a:prstGeom>
          <a:noFill/>
          <a:ln>
            <a:solidFill>
              <a:schemeClr val="tx1"/>
            </a:solidFill>
          </a:ln>
        </p:spPr>
        <p:txBody>
          <a:bodyPr wrap="square" rtlCol="0">
            <a:spAutoFit/>
          </a:bodyPr>
          <a:lstStyle/>
          <a:p>
            <a:r>
              <a:rPr lang="ru-RU" sz="1100" dirty="0" smtClean="0"/>
              <a:t>Официальное опубликование правовых данных</a:t>
            </a:r>
          </a:p>
          <a:p>
            <a:endParaRPr lang="ru-RU" sz="1050" dirty="0"/>
          </a:p>
        </p:txBody>
      </p:sp>
      <p:sp>
        <p:nvSpPr>
          <p:cNvPr id="57" name="TextBox 56"/>
          <p:cNvSpPr txBox="1"/>
          <p:nvPr/>
        </p:nvSpPr>
        <p:spPr>
          <a:xfrm>
            <a:off x="2060848" y="7654414"/>
            <a:ext cx="4653136" cy="261610"/>
          </a:xfrm>
          <a:prstGeom prst="rect">
            <a:avLst/>
          </a:prstGeom>
          <a:noFill/>
          <a:ln>
            <a:solidFill>
              <a:schemeClr val="tx1"/>
            </a:solidFill>
          </a:ln>
        </p:spPr>
        <p:txBody>
          <a:bodyPr wrap="square" rtlCol="0">
            <a:spAutoFit/>
          </a:bodyPr>
          <a:lstStyle/>
          <a:p>
            <a:r>
              <a:rPr lang="ru-RU" sz="1100" dirty="0" smtClean="0"/>
              <a:t>Официальная статистическая информация по Ульяновской области  </a:t>
            </a:r>
            <a:endParaRPr lang="ru-RU" sz="1050" dirty="0"/>
          </a:p>
        </p:txBody>
      </p:sp>
      <p:sp>
        <p:nvSpPr>
          <p:cNvPr id="58" name="TextBox 57"/>
          <p:cNvSpPr txBox="1"/>
          <p:nvPr/>
        </p:nvSpPr>
        <p:spPr>
          <a:xfrm>
            <a:off x="2060848" y="7049545"/>
            <a:ext cx="4653136" cy="577081"/>
          </a:xfrm>
          <a:prstGeom prst="rect">
            <a:avLst/>
          </a:prstGeom>
          <a:noFill/>
          <a:ln>
            <a:solidFill>
              <a:schemeClr val="tx1"/>
            </a:solidFill>
          </a:ln>
        </p:spPr>
        <p:txBody>
          <a:bodyPr wrap="square" rtlCol="0">
            <a:spAutoFit/>
          </a:bodyPr>
          <a:lstStyle/>
          <a:p>
            <a:r>
              <a:rPr lang="ru-RU" sz="1050" dirty="0" smtClean="0"/>
              <a:t>Личный кабинет налогоплательщика для физических/ юридических лиц- информация об объектах налогообложения, начисленных и уплаченных суммах, налоговой базе</a:t>
            </a:r>
            <a:endParaRPr lang="ru-RU" sz="1050" dirty="0"/>
          </a:p>
        </p:txBody>
      </p:sp>
      <p:pic>
        <p:nvPicPr>
          <p:cNvPr id="60" name="Рисунок 59"/>
          <p:cNvPicPr>
            <a:picLocks noChangeAspect="1"/>
          </p:cNvPicPr>
          <p:nvPr/>
        </p:nvPicPr>
        <p:blipFill>
          <a:blip r:embed="rId19" cstate="print">
            <a:extLst>
              <a:ext uri="{28A0092B-C50C-407E-A947-70E740481C1C}">
                <a14:useLocalDpi xmlns:a14="http://schemas.microsoft.com/office/drawing/2010/main" xmlns="" val="0"/>
              </a:ext>
            </a:extLst>
          </a:blip>
          <a:stretch>
            <a:fillRect/>
          </a:stretch>
        </p:blipFill>
        <p:spPr>
          <a:xfrm>
            <a:off x="188640" y="179512"/>
            <a:ext cx="2713952" cy="529522"/>
          </a:xfrm>
          <a:prstGeom prst="rect">
            <a:avLst/>
          </a:prstGeom>
        </p:spPr>
      </p:pic>
    </p:spTree>
    <p:extLst>
      <p:ext uri="{BB962C8B-B14F-4D97-AF65-F5344CB8AC3E}">
        <p14:creationId xmlns:p14="http://schemas.microsoft.com/office/powerpoint/2010/main" xmlns="" val="4184139478"/>
      </p:ext>
    </p:extLst>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Прямоугольник 12"/>
          <p:cNvSpPr/>
          <p:nvPr/>
        </p:nvSpPr>
        <p:spPr>
          <a:xfrm>
            <a:off x="260648" y="755576"/>
            <a:ext cx="6336704" cy="492978"/>
          </a:xfrm>
          <a:prstGeom prst="rect">
            <a:avLst/>
          </a:prstGeom>
          <a:noFill/>
        </p:spPr>
        <p:style>
          <a:lnRef idx="1">
            <a:schemeClr val="accent5"/>
          </a:lnRef>
          <a:fillRef idx="2">
            <a:schemeClr val="accent5"/>
          </a:fillRef>
          <a:effectRef idx="1">
            <a:schemeClr val="accent5"/>
          </a:effectRef>
          <a:fontRef idx="minor">
            <a:schemeClr val="dk1"/>
          </a:fontRef>
        </p:style>
        <p:txBody>
          <a:bodyPr rtlCol="0" anchor="ctr"/>
          <a:lstStyle/>
          <a:p>
            <a:pPr marL="180000" algn="ctr">
              <a:tabLst>
                <a:tab pos="6100763" algn="l"/>
              </a:tabLst>
            </a:pPr>
            <a:r>
              <a:rPr lang="ru-RU" sz="2400" b="1" dirty="0" smtClean="0">
                <a:solidFill>
                  <a:srgbClr val="F09958"/>
                </a:solidFill>
                <a:latin typeface="PT Astra Serif" pitchFamily="18" charset="-52"/>
                <a:ea typeface="PT Astra Serif" pitchFamily="18" charset="-52"/>
                <a:cs typeface="Arial" pitchFamily="34" charset="0"/>
              </a:rPr>
              <a:t>Контактные</a:t>
            </a:r>
            <a:r>
              <a:rPr lang="ru-RU" sz="2400" b="1" dirty="0" smtClean="0">
                <a:solidFill>
                  <a:srgbClr val="F09958"/>
                </a:solidFill>
                <a:latin typeface="PT Astra Serif" pitchFamily="18" charset="-52"/>
                <a:ea typeface="PT Astra Serif" pitchFamily="18" charset="-52"/>
              </a:rPr>
              <a:t> данные</a:t>
            </a:r>
            <a:endParaRPr lang="ru-RU" sz="2400" b="1" dirty="0" smtClean="0">
              <a:solidFill>
                <a:srgbClr val="F09958"/>
              </a:solidFill>
              <a:latin typeface="PT Astra Serif" pitchFamily="18" charset="-52"/>
              <a:ea typeface="PT Astra Serif" pitchFamily="18" charset="-52"/>
              <a:cs typeface="Arial" pitchFamily="34" charset="0"/>
            </a:endParaRPr>
          </a:p>
        </p:txBody>
      </p:sp>
      <p:sp>
        <p:nvSpPr>
          <p:cNvPr id="6" name="Блок-схема: альтернативный процесс 5"/>
          <p:cNvSpPr/>
          <p:nvPr/>
        </p:nvSpPr>
        <p:spPr>
          <a:xfrm>
            <a:off x="260648" y="1493736"/>
            <a:ext cx="6336704" cy="7254728"/>
          </a:xfrm>
          <a:prstGeom prst="flowChartAlternateProcess">
            <a:avLst/>
          </a:prstGeom>
          <a:ln/>
        </p:spPr>
        <p:style>
          <a:lnRef idx="1">
            <a:schemeClr val="accent3"/>
          </a:lnRef>
          <a:fillRef idx="2">
            <a:schemeClr val="accent3"/>
          </a:fillRef>
          <a:effectRef idx="1">
            <a:schemeClr val="accent3"/>
          </a:effectRef>
          <a:fontRef idx="minor">
            <a:schemeClr val="dk1"/>
          </a:fontRef>
        </p:style>
        <p:txBody>
          <a:bodyPr rtlCol="0" anchor="ctr"/>
          <a:lstStyle/>
          <a:p>
            <a:pPr algn="ctr"/>
            <a:r>
              <a:rPr lang="ru-RU" sz="2400" dirty="0" smtClean="0">
                <a:latin typeface="PT Astra Serif" pitchFamily="18" charset="-52"/>
                <a:ea typeface="PT Astra Serif" pitchFamily="18" charset="-52"/>
                <a:cs typeface="Arial" pitchFamily="34" charset="0"/>
              </a:rPr>
              <a:t>Министерство финансов </a:t>
            </a:r>
            <a:br>
              <a:rPr lang="ru-RU" sz="2400" dirty="0" smtClean="0">
                <a:latin typeface="PT Astra Serif" pitchFamily="18" charset="-52"/>
                <a:ea typeface="PT Astra Serif" pitchFamily="18" charset="-52"/>
                <a:cs typeface="Arial" pitchFamily="34" charset="0"/>
              </a:rPr>
            </a:br>
            <a:r>
              <a:rPr lang="ru-RU" sz="2400" dirty="0" smtClean="0">
                <a:latin typeface="PT Astra Serif" pitchFamily="18" charset="-52"/>
                <a:ea typeface="PT Astra Serif" pitchFamily="18" charset="-52"/>
                <a:cs typeface="Arial" pitchFamily="34" charset="0"/>
              </a:rPr>
              <a:t>Ульяновской области</a:t>
            </a:r>
            <a:endParaRPr lang="en-US" sz="2400" dirty="0" smtClean="0">
              <a:latin typeface="PT Astra Serif" pitchFamily="18" charset="-52"/>
              <a:ea typeface="PT Astra Serif" pitchFamily="18" charset="-52"/>
              <a:cs typeface="Arial" pitchFamily="34" charset="0"/>
            </a:endParaRPr>
          </a:p>
          <a:p>
            <a:pPr algn="ctr"/>
            <a:endParaRPr lang="ru-RU" sz="2400" dirty="0" smtClean="0">
              <a:latin typeface="PT Astra Serif" pitchFamily="18" charset="-52"/>
              <a:ea typeface="PT Astra Serif" pitchFamily="18" charset="-52"/>
              <a:cs typeface="Arial" pitchFamily="34" charset="0"/>
            </a:endParaRPr>
          </a:p>
          <a:p>
            <a:pPr algn="ctr"/>
            <a:r>
              <a:rPr lang="ru-RU" sz="2000" dirty="0" smtClean="0">
                <a:latin typeface="PT Astra Serif" pitchFamily="18" charset="-52"/>
                <a:ea typeface="PT Astra Serif" pitchFamily="18" charset="-52"/>
                <a:cs typeface="Arial" pitchFamily="34" charset="0"/>
              </a:rPr>
              <a:t>Адрес</a:t>
            </a:r>
            <a:r>
              <a:rPr lang="ru-RU" sz="2000" dirty="0">
                <a:latin typeface="PT Astra Serif" pitchFamily="18" charset="-52"/>
                <a:ea typeface="PT Astra Serif" pitchFamily="18" charset="-52"/>
                <a:cs typeface="Arial" pitchFamily="34" charset="0"/>
              </a:rPr>
              <a:t>: </a:t>
            </a:r>
            <a:r>
              <a:rPr lang="ru-RU" sz="2000" dirty="0" smtClean="0">
                <a:latin typeface="PT Astra Serif" pitchFamily="18" charset="-52"/>
                <a:ea typeface="PT Astra Serif" pitchFamily="18" charset="-52"/>
                <a:cs typeface="Arial" pitchFamily="34" charset="0"/>
              </a:rPr>
              <a:t>432970, </a:t>
            </a:r>
            <a:r>
              <a:rPr lang="ru-RU" sz="2000" dirty="0">
                <a:latin typeface="PT Astra Serif" pitchFamily="18" charset="-52"/>
                <a:ea typeface="PT Astra Serif" pitchFamily="18" charset="-52"/>
                <a:cs typeface="Arial" pitchFamily="34" charset="0"/>
              </a:rPr>
              <a:t>г. Ульяновск, </a:t>
            </a:r>
            <a:r>
              <a:rPr lang="ru-RU" sz="2000" dirty="0" smtClean="0">
                <a:latin typeface="PT Astra Serif" pitchFamily="18" charset="-52"/>
                <a:ea typeface="PT Astra Serif" pitchFamily="18" charset="-52"/>
                <a:cs typeface="Arial" pitchFamily="34" charset="0"/>
              </a:rPr>
              <a:t>ул. Радищева, д. 1 </a:t>
            </a:r>
            <a:br>
              <a:rPr lang="ru-RU" sz="2000" dirty="0" smtClean="0">
                <a:latin typeface="PT Astra Serif" pitchFamily="18" charset="-52"/>
                <a:ea typeface="PT Astra Serif" pitchFamily="18" charset="-52"/>
                <a:cs typeface="Arial" pitchFamily="34" charset="0"/>
              </a:rPr>
            </a:br>
            <a:r>
              <a:rPr lang="ru-RU" sz="2000" dirty="0" smtClean="0">
                <a:latin typeface="PT Astra Serif" pitchFamily="18" charset="-52"/>
                <a:ea typeface="PT Astra Serif" pitchFamily="18" charset="-52"/>
                <a:cs typeface="Arial" pitchFamily="34" charset="0"/>
              </a:rPr>
              <a:t>тел./факс  (8422) 44-06-99/44-01-23</a:t>
            </a:r>
          </a:p>
          <a:p>
            <a:pPr algn="ctr"/>
            <a:r>
              <a:rPr lang="ru-RU" sz="2000" dirty="0" err="1" smtClean="0">
                <a:latin typeface="PT Astra Serif" pitchFamily="18" charset="-52"/>
                <a:ea typeface="PT Astra Serif" pitchFamily="18" charset="-52"/>
                <a:cs typeface="Arial" pitchFamily="34" charset="0"/>
              </a:rPr>
              <a:t>эл.почта</a:t>
            </a:r>
            <a:r>
              <a:rPr lang="ru-RU" sz="2000" dirty="0" smtClean="0">
                <a:latin typeface="PT Astra Serif" pitchFamily="18" charset="-52"/>
                <a:ea typeface="PT Astra Serif" pitchFamily="18" charset="-52"/>
                <a:cs typeface="Arial" pitchFamily="34" charset="0"/>
              </a:rPr>
              <a:t>: </a:t>
            </a:r>
            <a:r>
              <a:rPr lang="en-US" sz="2000" dirty="0" smtClean="0">
                <a:solidFill>
                  <a:srgbClr val="0070C0"/>
                </a:solidFill>
                <a:latin typeface="PT Astra Serif" pitchFamily="18" charset="-52"/>
                <a:ea typeface="PT Astra Serif" pitchFamily="18" charset="-52"/>
                <a:cs typeface="Arial" pitchFamily="34" charset="0"/>
              </a:rPr>
              <a:t>mail@ulminfin.ru</a:t>
            </a:r>
            <a:endParaRPr lang="ru-RU" sz="2000" dirty="0" smtClean="0">
              <a:solidFill>
                <a:srgbClr val="0070C0"/>
              </a:solidFill>
              <a:latin typeface="PT Astra Serif" pitchFamily="18" charset="-52"/>
              <a:ea typeface="PT Astra Serif" pitchFamily="18" charset="-52"/>
              <a:cs typeface="Arial" pitchFamily="34" charset="0"/>
            </a:endParaRPr>
          </a:p>
          <a:p>
            <a:pPr algn="ctr"/>
            <a:r>
              <a:rPr lang="ru-RU" sz="2000" dirty="0" smtClean="0">
                <a:latin typeface="PT Astra Serif" pitchFamily="18" charset="-52"/>
                <a:ea typeface="PT Astra Serif" pitchFamily="18" charset="-52"/>
                <a:cs typeface="Arial" pitchFamily="34" charset="0"/>
              </a:rPr>
              <a:t>Интернет сайт: </a:t>
            </a:r>
            <a:r>
              <a:rPr lang="en-US" sz="2000" dirty="0" smtClean="0">
                <a:latin typeface="PT Astra Serif" pitchFamily="18" charset="-52"/>
                <a:ea typeface="PT Astra Serif" pitchFamily="18" charset="-52"/>
                <a:cs typeface="Arial" pitchFamily="34" charset="0"/>
              </a:rPr>
              <a:t>http://ufo.ulntc.ru</a:t>
            </a:r>
            <a:endParaRPr lang="ru-RU" sz="2000" dirty="0" smtClean="0">
              <a:latin typeface="PT Astra Serif" pitchFamily="18" charset="-52"/>
              <a:ea typeface="PT Astra Serif" pitchFamily="18" charset="-52"/>
              <a:cs typeface="Arial" pitchFamily="34" charset="0"/>
            </a:endParaRPr>
          </a:p>
          <a:p>
            <a:pPr algn="ctr"/>
            <a:endParaRPr lang="ru-RU" sz="2000" dirty="0" smtClean="0">
              <a:latin typeface="PT Astra Serif" pitchFamily="18" charset="-52"/>
              <a:ea typeface="PT Astra Serif" pitchFamily="18" charset="-52"/>
              <a:cs typeface="Arial" pitchFamily="34" charset="0"/>
            </a:endParaRPr>
          </a:p>
          <a:p>
            <a:pPr algn="ctr"/>
            <a:r>
              <a:rPr lang="ru-RU" sz="2000" dirty="0" smtClean="0">
                <a:latin typeface="PT Astra Serif" pitchFamily="18" charset="-52"/>
                <a:ea typeface="PT Astra Serif" pitchFamily="18" charset="-52"/>
                <a:cs typeface="Arial" pitchFamily="34" charset="0"/>
              </a:rPr>
              <a:t>Режим работы: </a:t>
            </a:r>
          </a:p>
          <a:p>
            <a:pPr algn="ctr"/>
            <a:r>
              <a:rPr lang="ru-RU" sz="2000" dirty="0">
                <a:latin typeface="PT Astra Serif" pitchFamily="18" charset="-52"/>
                <a:ea typeface="PT Astra Serif" pitchFamily="18" charset="-52"/>
                <a:cs typeface="Arial" pitchFamily="34" charset="0"/>
              </a:rPr>
              <a:t>п</a:t>
            </a:r>
            <a:r>
              <a:rPr lang="ru-RU" sz="2000" dirty="0" smtClean="0">
                <a:latin typeface="PT Astra Serif" pitchFamily="18" charset="-52"/>
                <a:ea typeface="PT Astra Serif" pitchFamily="18" charset="-52"/>
                <a:cs typeface="Arial" pitchFamily="34" charset="0"/>
              </a:rPr>
              <a:t>онедельник-пятница с 8.00 до 17.00</a:t>
            </a:r>
          </a:p>
          <a:p>
            <a:pPr algn="ctr"/>
            <a:r>
              <a:rPr lang="ru-RU" sz="2000" dirty="0" smtClean="0">
                <a:latin typeface="PT Astra Serif" pitchFamily="18" charset="-52"/>
                <a:ea typeface="PT Astra Serif" pitchFamily="18" charset="-52"/>
                <a:cs typeface="Arial" pitchFamily="34" charset="0"/>
              </a:rPr>
              <a:t>перерыв на обед с 13.00 до 14.00</a:t>
            </a:r>
          </a:p>
          <a:p>
            <a:pPr algn="ctr"/>
            <a:r>
              <a:rPr lang="ru-RU" sz="2000" dirty="0">
                <a:latin typeface="PT Astra Serif" pitchFamily="18" charset="-52"/>
                <a:ea typeface="PT Astra Serif" pitchFamily="18" charset="-52"/>
                <a:cs typeface="Arial" pitchFamily="34" charset="0"/>
              </a:rPr>
              <a:t>с</a:t>
            </a:r>
            <a:r>
              <a:rPr lang="ru-RU" sz="2000" dirty="0" smtClean="0">
                <a:latin typeface="PT Astra Serif" pitchFamily="18" charset="-52"/>
                <a:ea typeface="PT Astra Serif" pitchFamily="18" charset="-52"/>
                <a:cs typeface="Arial" pitchFamily="34" charset="0"/>
              </a:rPr>
              <a:t>уббота-воскресенье выходной</a:t>
            </a:r>
            <a:endParaRPr lang="ru-RU" sz="2000" dirty="0">
              <a:latin typeface="PT Astra Serif" pitchFamily="18" charset="-52"/>
              <a:ea typeface="PT Astra Serif" pitchFamily="18" charset="-52"/>
              <a:cs typeface="Arial" pitchFamily="34" charset="0"/>
            </a:endParaRPr>
          </a:p>
          <a:p>
            <a:pPr algn="ctr"/>
            <a:endParaRPr lang="ru-RU" sz="2000" dirty="0" smtClean="0">
              <a:latin typeface="PT Astra Serif" pitchFamily="18" charset="-52"/>
              <a:ea typeface="PT Astra Serif" pitchFamily="18" charset="-52"/>
              <a:cs typeface="Arial" pitchFamily="34" charset="0"/>
            </a:endParaRPr>
          </a:p>
          <a:p>
            <a:pPr algn="ctr"/>
            <a:r>
              <a:rPr lang="ru-RU" sz="2000" dirty="0" smtClean="0">
                <a:latin typeface="PT Astra Serif" pitchFamily="18" charset="-52"/>
                <a:ea typeface="PT Astra Serif" pitchFamily="18" charset="-52"/>
                <a:cs typeface="Arial" pitchFamily="34" charset="0"/>
              </a:rPr>
              <a:t>Приём граждан и организаций в Министерстве финансов Ульяновской области производится в здании «Дом советов» по адресу:</a:t>
            </a:r>
          </a:p>
          <a:p>
            <a:pPr algn="ctr"/>
            <a:r>
              <a:rPr lang="ru-RU" sz="2000" dirty="0" smtClean="0">
                <a:latin typeface="PT Astra Serif" pitchFamily="18" charset="-52"/>
                <a:ea typeface="PT Astra Serif" pitchFamily="18" charset="-52"/>
                <a:cs typeface="Arial" pitchFamily="34" charset="0"/>
              </a:rPr>
              <a:t>ул. Радищева, д.1, каб. 403 </a:t>
            </a:r>
          </a:p>
          <a:p>
            <a:pPr algn="ctr"/>
            <a:r>
              <a:rPr lang="ru-RU" sz="2000" dirty="0" smtClean="0">
                <a:latin typeface="PT Astra Serif" pitchFamily="18" charset="-52"/>
                <a:ea typeface="PT Astra Serif" pitchFamily="18" charset="-52"/>
                <a:cs typeface="Arial" pitchFamily="34" charset="0"/>
              </a:rPr>
              <a:t>каждый вторник с 16.00 до 17.00. </a:t>
            </a:r>
          </a:p>
          <a:p>
            <a:pPr algn="ctr"/>
            <a:r>
              <a:rPr lang="ru-RU" sz="2000" dirty="0" smtClean="0">
                <a:latin typeface="PT Astra Serif" pitchFamily="18" charset="-52"/>
                <a:ea typeface="PT Astra Serif" pitchFamily="18" charset="-52"/>
                <a:cs typeface="Arial" pitchFamily="34" charset="0"/>
              </a:rPr>
              <a:t>Приём осуществляется по предварительной записи по телефонам 44-06-99, 44-49-05</a:t>
            </a:r>
            <a:endParaRPr lang="ru-RU" sz="2000" dirty="0">
              <a:latin typeface="PT Astra Serif" pitchFamily="18" charset="-52"/>
              <a:ea typeface="PT Astra Serif" pitchFamily="18" charset="-52"/>
              <a:cs typeface="Arial" pitchFamily="34" charset="0"/>
            </a:endParaRPr>
          </a:p>
        </p:txBody>
      </p:sp>
      <p:pic>
        <p:nvPicPr>
          <p:cNvPr id="4" name="Рисунок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88640" y="179512"/>
            <a:ext cx="2713952" cy="529522"/>
          </a:xfrm>
          <a:prstGeom prst="rect">
            <a:avLst/>
          </a:prstGeom>
        </p:spPr>
      </p:pic>
    </p:spTree>
    <p:extLst>
      <p:ext uri="{BB962C8B-B14F-4D97-AF65-F5344CB8AC3E}">
        <p14:creationId xmlns:p14="http://schemas.microsoft.com/office/powerpoint/2010/main" xmlns="" val="3070489854"/>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60649" y="323528"/>
            <a:ext cx="2713952" cy="529522"/>
          </a:xfrm>
          <a:prstGeom prst="rect">
            <a:avLst/>
          </a:prstGeom>
        </p:spPr>
      </p:pic>
      <p:sp>
        <p:nvSpPr>
          <p:cNvPr id="6" name="Прямоугольник 5"/>
          <p:cNvSpPr/>
          <p:nvPr/>
        </p:nvSpPr>
        <p:spPr>
          <a:xfrm>
            <a:off x="476672" y="899592"/>
            <a:ext cx="5985792" cy="646331"/>
          </a:xfrm>
          <a:prstGeom prst="rect">
            <a:avLst/>
          </a:prstGeom>
        </p:spPr>
        <p:txBody>
          <a:bodyPr wrap="square">
            <a:spAutoFit/>
          </a:bodyPr>
          <a:lstStyle/>
          <a:p>
            <a:pPr algn="ctr"/>
            <a:r>
              <a:rPr lang="ru-RU" b="1" dirty="0" smtClean="0">
                <a:solidFill>
                  <a:srgbClr val="FE7E65"/>
                </a:solidFill>
                <a:latin typeface="Arial" panose="020B0604020202020204" pitchFamily="34" charset="0"/>
                <a:ea typeface="Meiryo" panose="020B0604030504040204" pitchFamily="34" charset="-128"/>
                <a:cs typeface="Arial" panose="020B0604020202020204" pitchFamily="34" charset="0"/>
              </a:rPr>
              <a:t>Основные направления бюджетной и налоговой политики на 2020-2022 годы</a:t>
            </a:r>
            <a:endParaRPr lang="ru-RU" b="1" dirty="0">
              <a:solidFill>
                <a:srgbClr val="FE7E65"/>
              </a:solidFill>
              <a:latin typeface="Arial" panose="020B0604020202020204" pitchFamily="34" charset="0"/>
              <a:ea typeface="Meiryo" panose="020B0604030504040204" pitchFamily="34" charset="-128"/>
              <a:cs typeface="Arial" panose="020B0604020202020204" pitchFamily="34" charset="0"/>
            </a:endParaRPr>
          </a:p>
        </p:txBody>
      </p:sp>
      <p:sp>
        <p:nvSpPr>
          <p:cNvPr id="11" name="TextBox 10"/>
          <p:cNvSpPr txBox="1"/>
          <p:nvPr/>
        </p:nvSpPr>
        <p:spPr>
          <a:xfrm>
            <a:off x="476672" y="1835696"/>
            <a:ext cx="5904656" cy="3416320"/>
          </a:xfrm>
          <a:prstGeom prst="rect">
            <a:avLst/>
          </a:prstGeom>
          <a:noFill/>
        </p:spPr>
        <p:txBody>
          <a:bodyPr wrap="square" rtlCol="0">
            <a:spAutoFit/>
          </a:bodyPr>
          <a:lstStyle/>
          <a:p>
            <a:pPr marL="285750" indent="-285750">
              <a:buFont typeface="Wingdings" pitchFamily="2" charset="2"/>
              <a:buChar char="v"/>
            </a:pPr>
            <a:r>
              <a:rPr lang="ru-RU" dirty="0" smtClean="0"/>
              <a:t>Обеспечение сбалансированности и финансовой устойчивости бюджетной системы Ульяновской области</a:t>
            </a:r>
          </a:p>
          <a:p>
            <a:pPr marL="285750" indent="-285750">
              <a:buFont typeface="Wingdings" pitchFamily="2" charset="2"/>
              <a:buChar char="v"/>
            </a:pPr>
            <a:endParaRPr lang="ru-RU" dirty="0" smtClean="0"/>
          </a:p>
          <a:p>
            <a:pPr marL="285750" indent="-285750">
              <a:buFont typeface="Wingdings" pitchFamily="2" charset="2"/>
              <a:buChar char="v"/>
            </a:pPr>
            <a:r>
              <a:rPr lang="ru-RU" dirty="0" smtClean="0"/>
              <a:t>Повышение эффективности бюджетных расходов</a:t>
            </a:r>
          </a:p>
          <a:p>
            <a:pPr marL="285750" indent="-285750">
              <a:buFont typeface="Wingdings" pitchFamily="2" charset="2"/>
              <a:buChar char="v"/>
            </a:pPr>
            <a:endParaRPr lang="ru-RU" dirty="0" smtClean="0"/>
          </a:p>
          <a:p>
            <a:pPr marL="285750" indent="-285750">
              <a:buFont typeface="Wingdings" pitchFamily="2" charset="2"/>
              <a:buChar char="v"/>
            </a:pPr>
            <a:r>
              <a:rPr lang="ru-RU" dirty="0" smtClean="0"/>
              <a:t>Совершенствование межбюджетных отношений</a:t>
            </a:r>
          </a:p>
          <a:p>
            <a:pPr marL="285750" indent="-285750">
              <a:buFont typeface="Wingdings" pitchFamily="2" charset="2"/>
              <a:buChar char="v"/>
            </a:pPr>
            <a:endParaRPr lang="ru-RU" dirty="0" smtClean="0"/>
          </a:p>
          <a:p>
            <a:pPr marL="285750" indent="-285750">
              <a:buFont typeface="Wingdings" pitchFamily="2" charset="2"/>
              <a:buChar char="v"/>
            </a:pPr>
            <a:r>
              <a:rPr lang="ru-RU" dirty="0" smtClean="0"/>
              <a:t>Сохранение безопасного уровня долговой нагрузки</a:t>
            </a:r>
          </a:p>
          <a:p>
            <a:pPr marL="285750" indent="-285750">
              <a:buFont typeface="Wingdings" pitchFamily="2" charset="2"/>
              <a:buChar char="v"/>
            </a:pPr>
            <a:endParaRPr lang="ru-RU" dirty="0" smtClean="0"/>
          </a:p>
          <a:p>
            <a:pPr marL="285750" indent="-285750">
              <a:buFont typeface="Wingdings" pitchFamily="2" charset="2"/>
              <a:buChar char="v"/>
            </a:pPr>
            <a:r>
              <a:rPr lang="ru-RU" dirty="0" smtClean="0"/>
              <a:t>Повышение прозрачности и открытости бюджетного процесса</a:t>
            </a:r>
            <a:endParaRPr lang="ru-RU" dirty="0"/>
          </a:p>
        </p:txBody>
      </p:sp>
      <p:pic>
        <p:nvPicPr>
          <p:cNvPr id="12" name="Рисунок 11" descr="i-1.jpg"/>
          <p:cNvPicPr>
            <a:picLocks noChangeAspect="1"/>
          </p:cNvPicPr>
          <p:nvPr/>
        </p:nvPicPr>
        <p:blipFill>
          <a:blip r:embed="rId3" cstate="print"/>
          <a:stretch>
            <a:fillRect/>
          </a:stretch>
        </p:blipFill>
        <p:spPr>
          <a:xfrm>
            <a:off x="1124744" y="6156176"/>
            <a:ext cx="4608512" cy="2462453"/>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60649" y="323528"/>
            <a:ext cx="2713952" cy="529522"/>
          </a:xfrm>
          <a:prstGeom prst="rect">
            <a:avLst/>
          </a:prstGeom>
        </p:spPr>
      </p:pic>
      <p:sp>
        <p:nvSpPr>
          <p:cNvPr id="6" name="Прямоугольник 5"/>
          <p:cNvSpPr/>
          <p:nvPr/>
        </p:nvSpPr>
        <p:spPr>
          <a:xfrm>
            <a:off x="476672" y="899592"/>
            <a:ext cx="5985792" cy="369332"/>
          </a:xfrm>
          <a:prstGeom prst="rect">
            <a:avLst/>
          </a:prstGeom>
        </p:spPr>
        <p:txBody>
          <a:bodyPr wrap="square">
            <a:spAutoFit/>
          </a:bodyPr>
          <a:lstStyle/>
          <a:p>
            <a:pPr algn="ctr"/>
            <a:r>
              <a:rPr lang="ru-RU" b="1" dirty="0" smtClean="0">
                <a:solidFill>
                  <a:srgbClr val="FE7E65"/>
                </a:solidFill>
                <a:latin typeface="Arial" panose="020B0604020202020204" pitchFamily="34" charset="0"/>
                <a:ea typeface="Meiryo" panose="020B0604030504040204" pitchFamily="34" charset="-128"/>
                <a:cs typeface="Arial" panose="020B0604020202020204" pitchFamily="34" charset="0"/>
              </a:rPr>
              <a:t>Основные характеристики бюджета</a:t>
            </a:r>
            <a:endParaRPr lang="ru-RU" b="1" dirty="0">
              <a:solidFill>
                <a:srgbClr val="FE7E65"/>
              </a:solidFill>
              <a:latin typeface="Arial" panose="020B0604020202020204" pitchFamily="34" charset="0"/>
              <a:ea typeface="Meiryo" panose="020B0604030504040204" pitchFamily="34" charset="-128"/>
              <a:cs typeface="Arial" panose="020B0604020202020204" pitchFamily="34" charset="0"/>
            </a:endParaRPr>
          </a:p>
        </p:txBody>
      </p:sp>
      <p:graphicFrame>
        <p:nvGraphicFramePr>
          <p:cNvPr id="7" name="Объект 5"/>
          <p:cNvGraphicFramePr>
            <a:graphicFrameLocks/>
          </p:cNvGraphicFramePr>
          <p:nvPr>
            <p:extLst>
              <p:ext uri="{D42A27DB-BD31-4B8C-83A1-F6EECF244321}">
                <p14:modId xmlns:p14="http://schemas.microsoft.com/office/powerpoint/2010/main" xmlns="" val="3903677464"/>
              </p:ext>
            </p:extLst>
          </p:nvPr>
        </p:nvGraphicFramePr>
        <p:xfrm>
          <a:off x="260648" y="1547663"/>
          <a:ext cx="6408713" cy="5351395"/>
        </p:xfrm>
        <a:graphic>
          <a:graphicData uri="http://schemas.openxmlformats.org/drawingml/2006/table">
            <a:tbl>
              <a:tblPr firstRow="1" bandRow="1">
                <a:tableStyleId>{21E4AEA4-8DFA-4A89-87EB-49C32662AFE0}</a:tableStyleId>
              </a:tblPr>
              <a:tblGrid>
                <a:gridCol w="1800200"/>
                <a:gridCol w="1080120"/>
                <a:gridCol w="936104"/>
                <a:gridCol w="1080120"/>
                <a:gridCol w="702362"/>
                <a:gridCol w="809807"/>
              </a:tblGrid>
              <a:tr h="792089">
                <a:tc>
                  <a:txBody>
                    <a:bodyPr/>
                    <a:lstStyle/>
                    <a:p>
                      <a:pPr algn="ctr"/>
                      <a:r>
                        <a:rPr lang="ru-RU" sz="1400" dirty="0" smtClean="0"/>
                        <a:t>Показатели</a:t>
                      </a:r>
                      <a:endParaRPr lang="ru-RU" sz="1400" dirty="0"/>
                    </a:p>
                  </a:txBody>
                  <a:tcPr/>
                </a:tc>
                <a:tc>
                  <a:txBody>
                    <a:bodyPr/>
                    <a:lstStyle/>
                    <a:p>
                      <a:pPr algn="ctr"/>
                      <a:r>
                        <a:rPr lang="ru-RU" sz="1400" dirty="0" smtClean="0"/>
                        <a:t>Исполнено за 2019 год</a:t>
                      </a:r>
                      <a:endParaRPr lang="ru-RU" sz="1400" dirty="0"/>
                    </a:p>
                  </a:txBody>
                  <a:tcPr/>
                </a:tc>
                <a:tc>
                  <a:txBody>
                    <a:bodyPr/>
                    <a:lstStyle/>
                    <a:p>
                      <a:pPr algn="ctr"/>
                      <a:r>
                        <a:rPr lang="ru-RU" sz="1400" dirty="0" smtClean="0"/>
                        <a:t>План на 2020 год</a:t>
                      </a:r>
                      <a:endParaRPr lang="ru-RU" sz="1400" dirty="0"/>
                    </a:p>
                  </a:txBody>
                  <a:tcPr/>
                </a:tc>
                <a:tc>
                  <a:txBody>
                    <a:bodyPr/>
                    <a:lstStyle/>
                    <a:p>
                      <a:pPr algn="ctr"/>
                      <a:r>
                        <a:rPr lang="ru-RU" sz="1400" dirty="0" smtClean="0"/>
                        <a:t>Исполнено за 2020 год</a:t>
                      </a:r>
                      <a:endParaRPr lang="ru-RU" sz="1400" dirty="0"/>
                    </a:p>
                  </a:txBody>
                  <a:tcPr/>
                </a:tc>
                <a:tc>
                  <a:txBody>
                    <a:bodyPr/>
                    <a:lstStyle/>
                    <a:p>
                      <a:pPr algn="ctr"/>
                      <a:r>
                        <a:rPr lang="ru-RU" sz="1400" dirty="0" smtClean="0"/>
                        <a:t>% исполнения</a:t>
                      </a:r>
                      <a:endParaRPr lang="ru-RU" sz="1400" dirty="0"/>
                    </a:p>
                  </a:txBody>
                  <a:tcPr/>
                </a:tc>
                <a:tc>
                  <a:txBody>
                    <a:bodyPr/>
                    <a:lstStyle/>
                    <a:p>
                      <a:pPr algn="ctr"/>
                      <a:r>
                        <a:rPr lang="ru-RU" sz="1400" dirty="0" smtClean="0"/>
                        <a:t>Темп роста, %</a:t>
                      </a:r>
                      <a:endParaRPr lang="ru-RU" sz="1400" dirty="0"/>
                    </a:p>
                  </a:txBody>
                  <a:tcPr/>
                </a:tc>
              </a:tr>
              <a:tr h="386530">
                <a:tc>
                  <a:txBody>
                    <a:bodyPr/>
                    <a:lstStyle/>
                    <a:p>
                      <a:r>
                        <a:rPr lang="ru-RU" sz="1400" b="1" dirty="0" smtClean="0"/>
                        <a:t>Доходы бюджета</a:t>
                      </a:r>
                      <a:endParaRPr lang="ru-RU" sz="1400" b="1" dirty="0"/>
                    </a:p>
                  </a:txBody>
                  <a:tcPr/>
                </a:tc>
                <a:tc>
                  <a:txBody>
                    <a:bodyPr/>
                    <a:lstStyle/>
                    <a:p>
                      <a:pPr algn="ctr"/>
                      <a:r>
                        <a:rPr lang="ru-RU" sz="1400" b="1" dirty="0" smtClean="0"/>
                        <a:t>60830,3</a:t>
                      </a:r>
                      <a:endParaRPr lang="ru-RU" sz="1400" b="1" dirty="0"/>
                    </a:p>
                  </a:txBody>
                  <a:tcPr/>
                </a:tc>
                <a:tc>
                  <a:txBody>
                    <a:bodyPr/>
                    <a:lstStyle/>
                    <a:p>
                      <a:pPr algn="ctr"/>
                      <a:r>
                        <a:rPr lang="ru-RU" sz="1400" b="1" dirty="0" smtClean="0"/>
                        <a:t>74615,5</a:t>
                      </a:r>
                      <a:endParaRPr lang="ru-RU" sz="1400" b="1" dirty="0"/>
                    </a:p>
                  </a:txBody>
                  <a:tcPr/>
                </a:tc>
                <a:tc>
                  <a:txBody>
                    <a:bodyPr/>
                    <a:lstStyle/>
                    <a:p>
                      <a:pPr algn="ctr"/>
                      <a:r>
                        <a:rPr lang="ru-RU" sz="1400" b="1" dirty="0" smtClean="0"/>
                        <a:t>72437,5</a:t>
                      </a:r>
                      <a:endParaRPr lang="ru-RU" sz="1400" b="1" dirty="0"/>
                    </a:p>
                  </a:txBody>
                  <a:tcPr/>
                </a:tc>
                <a:tc>
                  <a:txBody>
                    <a:bodyPr/>
                    <a:lstStyle/>
                    <a:p>
                      <a:pPr algn="ctr"/>
                      <a:r>
                        <a:rPr lang="ru-RU" sz="1400" b="1" dirty="0" smtClean="0"/>
                        <a:t>97,1</a:t>
                      </a:r>
                      <a:endParaRPr lang="ru-RU" sz="1400" b="1" dirty="0"/>
                    </a:p>
                  </a:txBody>
                  <a:tcPr/>
                </a:tc>
                <a:tc>
                  <a:txBody>
                    <a:bodyPr/>
                    <a:lstStyle/>
                    <a:p>
                      <a:pPr algn="ctr"/>
                      <a:r>
                        <a:rPr lang="ru-RU" sz="1400" b="1" dirty="0" smtClean="0"/>
                        <a:t>119,1</a:t>
                      </a:r>
                      <a:endParaRPr lang="ru-RU" sz="1400" b="1" dirty="0"/>
                    </a:p>
                  </a:txBody>
                  <a:tcPr/>
                </a:tc>
              </a:tr>
              <a:tr h="762471">
                <a:tc>
                  <a:txBody>
                    <a:bodyPr/>
                    <a:lstStyle/>
                    <a:p>
                      <a:r>
                        <a:rPr lang="ru-RU" sz="1400" dirty="0" smtClean="0"/>
                        <a:t>Налоговые и неналоговые доходы</a:t>
                      </a:r>
                      <a:endParaRPr lang="ru-RU" sz="1400" dirty="0"/>
                    </a:p>
                  </a:txBody>
                  <a:tcPr/>
                </a:tc>
                <a:tc>
                  <a:txBody>
                    <a:bodyPr/>
                    <a:lstStyle/>
                    <a:p>
                      <a:pPr algn="ctr"/>
                      <a:r>
                        <a:rPr lang="ru-RU" sz="1400" dirty="0" smtClean="0"/>
                        <a:t>46659,1</a:t>
                      </a:r>
                      <a:endParaRPr lang="ru-RU" sz="1400" dirty="0"/>
                    </a:p>
                  </a:txBody>
                  <a:tcPr/>
                </a:tc>
                <a:tc>
                  <a:txBody>
                    <a:bodyPr/>
                    <a:lstStyle/>
                    <a:p>
                      <a:pPr algn="ctr"/>
                      <a:r>
                        <a:rPr lang="ru-RU" sz="1400" dirty="0" smtClean="0"/>
                        <a:t>48887,4</a:t>
                      </a:r>
                      <a:endParaRPr lang="ru-RU" sz="1400" dirty="0"/>
                    </a:p>
                  </a:txBody>
                  <a:tcPr/>
                </a:tc>
                <a:tc>
                  <a:txBody>
                    <a:bodyPr/>
                    <a:lstStyle/>
                    <a:p>
                      <a:pPr algn="ctr"/>
                      <a:r>
                        <a:rPr lang="ru-RU" sz="1400" dirty="0" smtClean="0"/>
                        <a:t>47222,5</a:t>
                      </a:r>
                      <a:endParaRPr lang="ru-RU" sz="1400" dirty="0"/>
                    </a:p>
                  </a:txBody>
                  <a:tcPr/>
                </a:tc>
                <a:tc>
                  <a:txBody>
                    <a:bodyPr/>
                    <a:lstStyle/>
                    <a:p>
                      <a:pPr algn="ctr"/>
                      <a:r>
                        <a:rPr lang="ru-RU" sz="1400" dirty="0" smtClean="0"/>
                        <a:t>96,6</a:t>
                      </a:r>
                      <a:endParaRPr lang="ru-RU" sz="1400" dirty="0"/>
                    </a:p>
                  </a:txBody>
                  <a:tcPr/>
                </a:tc>
                <a:tc>
                  <a:txBody>
                    <a:bodyPr/>
                    <a:lstStyle/>
                    <a:p>
                      <a:pPr algn="ctr"/>
                      <a:r>
                        <a:rPr lang="ru-RU" sz="1400" dirty="0" smtClean="0"/>
                        <a:t>101,2</a:t>
                      </a:r>
                      <a:endParaRPr lang="ru-RU" sz="1400" dirty="0"/>
                    </a:p>
                  </a:txBody>
                  <a:tcPr/>
                </a:tc>
              </a:tr>
              <a:tr h="762471">
                <a:tc>
                  <a:txBody>
                    <a:bodyPr/>
                    <a:lstStyle/>
                    <a:p>
                      <a:r>
                        <a:rPr lang="ru-RU" sz="1400" dirty="0" smtClean="0"/>
                        <a:t>Безвозмездные поступления, </a:t>
                      </a:r>
                      <a:br>
                        <a:rPr lang="ru-RU" sz="1400" dirty="0" smtClean="0"/>
                      </a:br>
                      <a:r>
                        <a:rPr lang="ru-RU" sz="1400" dirty="0" smtClean="0"/>
                        <a:t>в том числе:</a:t>
                      </a:r>
                      <a:endParaRPr lang="ru-RU" sz="1400" dirty="0"/>
                    </a:p>
                  </a:txBody>
                  <a:tcPr/>
                </a:tc>
                <a:tc>
                  <a:txBody>
                    <a:bodyPr/>
                    <a:lstStyle/>
                    <a:p>
                      <a:pPr algn="ctr"/>
                      <a:r>
                        <a:rPr lang="ru-RU" sz="1400" dirty="0" smtClean="0"/>
                        <a:t>14171,2</a:t>
                      </a:r>
                      <a:endParaRPr lang="ru-RU" sz="1400" dirty="0"/>
                    </a:p>
                  </a:txBody>
                  <a:tcPr/>
                </a:tc>
                <a:tc>
                  <a:txBody>
                    <a:bodyPr/>
                    <a:lstStyle/>
                    <a:p>
                      <a:pPr algn="ctr"/>
                      <a:r>
                        <a:rPr lang="ru-RU" sz="1400" dirty="0" smtClean="0"/>
                        <a:t>25728,1</a:t>
                      </a:r>
                      <a:endParaRPr lang="ru-RU" sz="1400" dirty="0"/>
                    </a:p>
                  </a:txBody>
                  <a:tcPr/>
                </a:tc>
                <a:tc>
                  <a:txBody>
                    <a:bodyPr/>
                    <a:lstStyle/>
                    <a:p>
                      <a:pPr algn="ctr"/>
                      <a:r>
                        <a:rPr lang="ru-RU" sz="1400" dirty="0" smtClean="0"/>
                        <a:t>25215,0</a:t>
                      </a:r>
                      <a:endParaRPr lang="ru-RU" sz="1400" dirty="0"/>
                    </a:p>
                  </a:txBody>
                  <a:tcPr/>
                </a:tc>
                <a:tc>
                  <a:txBody>
                    <a:bodyPr/>
                    <a:lstStyle/>
                    <a:p>
                      <a:pPr algn="ctr"/>
                      <a:r>
                        <a:rPr lang="ru-RU" sz="1400" dirty="0" smtClean="0"/>
                        <a:t>98,0</a:t>
                      </a:r>
                      <a:endParaRPr lang="ru-RU" sz="1400" dirty="0"/>
                    </a:p>
                  </a:txBody>
                  <a:tcPr/>
                </a:tc>
                <a:tc>
                  <a:txBody>
                    <a:bodyPr/>
                    <a:lstStyle/>
                    <a:p>
                      <a:pPr algn="ctr"/>
                      <a:r>
                        <a:rPr lang="ru-RU" sz="1400" dirty="0" smtClean="0"/>
                        <a:t>177,9</a:t>
                      </a:r>
                      <a:endParaRPr lang="ru-RU" sz="1400" dirty="0"/>
                    </a:p>
                  </a:txBody>
                  <a:tcPr/>
                </a:tc>
              </a:tr>
              <a:tr h="323358">
                <a:tc>
                  <a:txBody>
                    <a:bodyPr/>
                    <a:lstStyle/>
                    <a:p>
                      <a:r>
                        <a:rPr lang="ru-RU" sz="1400" i="1" dirty="0" smtClean="0"/>
                        <a:t>дотации</a:t>
                      </a:r>
                      <a:endParaRPr lang="ru-RU" sz="1400" i="1" dirty="0"/>
                    </a:p>
                  </a:txBody>
                  <a:tcPr/>
                </a:tc>
                <a:tc>
                  <a:txBody>
                    <a:bodyPr/>
                    <a:lstStyle/>
                    <a:p>
                      <a:pPr algn="ctr"/>
                      <a:r>
                        <a:rPr lang="ru-RU" sz="1400" i="1" dirty="0" smtClean="0"/>
                        <a:t>4685,8</a:t>
                      </a:r>
                      <a:endParaRPr lang="ru-RU" sz="1400" i="1" dirty="0"/>
                    </a:p>
                  </a:txBody>
                  <a:tcPr/>
                </a:tc>
                <a:tc>
                  <a:txBody>
                    <a:bodyPr/>
                    <a:lstStyle/>
                    <a:p>
                      <a:pPr algn="ctr"/>
                      <a:r>
                        <a:rPr lang="ru-RU" sz="1400" i="1" dirty="0" smtClean="0"/>
                        <a:t>7702,1</a:t>
                      </a:r>
                      <a:endParaRPr lang="ru-RU" sz="1400" i="1" dirty="0"/>
                    </a:p>
                  </a:txBody>
                  <a:tcPr/>
                </a:tc>
                <a:tc>
                  <a:txBody>
                    <a:bodyPr/>
                    <a:lstStyle/>
                    <a:p>
                      <a:pPr algn="ctr"/>
                      <a:r>
                        <a:rPr lang="ru-RU" sz="1400" i="1" dirty="0" smtClean="0"/>
                        <a:t>7701,8</a:t>
                      </a:r>
                      <a:endParaRPr lang="ru-RU" sz="1400" i="1" dirty="0"/>
                    </a:p>
                  </a:txBody>
                  <a:tcPr/>
                </a:tc>
                <a:tc>
                  <a:txBody>
                    <a:bodyPr/>
                    <a:lstStyle/>
                    <a:p>
                      <a:pPr algn="ctr"/>
                      <a:r>
                        <a:rPr lang="ru-RU" sz="1400" i="1" dirty="0" smtClean="0"/>
                        <a:t>100,0</a:t>
                      </a:r>
                      <a:endParaRPr lang="ru-RU" sz="1400" i="1" dirty="0"/>
                    </a:p>
                  </a:txBody>
                  <a:tcPr/>
                </a:tc>
                <a:tc>
                  <a:txBody>
                    <a:bodyPr/>
                    <a:lstStyle/>
                    <a:p>
                      <a:pPr algn="ctr"/>
                      <a:r>
                        <a:rPr lang="ru-RU" sz="1400" i="1" dirty="0" smtClean="0"/>
                        <a:t>164,4</a:t>
                      </a:r>
                      <a:endParaRPr lang="ru-RU" sz="1400" i="1" dirty="0"/>
                    </a:p>
                  </a:txBody>
                  <a:tcPr/>
                </a:tc>
              </a:tr>
              <a:tr h="317696">
                <a:tc>
                  <a:txBody>
                    <a:bodyPr/>
                    <a:lstStyle/>
                    <a:p>
                      <a:r>
                        <a:rPr lang="ru-RU" sz="1400" i="1" dirty="0" smtClean="0"/>
                        <a:t>субсидии</a:t>
                      </a:r>
                      <a:endParaRPr lang="ru-RU" sz="1400" i="1" dirty="0"/>
                    </a:p>
                  </a:txBody>
                  <a:tcPr/>
                </a:tc>
                <a:tc>
                  <a:txBody>
                    <a:bodyPr/>
                    <a:lstStyle/>
                    <a:p>
                      <a:pPr algn="ctr"/>
                      <a:r>
                        <a:rPr lang="ru-RU" sz="1400" i="1" dirty="0" smtClean="0"/>
                        <a:t>3414,0</a:t>
                      </a:r>
                      <a:endParaRPr lang="ru-RU" sz="1400" i="1" dirty="0"/>
                    </a:p>
                  </a:txBody>
                  <a:tcPr/>
                </a:tc>
                <a:tc>
                  <a:txBody>
                    <a:bodyPr/>
                    <a:lstStyle/>
                    <a:p>
                      <a:pPr algn="ctr"/>
                      <a:r>
                        <a:rPr lang="ru-RU" sz="1400" i="1" dirty="0" smtClean="0"/>
                        <a:t>7208,7</a:t>
                      </a:r>
                      <a:endParaRPr lang="ru-RU" sz="1400" i="1" dirty="0"/>
                    </a:p>
                  </a:txBody>
                  <a:tcPr/>
                </a:tc>
                <a:tc>
                  <a:txBody>
                    <a:bodyPr/>
                    <a:lstStyle/>
                    <a:p>
                      <a:pPr algn="ctr"/>
                      <a:r>
                        <a:rPr lang="ru-RU" sz="1400" i="1" dirty="0" smtClean="0"/>
                        <a:t>6823,8</a:t>
                      </a:r>
                      <a:endParaRPr lang="ru-RU" sz="1400" i="1" dirty="0"/>
                    </a:p>
                  </a:txBody>
                  <a:tcPr/>
                </a:tc>
                <a:tc>
                  <a:txBody>
                    <a:bodyPr/>
                    <a:lstStyle/>
                    <a:p>
                      <a:pPr algn="ctr"/>
                      <a:r>
                        <a:rPr lang="ru-RU" sz="1400" i="1" dirty="0" smtClean="0"/>
                        <a:t>94,7</a:t>
                      </a:r>
                      <a:endParaRPr lang="ru-RU" sz="1400" i="1" dirty="0"/>
                    </a:p>
                  </a:txBody>
                  <a:tcPr/>
                </a:tc>
                <a:tc>
                  <a:txBody>
                    <a:bodyPr/>
                    <a:lstStyle/>
                    <a:p>
                      <a:pPr algn="ctr"/>
                      <a:r>
                        <a:rPr lang="ru-RU" sz="1400" i="1" dirty="0" smtClean="0"/>
                        <a:t>199,9</a:t>
                      </a:r>
                      <a:endParaRPr lang="ru-RU" sz="1400" i="1" dirty="0"/>
                    </a:p>
                  </a:txBody>
                  <a:tcPr/>
                </a:tc>
              </a:tr>
              <a:tr h="317696">
                <a:tc>
                  <a:txBody>
                    <a:bodyPr/>
                    <a:lstStyle/>
                    <a:p>
                      <a:r>
                        <a:rPr lang="ru-RU" sz="1400" i="1" dirty="0" smtClean="0"/>
                        <a:t>субвенции</a:t>
                      </a:r>
                      <a:endParaRPr lang="ru-RU" sz="1400" i="1" dirty="0"/>
                    </a:p>
                  </a:txBody>
                  <a:tcPr/>
                </a:tc>
                <a:tc>
                  <a:txBody>
                    <a:bodyPr/>
                    <a:lstStyle/>
                    <a:p>
                      <a:pPr algn="ctr"/>
                      <a:r>
                        <a:rPr lang="ru-RU" sz="1400" i="1" dirty="0" smtClean="0"/>
                        <a:t>2779,0</a:t>
                      </a:r>
                      <a:endParaRPr lang="ru-RU" sz="1400" i="1" dirty="0"/>
                    </a:p>
                  </a:txBody>
                  <a:tcPr/>
                </a:tc>
                <a:tc>
                  <a:txBody>
                    <a:bodyPr/>
                    <a:lstStyle/>
                    <a:p>
                      <a:pPr algn="ctr"/>
                      <a:r>
                        <a:rPr lang="ru-RU" sz="1400" i="1" dirty="0" smtClean="0"/>
                        <a:t>4559,4</a:t>
                      </a:r>
                      <a:endParaRPr lang="ru-RU" sz="1400" i="1" dirty="0"/>
                    </a:p>
                  </a:txBody>
                  <a:tcPr/>
                </a:tc>
                <a:tc>
                  <a:txBody>
                    <a:bodyPr/>
                    <a:lstStyle/>
                    <a:p>
                      <a:pPr algn="ctr"/>
                      <a:r>
                        <a:rPr lang="ru-RU" sz="1400" i="1" dirty="0" smtClean="0"/>
                        <a:t>4508,7</a:t>
                      </a:r>
                      <a:endParaRPr lang="ru-RU" sz="1400" i="1" dirty="0"/>
                    </a:p>
                  </a:txBody>
                  <a:tcPr/>
                </a:tc>
                <a:tc>
                  <a:txBody>
                    <a:bodyPr/>
                    <a:lstStyle/>
                    <a:p>
                      <a:pPr algn="ctr"/>
                      <a:r>
                        <a:rPr lang="ru-RU" sz="1400" i="1" dirty="0" smtClean="0"/>
                        <a:t>98,9</a:t>
                      </a:r>
                      <a:endParaRPr lang="ru-RU" sz="1400" i="1" dirty="0"/>
                    </a:p>
                  </a:txBody>
                  <a:tcPr/>
                </a:tc>
                <a:tc>
                  <a:txBody>
                    <a:bodyPr/>
                    <a:lstStyle/>
                    <a:p>
                      <a:pPr algn="ctr"/>
                      <a:r>
                        <a:rPr lang="ru-RU" sz="1400" i="1" dirty="0" smtClean="0"/>
                        <a:t>162,2</a:t>
                      </a:r>
                      <a:endParaRPr lang="ru-RU" sz="1400" i="1" dirty="0"/>
                    </a:p>
                  </a:txBody>
                  <a:tcPr/>
                </a:tc>
              </a:tr>
              <a:tr h="762471">
                <a:tc>
                  <a:txBody>
                    <a:bodyPr/>
                    <a:lstStyle/>
                    <a:p>
                      <a:r>
                        <a:rPr lang="ru-RU" sz="1400" i="1" dirty="0" smtClean="0"/>
                        <a:t>иные межбюджетные трансферты</a:t>
                      </a:r>
                      <a:endParaRPr lang="ru-RU" sz="1400" i="1" dirty="0"/>
                    </a:p>
                  </a:txBody>
                  <a:tcPr/>
                </a:tc>
                <a:tc>
                  <a:txBody>
                    <a:bodyPr/>
                    <a:lstStyle/>
                    <a:p>
                      <a:pPr algn="ctr"/>
                      <a:r>
                        <a:rPr lang="ru-RU" sz="1400" i="1" dirty="0" smtClean="0"/>
                        <a:t>3248,8</a:t>
                      </a:r>
                      <a:endParaRPr lang="ru-RU" sz="1400" i="1" dirty="0"/>
                    </a:p>
                  </a:txBody>
                  <a:tcPr/>
                </a:tc>
                <a:tc>
                  <a:txBody>
                    <a:bodyPr/>
                    <a:lstStyle/>
                    <a:p>
                      <a:pPr algn="ctr"/>
                      <a:r>
                        <a:rPr lang="ru-RU" sz="1400" i="1" dirty="0" smtClean="0"/>
                        <a:t>6102,6</a:t>
                      </a:r>
                      <a:endParaRPr lang="ru-RU" sz="1400" i="1" dirty="0"/>
                    </a:p>
                  </a:txBody>
                  <a:tcPr/>
                </a:tc>
                <a:tc>
                  <a:txBody>
                    <a:bodyPr/>
                    <a:lstStyle/>
                    <a:p>
                      <a:pPr algn="ctr"/>
                      <a:r>
                        <a:rPr lang="ru-RU" sz="1400" i="1" dirty="0" smtClean="0"/>
                        <a:t>5995,1</a:t>
                      </a:r>
                      <a:endParaRPr lang="ru-RU" sz="1400" i="1" dirty="0"/>
                    </a:p>
                  </a:txBody>
                  <a:tcPr/>
                </a:tc>
                <a:tc>
                  <a:txBody>
                    <a:bodyPr/>
                    <a:lstStyle/>
                    <a:p>
                      <a:pPr algn="ctr"/>
                      <a:r>
                        <a:rPr lang="ru-RU" sz="1400" i="1" dirty="0" smtClean="0"/>
                        <a:t>98,2</a:t>
                      </a:r>
                      <a:endParaRPr lang="ru-RU" sz="1400" i="1" dirty="0"/>
                    </a:p>
                  </a:txBody>
                  <a:tcPr/>
                </a:tc>
                <a:tc>
                  <a:txBody>
                    <a:bodyPr/>
                    <a:lstStyle/>
                    <a:p>
                      <a:pPr algn="ctr"/>
                      <a:r>
                        <a:rPr lang="ru-RU" sz="1400" i="1" dirty="0" smtClean="0"/>
                        <a:t>184,5</a:t>
                      </a:r>
                      <a:endParaRPr lang="ru-RU" sz="1400" i="1" dirty="0"/>
                    </a:p>
                  </a:txBody>
                  <a:tcPr/>
                </a:tc>
              </a:tr>
              <a:tr h="386530">
                <a:tc>
                  <a:txBody>
                    <a:bodyPr/>
                    <a:lstStyle/>
                    <a:p>
                      <a:r>
                        <a:rPr lang="ru-RU" sz="1400" b="1" dirty="0" smtClean="0"/>
                        <a:t>Расходы бюджета</a:t>
                      </a:r>
                      <a:endParaRPr lang="ru-RU" sz="1400" b="1" dirty="0"/>
                    </a:p>
                  </a:txBody>
                  <a:tcPr/>
                </a:tc>
                <a:tc>
                  <a:txBody>
                    <a:bodyPr/>
                    <a:lstStyle/>
                    <a:p>
                      <a:pPr algn="ctr"/>
                      <a:r>
                        <a:rPr lang="ru-RU" sz="1400" b="1" dirty="0" smtClean="0"/>
                        <a:t>63177,2</a:t>
                      </a:r>
                      <a:endParaRPr lang="ru-RU" sz="1400" b="1" dirty="0"/>
                    </a:p>
                  </a:txBody>
                  <a:tcPr/>
                </a:tc>
                <a:tc>
                  <a:txBody>
                    <a:bodyPr/>
                    <a:lstStyle/>
                    <a:p>
                      <a:pPr algn="ctr"/>
                      <a:r>
                        <a:rPr lang="ru-RU" sz="1400" b="1" dirty="0" smtClean="0"/>
                        <a:t>83623,5</a:t>
                      </a:r>
                      <a:endParaRPr lang="ru-RU" sz="1400" b="1" dirty="0"/>
                    </a:p>
                  </a:txBody>
                  <a:tcPr/>
                </a:tc>
                <a:tc>
                  <a:txBody>
                    <a:bodyPr/>
                    <a:lstStyle/>
                    <a:p>
                      <a:pPr algn="ctr"/>
                      <a:r>
                        <a:rPr lang="ru-RU" sz="1400" b="1" dirty="0" smtClean="0"/>
                        <a:t>81521,6</a:t>
                      </a:r>
                      <a:endParaRPr lang="ru-RU" sz="1400" b="1" dirty="0"/>
                    </a:p>
                  </a:txBody>
                  <a:tcPr/>
                </a:tc>
                <a:tc>
                  <a:txBody>
                    <a:bodyPr/>
                    <a:lstStyle/>
                    <a:p>
                      <a:pPr algn="ctr"/>
                      <a:r>
                        <a:rPr lang="ru-RU" sz="1400" b="1" dirty="0" smtClean="0"/>
                        <a:t>97,5</a:t>
                      </a:r>
                      <a:endParaRPr lang="ru-RU" sz="1400" b="1" dirty="0"/>
                    </a:p>
                  </a:txBody>
                  <a:tcPr/>
                </a:tc>
                <a:tc>
                  <a:txBody>
                    <a:bodyPr/>
                    <a:lstStyle/>
                    <a:p>
                      <a:pPr algn="ctr"/>
                      <a:r>
                        <a:rPr lang="ru-RU" sz="1400" b="1" dirty="0" smtClean="0"/>
                        <a:t>129,0</a:t>
                      </a:r>
                      <a:endParaRPr lang="ru-RU" sz="1400" b="1" dirty="0"/>
                    </a:p>
                  </a:txBody>
                  <a:tcPr/>
                </a:tc>
              </a:tr>
              <a:tr h="540083">
                <a:tc>
                  <a:txBody>
                    <a:bodyPr/>
                    <a:lstStyle/>
                    <a:p>
                      <a:r>
                        <a:rPr lang="ru-RU" sz="1400" b="1" dirty="0" smtClean="0"/>
                        <a:t>Дефицит (-), профицит (+)</a:t>
                      </a:r>
                      <a:endParaRPr lang="ru-RU" sz="1400" b="1" dirty="0"/>
                    </a:p>
                  </a:txBody>
                  <a:tcPr/>
                </a:tc>
                <a:tc>
                  <a:txBody>
                    <a:bodyPr/>
                    <a:lstStyle/>
                    <a:p>
                      <a:pPr algn="ctr"/>
                      <a:r>
                        <a:rPr lang="ru-RU" sz="1400" b="1" dirty="0" smtClean="0"/>
                        <a:t>-2346,9</a:t>
                      </a:r>
                      <a:endParaRPr lang="ru-RU" sz="1400" b="1" dirty="0"/>
                    </a:p>
                  </a:txBody>
                  <a:tcPr/>
                </a:tc>
                <a:tc>
                  <a:txBody>
                    <a:bodyPr/>
                    <a:lstStyle/>
                    <a:p>
                      <a:pPr algn="ctr"/>
                      <a:r>
                        <a:rPr lang="ru-RU" sz="1400" b="1" dirty="0" smtClean="0"/>
                        <a:t>-9008,0</a:t>
                      </a:r>
                      <a:endParaRPr lang="ru-RU" sz="1400" b="1" dirty="0"/>
                    </a:p>
                  </a:txBody>
                  <a:tcPr/>
                </a:tc>
                <a:tc>
                  <a:txBody>
                    <a:bodyPr/>
                    <a:lstStyle/>
                    <a:p>
                      <a:pPr algn="ctr"/>
                      <a:r>
                        <a:rPr lang="ru-RU" sz="1400" b="1" dirty="0" smtClean="0"/>
                        <a:t>-9084,1</a:t>
                      </a:r>
                      <a:endParaRPr lang="ru-RU" sz="1400" b="1" dirty="0"/>
                    </a:p>
                  </a:txBody>
                  <a:tcPr/>
                </a:tc>
                <a:tc>
                  <a:txBody>
                    <a:bodyPr/>
                    <a:lstStyle/>
                    <a:p>
                      <a:pPr algn="ctr"/>
                      <a:endParaRPr lang="ru-RU" sz="1400" b="1" dirty="0"/>
                    </a:p>
                  </a:txBody>
                  <a:tcPr/>
                </a:tc>
                <a:tc>
                  <a:txBody>
                    <a:bodyPr/>
                    <a:lstStyle/>
                    <a:p>
                      <a:pPr algn="ctr"/>
                      <a:endParaRPr lang="ru-RU" sz="1400" b="1" dirty="0"/>
                    </a:p>
                  </a:txBody>
                  <a:tcPr/>
                </a:tc>
              </a:tr>
            </a:tbl>
          </a:graphicData>
        </a:graphic>
      </p:graphicFrame>
      <p:sp>
        <p:nvSpPr>
          <p:cNvPr id="8" name="TextBox 7"/>
          <p:cNvSpPr txBox="1"/>
          <p:nvPr/>
        </p:nvSpPr>
        <p:spPr>
          <a:xfrm>
            <a:off x="5589240" y="1259632"/>
            <a:ext cx="792088" cy="246221"/>
          </a:xfrm>
          <a:prstGeom prst="rect">
            <a:avLst/>
          </a:prstGeom>
          <a:noFill/>
        </p:spPr>
        <p:txBody>
          <a:bodyPr wrap="square" rtlCol="0">
            <a:spAutoFit/>
          </a:bodyPr>
          <a:lstStyle/>
          <a:p>
            <a:r>
              <a:rPr lang="ru-RU" sz="1000" dirty="0" smtClean="0"/>
              <a:t>млн руб.</a:t>
            </a:r>
            <a:endParaRPr lang="ru-RU" sz="1000" dirty="0"/>
          </a:p>
        </p:txBody>
      </p:sp>
      <p:pic>
        <p:nvPicPr>
          <p:cNvPr id="9" name="Рисунок 8" descr="ekonomika.jpg"/>
          <p:cNvPicPr>
            <a:picLocks noChangeAspect="1"/>
          </p:cNvPicPr>
          <p:nvPr/>
        </p:nvPicPr>
        <p:blipFill>
          <a:blip r:embed="rId3" cstate="print"/>
          <a:stretch>
            <a:fillRect/>
          </a:stretch>
        </p:blipFill>
        <p:spPr>
          <a:xfrm>
            <a:off x="1916832" y="7164288"/>
            <a:ext cx="3240360" cy="1565318"/>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60649" y="323528"/>
            <a:ext cx="2713952" cy="529522"/>
          </a:xfrm>
          <a:prstGeom prst="rect">
            <a:avLst/>
          </a:prstGeom>
        </p:spPr>
      </p:pic>
      <p:sp>
        <p:nvSpPr>
          <p:cNvPr id="5" name="TextBox 4"/>
          <p:cNvSpPr txBox="1"/>
          <p:nvPr/>
        </p:nvSpPr>
        <p:spPr>
          <a:xfrm>
            <a:off x="2996953" y="251521"/>
            <a:ext cx="3861047" cy="523220"/>
          </a:xfrm>
          <a:prstGeom prst="rect">
            <a:avLst/>
          </a:prstGeom>
          <a:noFill/>
        </p:spPr>
        <p:txBody>
          <a:bodyPr wrap="square" rtlCol="0">
            <a:spAutoFit/>
          </a:bodyPr>
          <a:lstStyle/>
          <a:p>
            <a:r>
              <a:rPr lang="ru-RU" sz="1400" b="1" dirty="0" smtClean="0">
                <a:solidFill>
                  <a:srgbClr val="1E43A1"/>
                </a:solidFill>
                <a:latin typeface="Arial" panose="020B0604020202020204" pitchFamily="34" charset="0"/>
                <a:ea typeface="Meiryo" panose="020B0604030504040204" pitchFamily="34" charset="-128"/>
                <a:cs typeface="Arial" panose="020B0604020202020204" pitchFamily="34" charset="0"/>
              </a:rPr>
              <a:t>Доходы областного бюджета Ульяновской области</a:t>
            </a:r>
            <a:endParaRPr lang="ru-RU" sz="1400" b="1" dirty="0">
              <a:solidFill>
                <a:srgbClr val="1E43A1"/>
              </a:solidFill>
              <a:latin typeface="Arial" panose="020B0604020202020204" pitchFamily="34" charset="0"/>
              <a:ea typeface="Meiryo" panose="020B0604030504040204" pitchFamily="34" charset="-128"/>
              <a:cs typeface="Arial" panose="020B0604020202020204" pitchFamily="34" charset="0"/>
            </a:endParaRPr>
          </a:p>
        </p:txBody>
      </p:sp>
      <p:sp>
        <p:nvSpPr>
          <p:cNvPr id="6" name="Прямоугольник 5"/>
          <p:cNvSpPr/>
          <p:nvPr/>
        </p:nvSpPr>
        <p:spPr>
          <a:xfrm>
            <a:off x="467544" y="1043609"/>
            <a:ext cx="5985792" cy="646331"/>
          </a:xfrm>
          <a:prstGeom prst="rect">
            <a:avLst/>
          </a:prstGeom>
        </p:spPr>
        <p:txBody>
          <a:bodyPr wrap="square">
            <a:spAutoFit/>
          </a:bodyPr>
          <a:lstStyle/>
          <a:p>
            <a:r>
              <a:rPr lang="ru-RU" b="1" dirty="0" smtClean="0">
                <a:solidFill>
                  <a:srgbClr val="FE7E65"/>
                </a:solidFill>
                <a:latin typeface="Arial" panose="020B0604020202020204" pitchFamily="34" charset="0"/>
                <a:ea typeface="Meiryo" panose="020B0604030504040204" pitchFamily="34" charset="-128"/>
                <a:cs typeface="Arial" panose="020B0604020202020204" pitchFamily="34" charset="0"/>
              </a:rPr>
              <a:t>Налоговые и неналоговые доходы областного бюджета Ульяновской области</a:t>
            </a:r>
            <a:endParaRPr lang="ru-RU" b="1" dirty="0">
              <a:solidFill>
                <a:srgbClr val="FE7E65"/>
              </a:solidFill>
              <a:latin typeface="Arial" panose="020B0604020202020204" pitchFamily="34" charset="0"/>
              <a:ea typeface="Meiryo" panose="020B0604030504040204" pitchFamily="34" charset="-128"/>
              <a:cs typeface="Arial" panose="020B0604020202020204" pitchFamily="34" charset="0"/>
            </a:endParaRPr>
          </a:p>
        </p:txBody>
      </p:sp>
      <p:graphicFrame>
        <p:nvGraphicFramePr>
          <p:cNvPr id="7" name="Таблица 6"/>
          <p:cNvGraphicFramePr>
            <a:graphicFrameLocks noGrp="1"/>
          </p:cNvGraphicFramePr>
          <p:nvPr>
            <p:extLst>
              <p:ext uri="{D42A27DB-BD31-4B8C-83A1-F6EECF244321}">
                <p14:modId xmlns:p14="http://schemas.microsoft.com/office/powerpoint/2010/main" xmlns="" val="1126072257"/>
              </p:ext>
            </p:extLst>
          </p:nvPr>
        </p:nvGraphicFramePr>
        <p:xfrm>
          <a:off x="107504" y="1947654"/>
          <a:ext cx="6633864" cy="2587774"/>
        </p:xfrm>
        <a:graphic>
          <a:graphicData uri="http://schemas.openxmlformats.org/drawingml/2006/table">
            <a:tbl>
              <a:tblPr firstRow="1" bandRow="1">
                <a:tableStyleId>{5C22544A-7EE6-4342-B048-85BDC9FD1C3A}</a:tableStyleId>
              </a:tblPr>
              <a:tblGrid>
                <a:gridCol w="2556469"/>
                <a:gridCol w="1132222"/>
                <a:gridCol w="1189151"/>
                <a:gridCol w="878011"/>
                <a:gridCol w="878011"/>
              </a:tblGrid>
              <a:tr h="354309">
                <a:tc>
                  <a:txBody>
                    <a:bodyPr/>
                    <a:lstStyle/>
                    <a:p>
                      <a:pPr algn="ctr"/>
                      <a:r>
                        <a:rPr lang="ru-RU" sz="900" dirty="0" smtClean="0">
                          <a:latin typeface="Arial" pitchFamily="34" charset="0"/>
                          <a:cs typeface="Arial" pitchFamily="34" charset="0"/>
                        </a:rPr>
                        <a:t>Показатель</a:t>
                      </a:r>
                      <a:endParaRPr lang="ru-RU" sz="900" dirty="0">
                        <a:latin typeface="Arial" pitchFamily="34" charset="0"/>
                        <a:ea typeface="Meiryo" panose="020B0604030504040204" pitchFamily="34" charset="-128"/>
                        <a:cs typeface="Arial" pitchFamily="34" charset="0"/>
                      </a:endParaRPr>
                    </a:p>
                  </a:txBody>
                  <a:tcPr anchor="ctr"/>
                </a:tc>
                <a:tc>
                  <a:txBody>
                    <a:bodyPr/>
                    <a:lstStyle/>
                    <a:p>
                      <a:pPr algn="ctr"/>
                      <a:r>
                        <a:rPr lang="ru-RU" sz="900" dirty="0" smtClean="0">
                          <a:latin typeface="Arial" pitchFamily="34" charset="0"/>
                          <a:cs typeface="Arial" pitchFamily="34" charset="0"/>
                        </a:rPr>
                        <a:t>Факт за </a:t>
                      </a:r>
                    </a:p>
                    <a:p>
                      <a:pPr algn="ctr"/>
                      <a:r>
                        <a:rPr lang="ru-RU" sz="900" dirty="0" smtClean="0">
                          <a:latin typeface="Arial" pitchFamily="34" charset="0"/>
                          <a:cs typeface="Arial" pitchFamily="34" charset="0"/>
                        </a:rPr>
                        <a:t>2019 год</a:t>
                      </a:r>
                      <a:endParaRPr lang="ru-RU" sz="900" dirty="0">
                        <a:latin typeface="Arial" pitchFamily="34" charset="0"/>
                        <a:ea typeface="Meiryo" panose="020B0604030504040204" pitchFamily="34" charset="-128"/>
                        <a:cs typeface="Arial" pitchFamily="34" charset="0"/>
                      </a:endParaRPr>
                    </a:p>
                  </a:txBody>
                  <a:tcPr anchor="ctr"/>
                </a:tc>
                <a:tc>
                  <a:txBody>
                    <a:bodyPr/>
                    <a:lstStyle/>
                    <a:p>
                      <a:pPr algn="ctr"/>
                      <a:r>
                        <a:rPr lang="ru-RU" sz="900" dirty="0" smtClean="0">
                          <a:latin typeface="Arial" pitchFamily="34" charset="0"/>
                          <a:cs typeface="Arial" pitchFamily="34" charset="0"/>
                        </a:rPr>
                        <a:t>Факт за</a:t>
                      </a:r>
                    </a:p>
                    <a:p>
                      <a:pPr algn="ctr"/>
                      <a:r>
                        <a:rPr lang="ru-RU" sz="900" dirty="0" smtClean="0">
                          <a:latin typeface="Arial" pitchFamily="34" charset="0"/>
                          <a:cs typeface="Arial" pitchFamily="34" charset="0"/>
                        </a:rPr>
                        <a:t> 2020 год</a:t>
                      </a:r>
                      <a:endParaRPr lang="ru-RU" sz="900" dirty="0">
                        <a:latin typeface="Arial" pitchFamily="34" charset="0"/>
                        <a:ea typeface="Meiryo" panose="020B0604030504040204" pitchFamily="34" charset="-128"/>
                        <a:cs typeface="Arial" pitchFamily="34" charset="0"/>
                      </a:endParaRPr>
                    </a:p>
                  </a:txBody>
                  <a:tcPr anchor="ctr"/>
                </a:tc>
                <a:tc>
                  <a:txBody>
                    <a:bodyPr/>
                    <a:lstStyle/>
                    <a:p>
                      <a:pPr algn="ctr"/>
                      <a:r>
                        <a:rPr lang="ru-RU" sz="900" dirty="0" smtClean="0">
                          <a:latin typeface="Arial" pitchFamily="34" charset="0"/>
                          <a:ea typeface="Meiryo" panose="020B0604030504040204" pitchFamily="34" charset="-128"/>
                          <a:cs typeface="Arial" pitchFamily="34" charset="0"/>
                        </a:rPr>
                        <a:t>Отклонения</a:t>
                      </a:r>
                      <a:endParaRPr lang="ru-RU" sz="900" dirty="0">
                        <a:latin typeface="Arial" pitchFamily="34" charset="0"/>
                        <a:ea typeface="Meiryo" panose="020B0604030504040204" pitchFamily="34" charset="-128"/>
                        <a:cs typeface="Arial" pitchFamily="34" charset="0"/>
                      </a:endParaRPr>
                    </a:p>
                  </a:txBody>
                  <a:tcPr anchor="ctr"/>
                </a:tc>
                <a:tc>
                  <a:txBody>
                    <a:bodyPr/>
                    <a:lstStyle/>
                    <a:p>
                      <a:pPr algn="ctr"/>
                      <a:r>
                        <a:rPr lang="ru-RU" sz="900" dirty="0" smtClean="0">
                          <a:latin typeface="Arial" pitchFamily="34" charset="0"/>
                          <a:cs typeface="Arial" pitchFamily="34" charset="0"/>
                        </a:rPr>
                        <a:t>Темп </a:t>
                      </a:r>
                      <a:r>
                        <a:rPr lang="ru-RU" sz="900" dirty="0" err="1" smtClean="0">
                          <a:latin typeface="Arial" pitchFamily="34" charset="0"/>
                          <a:cs typeface="Arial" pitchFamily="34" charset="0"/>
                        </a:rPr>
                        <a:t>роста,%</a:t>
                      </a:r>
                      <a:endParaRPr lang="ru-RU" sz="900" dirty="0">
                        <a:latin typeface="Arial" pitchFamily="34" charset="0"/>
                        <a:ea typeface="Meiryo" panose="020B0604030504040204" pitchFamily="34" charset="-128"/>
                        <a:cs typeface="Arial" pitchFamily="34" charset="0"/>
                      </a:endParaRPr>
                    </a:p>
                  </a:txBody>
                  <a:tcPr anchor="ctr"/>
                </a:tc>
              </a:tr>
              <a:tr h="236277">
                <a:tc>
                  <a:txBody>
                    <a:bodyPr/>
                    <a:lstStyle/>
                    <a:p>
                      <a:r>
                        <a:rPr lang="ru-RU" sz="1050" dirty="0" smtClean="0">
                          <a:latin typeface="Arial" pitchFamily="34" charset="0"/>
                          <a:cs typeface="Arial" pitchFamily="34" charset="0"/>
                        </a:rPr>
                        <a:t>Налоговые и неналоговые доходы</a:t>
                      </a:r>
                      <a:endParaRPr lang="ru-RU" sz="1050" dirty="0">
                        <a:solidFill>
                          <a:schemeClr val="tx1"/>
                        </a:solidFill>
                        <a:latin typeface="Arial" pitchFamily="34" charset="0"/>
                        <a:cs typeface="Arial" pitchFamily="34" charset="0"/>
                      </a:endParaRPr>
                    </a:p>
                  </a:txBody>
                  <a:tcPr/>
                </a:tc>
                <a:tc>
                  <a:txBody>
                    <a:bodyPr/>
                    <a:lstStyle/>
                    <a:p>
                      <a:pPr algn="ctr"/>
                      <a:r>
                        <a:rPr lang="ru-RU" sz="1050" dirty="0" smtClean="0">
                          <a:latin typeface="Arial" pitchFamily="34" charset="0"/>
                          <a:cs typeface="Arial" pitchFamily="34" charset="0"/>
                        </a:rPr>
                        <a:t>46 659,1</a:t>
                      </a:r>
                      <a:endParaRPr lang="ru-RU" sz="1050" dirty="0">
                        <a:solidFill>
                          <a:schemeClr val="tx1"/>
                        </a:solidFill>
                        <a:latin typeface="Arial" pitchFamily="34" charset="0"/>
                        <a:cs typeface="Arial" pitchFamily="34" charset="0"/>
                      </a:endParaRPr>
                    </a:p>
                  </a:txBody>
                  <a:tcPr anchor="ctr"/>
                </a:tc>
                <a:tc>
                  <a:txBody>
                    <a:bodyPr/>
                    <a:lstStyle/>
                    <a:p>
                      <a:pPr algn="ctr"/>
                      <a:r>
                        <a:rPr lang="ru-RU" sz="1050" dirty="0" smtClean="0">
                          <a:latin typeface="Arial" pitchFamily="34" charset="0"/>
                          <a:cs typeface="Arial" pitchFamily="34" charset="0"/>
                        </a:rPr>
                        <a:t>47 222,6</a:t>
                      </a:r>
                      <a:endParaRPr lang="ru-RU" sz="1050" dirty="0">
                        <a:solidFill>
                          <a:schemeClr val="tx1"/>
                        </a:solidFill>
                        <a:latin typeface="Arial" pitchFamily="34" charset="0"/>
                        <a:cs typeface="Arial" pitchFamily="34" charset="0"/>
                      </a:endParaRPr>
                    </a:p>
                  </a:txBody>
                  <a:tcPr anchor="ctr"/>
                </a:tc>
                <a:tc>
                  <a:txBody>
                    <a:bodyPr/>
                    <a:lstStyle/>
                    <a:p>
                      <a:pPr algn="ctr"/>
                      <a:r>
                        <a:rPr lang="ru-RU" sz="1050" dirty="0" smtClean="0">
                          <a:solidFill>
                            <a:schemeClr val="tx1"/>
                          </a:solidFill>
                          <a:latin typeface="Arial" pitchFamily="34" charset="0"/>
                          <a:cs typeface="Arial" pitchFamily="34" charset="0"/>
                        </a:rPr>
                        <a:t>563,5</a:t>
                      </a:r>
                      <a:endParaRPr lang="ru-RU" sz="1050" dirty="0">
                        <a:solidFill>
                          <a:schemeClr val="tx1"/>
                        </a:solidFill>
                        <a:latin typeface="Arial" pitchFamily="34" charset="0"/>
                        <a:cs typeface="Arial" pitchFamily="34" charset="0"/>
                      </a:endParaRPr>
                    </a:p>
                  </a:txBody>
                  <a:tcPr anchor="ctr"/>
                </a:tc>
                <a:tc>
                  <a:txBody>
                    <a:bodyPr/>
                    <a:lstStyle/>
                    <a:p>
                      <a:pPr algn="ctr"/>
                      <a:r>
                        <a:rPr lang="ru-RU" sz="1050" dirty="0" smtClean="0">
                          <a:latin typeface="Arial" pitchFamily="34" charset="0"/>
                          <a:cs typeface="Arial" pitchFamily="34" charset="0"/>
                        </a:rPr>
                        <a:t>101,2</a:t>
                      </a:r>
                      <a:endParaRPr lang="ru-RU" sz="1050" dirty="0">
                        <a:solidFill>
                          <a:schemeClr val="tx1"/>
                        </a:solidFill>
                        <a:latin typeface="Arial" pitchFamily="34" charset="0"/>
                        <a:cs typeface="Arial" pitchFamily="34" charset="0"/>
                      </a:endParaRPr>
                    </a:p>
                  </a:txBody>
                  <a:tcPr anchor="ctr"/>
                </a:tc>
              </a:tr>
              <a:tr h="236277">
                <a:tc>
                  <a:txBody>
                    <a:bodyPr/>
                    <a:lstStyle/>
                    <a:p>
                      <a:r>
                        <a:rPr lang="ru-RU" sz="1050" i="1" dirty="0" smtClean="0">
                          <a:latin typeface="Arial" pitchFamily="34" charset="0"/>
                          <a:cs typeface="Arial" pitchFamily="34" charset="0"/>
                        </a:rPr>
                        <a:t>Налоговые доходы</a:t>
                      </a:r>
                      <a:endParaRPr lang="ru-RU" sz="1050" i="1" dirty="0">
                        <a:solidFill>
                          <a:schemeClr val="tx1"/>
                        </a:solidFill>
                        <a:latin typeface="Arial" pitchFamily="34" charset="0"/>
                        <a:cs typeface="Arial" pitchFamily="34" charset="0"/>
                      </a:endParaRPr>
                    </a:p>
                  </a:txBody>
                  <a:tcPr/>
                </a:tc>
                <a:tc>
                  <a:txBody>
                    <a:bodyPr/>
                    <a:lstStyle/>
                    <a:p>
                      <a:pPr algn="ctr"/>
                      <a:r>
                        <a:rPr lang="ru-RU" sz="1050" i="1" dirty="0" smtClean="0">
                          <a:latin typeface="Arial" pitchFamily="34" charset="0"/>
                          <a:cs typeface="Arial" pitchFamily="34" charset="0"/>
                        </a:rPr>
                        <a:t>45 525,2</a:t>
                      </a:r>
                      <a:endParaRPr lang="ru-RU" sz="1050" i="1" dirty="0">
                        <a:solidFill>
                          <a:schemeClr val="tx1"/>
                        </a:solidFill>
                        <a:latin typeface="Arial" pitchFamily="34" charset="0"/>
                        <a:cs typeface="Arial" pitchFamily="34" charset="0"/>
                      </a:endParaRPr>
                    </a:p>
                  </a:txBody>
                  <a:tcPr anchor="ctr"/>
                </a:tc>
                <a:tc>
                  <a:txBody>
                    <a:bodyPr/>
                    <a:lstStyle/>
                    <a:p>
                      <a:pPr algn="ctr"/>
                      <a:r>
                        <a:rPr lang="ru-RU" sz="1050" i="1" dirty="0" smtClean="0">
                          <a:latin typeface="Arial" pitchFamily="34" charset="0"/>
                          <a:cs typeface="Arial" pitchFamily="34" charset="0"/>
                        </a:rPr>
                        <a:t>46 190,8</a:t>
                      </a:r>
                      <a:endParaRPr lang="ru-RU" sz="1050" i="1" dirty="0">
                        <a:solidFill>
                          <a:schemeClr val="tx1"/>
                        </a:solidFill>
                        <a:latin typeface="Arial" pitchFamily="34" charset="0"/>
                        <a:cs typeface="Arial" pitchFamily="34" charset="0"/>
                      </a:endParaRPr>
                    </a:p>
                  </a:txBody>
                  <a:tcPr anchor="ctr"/>
                </a:tc>
                <a:tc>
                  <a:txBody>
                    <a:bodyPr/>
                    <a:lstStyle/>
                    <a:p>
                      <a:pPr algn="ctr"/>
                      <a:r>
                        <a:rPr lang="ru-RU" sz="1050" i="1" dirty="0" smtClean="0">
                          <a:solidFill>
                            <a:schemeClr val="tx1"/>
                          </a:solidFill>
                          <a:latin typeface="Arial" pitchFamily="34" charset="0"/>
                          <a:cs typeface="Arial" pitchFamily="34" charset="0"/>
                        </a:rPr>
                        <a:t>665,6</a:t>
                      </a:r>
                      <a:endParaRPr lang="ru-RU" sz="1050" i="1" dirty="0">
                        <a:solidFill>
                          <a:schemeClr val="tx1"/>
                        </a:solidFill>
                        <a:latin typeface="Arial" pitchFamily="34" charset="0"/>
                        <a:cs typeface="Arial" pitchFamily="34" charset="0"/>
                      </a:endParaRPr>
                    </a:p>
                  </a:txBody>
                  <a:tcPr anchor="ctr"/>
                </a:tc>
                <a:tc>
                  <a:txBody>
                    <a:bodyPr/>
                    <a:lstStyle/>
                    <a:p>
                      <a:pPr algn="ctr"/>
                      <a:r>
                        <a:rPr lang="ru-RU" sz="1050" i="1" dirty="0" smtClean="0">
                          <a:latin typeface="Arial" pitchFamily="34" charset="0"/>
                          <a:cs typeface="Arial" pitchFamily="34" charset="0"/>
                        </a:rPr>
                        <a:t>101,5</a:t>
                      </a:r>
                      <a:endParaRPr lang="ru-RU" sz="1050" i="1" dirty="0">
                        <a:solidFill>
                          <a:schemeClr val="tx1"/>
                        </a:solidFill>
                        <a:latin typeface="Arial" pitchFamily="34" charset="0"/>
                        <a:cs typeface="Arial" pitchFamily="34" charset="0"/>
                      </a:endParaRPr>
                    </a:p>
                  </a:txBody>
                  <a:tcPr anchor="ctr"/>
                </a:tc>
              </a:tr>
              <a:tr h="236277">
                <a:tc>
                  <a:txBody>
                    <a:bodyPr/>
                    <a:lstStyle/>
                    <a:p>
                      <a:r>
                        <a:rPr lang="ru-RU" sz="1050" dirty="0" smtClean="0">
                          <a:latin typeface="Arial" pitchFamily="34" charset="0"/>
                          <a:cs typeface="Arial" pitchFamily="34" charset="0"/>
                        </a:rPr>
                        <a:t>Акцизы</a:t>
                      </a:r>
                      <a:endParaRPr lang="ru-RU" sz="1050" dirty="0">
                        <a:solidFill>
                          <a:schemeClr val="tx1"/>
                        </a:solidFill>
                        <a:latin typeface="Arial" pitchFamily="34" charset="0"/>
                        <a:cs typeface="Arial" pitchFamily="34" charset="0"/>
                      </a:endParaRPr>
                    </a:p>
                  </a:txBody>
                  <a:tcPr/>
                </a:tc>
                <a:tc>
                  <a:txBody>
                    <a:bodyPr/>
                    <a:lstStyle/>
                    <a:p>
                      <a:pPr algn="ctr"/>
                      <a:r>
                        <a:rPr lang="ru-RU" sz="1050" dirty="0" smtClean="0">
                          <a:latin typeface="Arial" pitchFamily="34" charset="0"/>
                          <a:cs typeface="Arial" pitchFamily="34" charset="0"/>
                        </a:rPr>
                        <a:t>15 991,3</a:t>
                      </a:r>
                      <a:endParaRPr lang="ru-RU" sz="1050" dirty="0">
                        <a:solidFill>
                          <a:schemeClr val="tx1"/>
                        </a:solidFill>
                        <a:latin typeface="Arial" pitchFamily="34" charset="0"/>
                        <a:cs typeface="Arial" pitchFamily="34" charset="0"/>
                      </a:endParaRPr>
                    </a:p>
                  </a:txBody>
                  <a:tcPr anchor="ctr"/>
                </a:tc>
                <a:tc>
                  <a:txBody>
                    <a:bodyPr/>
                    <a:lstStyle/>
                    <a:p>
                      <a:pPr algn="ctr"/>
                      <a:r>
                        <a:rPr lang="ru-RU" sz="1050" dirty="0" smtClean="0">
                          <a:latin typeface="Arial" pitchFamily="34" charset="0"/>
                          <a:cs typeface="Arial" pitchFamily="34" charset="0"/>
                        </a:rPr>
                        <a:t>18 142,8</a:t>
                      </a:r>
                      <a:endParaRPr lang="ru-RU" sz="1050" dirty="0">
                        <a:solidFill>
                          <a:schemeClr val="tx1"/>
                        </a:solidFill>
                        <a:latin typeface="Arial" pitchFamily="34" charset="0"/>
                        <a:cs typeface="Arial" pitchFamily="34" charset="0"/>
                      </a:endParaRPr>
                    </a:p>
                  </a:txBody>
                  <a:tcPr anchor="ctr"/>
                </a:tc>
                <a:tc>
                  <a:txBody>
                    <a:bodyPr/>
                    <a:lstStyle/>
                    <a:p>
                      <a:pPr algn="ctr"/>
                      <a:r>
                        <a:rPr lang="ru-RU" sz="1050" dirty="0" smtClean="0">
                          <a:solidFill>
                            <a:schemeClr val="tx1"/>
                          </a:solidFill>
                          <a:latin typeface="Arial" pitchFamily="34" charset="0"/>
                          <a:cs typeface="Arial" pitchFamily="34" charset="0"/>
                        </a:rPr>
                        <a:t>2 151,5</a:t>
                      </a:r>
                      <a:endParaRPr lang="ru-RU" sz="1050" dirty="0">
                        <a:solidFill>
                          <a:schemeClr val="tx1"/>
                        </a:solidFill>
                        <a:latin typeface="Arial" pitchFamily="34" charset="0"/>
                        <a:cs typeface="Arial" pitchFamily="34" charset="0"/>
                      </a:endParaRPr>
                    </a:p>
                  </a:txBody>
                  <a:tcPr anchor="ctr"/>
                </a:tc>
                <a:tc>
                  <a:txBody>
                    <a:bodyPr/>
                    <a:lstStyle/>
                    <a:p>
                      <a:pPr algn="ctr"/>
                      <a:r>
                        <a:rPr lang="ru-RU" sz="1050" dirty="0" smtClean="0">
                          <a:latin typeface="Arial" pitchFamily="34" charset="0"/>
                          <a:cs typeface="Arial" pitchFamily="34" charset="0"/>
                        </a:rPr>
                        <a:t>113,5</a:t>
                      </a:r>
                      <a:endParaRPr lang="ru-RU" sz="1050" dirty="0">
                        <a:solidFill>
                          <a:schemeClr val="tx1"/>
                        </a:solidFill>
                        <a:latin typeface="Arial" pitchFamily="34" charset="0"/>
                        <a:cs typeface="Arial" pitchFamily="34" charset="0"/>
                      </a:endParaRPr>
                    </a:p>
                  </a:txBody>
                  <a:tcPr anchor="ctr"/>
                </a:tc>
              </a:tr>
              <a:tr h="236277">
                <a:tc>
                  <a:txBody>
                    <a:bodyPr/>
                    <a:lstStyle/>
                    <a:p>
                      <a:r>
                        <a:rPr lang="ru-RU" sz="1050" dirty="0" smtClean="0">
                          <a:latin typeface="Arial" pitchFamily="34" charset="0"/>
                          <a:cs typeface="Arial" pitchFamily="34" charset="0"/>
                        </a:rPr>
                        <a:t>НДФЛ</a:t>
                      </a:r>
                      <a:endParaRPr lang="ru-RU" sz="1050" dirty="0">
                        <a:solidFill>
                          <a:schemeClr val="tx1"/>
                        </a:solidFill>
                        <a:latin typeface="Arial" pitchFamily="34" charset="0"/>
                        <a:cs typeface="Arial" pitchFamily="34" charset="0"/>
                      </a:endParaRPr>
                    </a:p>
                  </a:txBody>
                  <a:tcPr/>
                </a:tc>
                <a:tc>
                  <a:txBody>
                    <a:bodyPr/>
                    <a:lstStyle/>
                    <a:p>
                      <a:pPr algn="ctr"/>
                      <a:r>
                        <a:rPr lang="ru-RU" sz="1050" dirty="0" smtClean="0">
                          <a:latin typeface="Arial" pitchFamily="34" charset="0"/>
                          <a:cs typeface="Arial" pitchFamily="34" charset="0"/>
                        </a:rPr>
                        <a:t>11 545,5</a:t>
                      </a:r>
                      <a:endParaRPr lang="ru-RU" sz="1050" dirty="0">
                        <a:solidFill>
                          <a:schemeClr val="tx1"/>
                        </a:solidFill>
                        <a:latin typeface="Arial" pitchFamily="34" charset="0"/>
                        <a:cs typeface="Arial" pitchFamily="34" charset="0"/>
                      </a:endParaRPr>
                    </a:p>
                  </a:txBody>
                  <a:tcPr anchor="ctr"/>
                </a:tc>
                <a:tc>
                  <a:txBody>
                    <a:bodyPr/>
                    <a:lstStyle/>
                    <a:p>
                      <a:pPr algn="ctr"/>
                      <a:r>
                        <a:rPr lang="ru-RU" sz="1050" dirty="0" smtClean="0">
                          <a:latin typeface="Arial" pitchFamily="34" charset="0"/>
                          <a:cs typeface="Arial" pitchFamily="34" charset="0"/>
                        </a:rPr>
                        <a:t>12 437,3</a:t>
                      </a:r>
                      <a:endParaRPr lang="ru-RU" sz="1050" dirty="0">
                        <a:solidFill>
                          <a:schemeClr val="tx1"/>
                        </a:solidFill>
                        <a:latin typeface="Arial" pitchFamily="34" charset="0"/>
                        <a:cs typeface="Arial" pitchFamily="34" charset="0"/>
                      </a:endParaRPr>
                    </a:p>
                  </a:txBody>
                  <a:tcPr anchor="ctr"/>
                </a:tc>
                <a:tc>
                  <a:txBody>
                    <a:bodyPr/>
                    <a:lstStyle/>
                    <a:p>
                      <a:pPr algn="ctr"/>
                      <a:r>
                        <a:rPr lang="ru-RU" sz="1050" dirty="0" smtClean="0">
                          <a:solidFill>
                            <a:schemeClr val="tx1"/>
                          </a:solidFill>
                          <a:latin typeface="Arial" pitchFamily="34" charset="0"/>
                          <a:cs typeface="Arial" pitchFamily="34" charset="0"/>
                        </a:rPr>
                        <a:t>891,8</a:t>
                      </a:r>
                      <a:endParaRPr lang="ru-RU" sz="1050" dirty="0">
                        <a:solidFill>
                          <a:schemeClr val="tx1"/>
                        </a:solidFill>
                        <a:latin typeface="Arial" pitchFamily="34" charset="0"/>
                        <a:cs typeface="Arial" pitchFamily="34" charset="0"/>
                      </a:endParaRPr>
                    </a:p>
                  </a:txBody>
                  <a:tcPr anchor="ctr"/>
                </a:tc>
                <a:tc>
                  <a:txBody>
                    <a:bodyPr/>
                    <a:lstStyle/>
                    <a:p>
                      <a:pPr algn="ctr"/>
                      <a:r>
                        <a:rPr lang="ru-RU" sz="1050" dirty="0" smtClean="0">
                          <a:latin typeface="Arial" pitchFamily="34" charset="0"/>
                          <a:cs typeface="Arial" pitchFamily="34" charset="0"/>
                        </a:rPr>
                        <a:t>107,7</a:t>
                      </a:r>
                      <a:endParaRPr lang="ru-RU" sz="1050" dirty="0">
                        <a:solidFill>
                          <a:schemeClr val="tx1"/>
                        </a:solidFill>
                        <a:latin typeface="Arial" pitchFamily="34" charset="0"/>
                        <a:cs typeface="Arial" pitchFamily="34" charset="0"/>
                      </a:endParaRPr>
                    </a:p>
                  </a:txBody>
                  <a:tcPr anchor="ctr"/>
                </a:tc>
              </a:tr>
              <a:tr h="236277">
                <a:tc>
                  <a:txBody>
                    <a:bodyPr/>
                    <a:lstStyle/>
                    <a:p>
                      <a:r>
                        <a:rPr lang="ru-RU" sz="1050" dirty="0" smtClean="0">
                          <a:latin typeface="Arial" pitchFamily="34" charset="0"/>
                          <a:cs typeface="Arial" pitchFamily="34" charset="0"/>
                        </a:rPr>
                        <a:t>Налог на прибыль организаций</a:t>
                      </a:r>
                      <a:endParaRPr lang="ru-RU" sz="1050" dirty="0">
                        <a:solidFill>
                          <a:schemeClr val="tx1"/>
                        </a:solidFill>
                        <a:latin typeface="Arial" pitchFamily="34" charset="0"/>
                        <a:cs typeface="Arial" pitchFamily="34" charset="0"/>
                      </a:endParaRPr>
                    </a:p>
                  </a:txBody>
                  <a:tcPr/>
                </a:tc>
                <a:tc>
                  <a:txBody>
                    <a:bodyPr/>
                    <a:lstStyle/>
                    <a:p>
                      <a:pPr algn="ctr"/>
                      <a:r>
                        <a:rPr lang="ru-RU" sz="1050" dirty="0" smtClean="0">
                          <a:latin typeface="Arial" pitchFamily="34" charset="0"/>
                          <a:cs typeface="Arial" pitchFamily="34" charset="0"/>
                        </a:rPr>
                        <a:t>11 190,7</a:t>
                      </a:r>
                      <a:endParaRPr lang="ru-RU" sz="1050" dirty="0">
                        <a:solidFill>
                          <a:schemeClr val="tx1"/>
                        </a:solidFill>
                        <a:latin typeface="Arial" pitchFamily="34" charset="0"/>
                        <a:cs typeface="Arial" pitchFamily="34" charset="0"/>
                      </a:endParaRPr>
                    </a:p>
                  </a:txBody>
                  <a:tcPr anchor="ctr"/>
                </a:tc>
                <a:tc>
                  <a:txBody>
                    <a:bodyPr/>
                    <a:lstStyle/>
                    <a:p>
                      <a:pPr algn="ctr"/>
                      <a:r>
                        <a:rPr lang="ru-RU" sz="1050" dirty="0" smtClean="0">
                          <a:latin typeface="Arial" pitchFamily="34" charset="0"/>
                          <a:cs typeface="Arial" pitchFamily="34" charset="0"/>
                        </a:rPr>
                        <a:t>8 945,8</a:t>
                      </a:r>
                      <a:endParaRPr lang="ru-RU" sz="1050" dirty="0">
                        <a:solidFill>
                          <a:schemeClr val="tx1"/>
                        </a:solidFill>
                        <a:latin typeface="Arial" pitchFamily="34" charset="0"/>
                        <a:cs typeface="Arial" pitchFamily="34" charset="0"/>
                      </a:endParaRPr>
                    </a:p>
                  </a:txBody>
                  <a:tcPr anchor="ctr"/>
                </a:tc>
                <a:tc>
                  <a:txBody>
                    <a:bodyPr/>
                    <a:lstStyle/>
                    <a:p>
                      <a:pPr algn="ctr"/>
                      <a:r>
                        <a:rPr lang="ru-RU" sz="1050" dirty="0" smtClean="0">
                          <a:solidFill>
                            <a:schemeClr val="tx1"/>
                          </a:solidFill>
                          <a:latin typeface="Arial" pitchFamily="34" charset="0"/>
                          <a:cs typeface="Arial" pitchFamily="34" charset="0"/>
                        </a:rPr>
                        <a:t>-2 244,9</a:t>
                      </a:r>
                      <a:endParaRPr lang="ru-RU" sz="1050" dirty="0">
                        <a:solidFill>
                          <a:schemeClr val="tx1"/>
                        </a:solidFill>
                        <a:latin typeface="Arial" pitchFamily="34" charset="0"/>
                        <a:cs typeface="Arial" pitchFamily="34" charset="0"/>
                      </a:endParaRPr>
                    </a:p>
                  </a:txBody>
                  <a:tcPr anchor="ctr"/>
                </a:tc>
                <a:tc>
                  <a:txBody>
                    <a:bodyPr/>
                    <a:lstStyle/>
                    <a:p>
                      <a:pPr algn="ctr"/>
                      <a:r>
                        <a:rPr lang="ru-RU" sz="1050" dirty="0" smtClean="0">
                          <a:latin typeface="Arial" pitchFamily="34" charset="0"/>
                          <a:cs typeface="Arial" pitchFamily="34" charset="0"/>
                        </a:rPr>
                        <a:t>79,9</a:t>
                      </a:r>
                      <a:endParaRPr lang="ru-RU" sz="1050" dirty="0">
                        <a:solidFill>
                          <a:schemeClr val="tx1"/>
                        </a:solidFill>
                        <a:latin typeface="Arial" pitchFamily="34" charset="0"/>
                        <a:cs typeface="Arial" pitchFamily="34" charset="0"/>
                      </a:endParaRPr>
                    </a:p>
                  </a:txBody>
                  <a:tcPr anchor="ctr"/>
                </a:tc>
              </a:tr>
              <a:tr h="249942">
                <a:tc>
                  <a:txBody>
                    <a:bodyPr/>
                    <a:lstStyle/>
                    <a:p>
                      <a:r>
                        <a:rPr lang="ru-RU" sz="1050" dirty="0" smtClean="0">
                          <a:latin typeface="Arial" pitchFamily="34" charset="0"/>
                          <a:cs typeface="Arial" pitchFamily="34" charset="0"/>
                        </a:rPr>
                        <a:t>Налог на имущество организаций</a:t>
                      </a:r>
                      <a:endParaRPr lang="ru-RU" sz="1050" dirty="0">
                        <a:solidFill>
                          <a:schemeClr val="tx1"/>
                        </a:solidFill>
                        <a:latin typeface="Arial" pitchFamily="34" charset="0"/>
                        <a:cs typeface="Arial" pitchFamily="34" charset="0"/>
                      </a:endParaRPr>
                    </a:p>
                  </a:txBody>
                  <a:tcPr/>
                </a:tc>
                <a:tc>
                  <a:txBody>
                    <a:bodyPr/>
                    <a:lstStyle/>
                    <a:p>
                      <a:pPr algn="ctr"/>
                      <a:r>
                        <a:rPr lang="ru-RU" sz="1050" dirty="0" smtClean="0">
                          <a:latin typeface="Arial" pitchFamily="34" charset="0"/>
                          <a:cs typeface="Arial" pitchFamily="34" charset="0"/>
                        </a:rPr>
                        <a:t>3 330,4</a:t>
                      </a:r>
                      <a:endParaRPr lang="ru-RU" sz="1050" dirty="0">
                        <a:solidFill>
                          <a:schemeClr val="tx1"/>
                        </a:solidFill>
                        <a:latin typeface="Arial" pitchFamily="34" charset="0"/>
                        <a:cs typeface="Arial" pitchFamily="34" charset="0"/>
                      </a:endParaRPr>
                    </a:p>
                  </a:txBody>
                  <a:tcPr anchor="ctr"/>
                </a:tc>
                <a:tc>
                  <a:txBody>
                    <a:bodyPr/>
                    <a:lstStyle/>
                    <a:p>
                      <a:pPr algn="ctr"/>
                      <a:r>
                        <a:rPr lang="ru-RU" sz="1050" dirty="0" smtClean="0">
                          <a:latin typeface="Arial" pitchFamily="34" charset="0"/>
                          <a:cs typeface="Arial" pitchFamily="34" charset="0"/>
                        </a:rPr>
                        <a:t>2 904,4</a:t>
                      </a:r>
                      <a:endParaRPr lang="ru-RU" sz="1050" dirty="0">
                        <a:solidFill>
                          <a:schemeClr val="tx1"/>
                        </a:solidFill>
                        <a:latin typeface="Arial" pitchFamily="34" charset="0"/>
                        <a:cs typeface="Arial" pitchFamily="34" charset="0"/>
                      </a:endParaRPr>
                    </a:p>
                  </a:txBody>
                  <a:tcPr anchor="ctr"/>
                </a:tc>
                <a:tc>
                  <a:txBody>
                    <a:bodyPr/>
                    <a:lstStyle/>
                    <a:p>
                      <a:pPr algn="ctr"/>
                      <a:r>
                        <a:rPr lang="ru-RU" sz="1050" dirty="0" smtClean="0">
                          <a:solidFill>
                            <a:schemeClr val="tx1"/>
                          </a:solidFill>
                          <a:latin typeface="Arial" pitchFamily="34" charset="0"/>
                          <a:cs typeface="Arial" pitchFamily="34" charset="0"/>
                        </a:rPr>
                        <a:t>-426,0</a:t>
                      </a:r>
                      <a:endParaRPr lang="ru-RU" sz="1050" dirty="0">
                        <a:solidFill>
                          <a:schemeClr val="tx1"/>
                        </a:solidFill>
                        <a:latin typeface="Arial" pitchFamily="34" charset="0"/>
                        <a:cs typeface="Arial" pitchFamily="34" charset="0"/>
                      </a:endParaRPr>
                    </a:p>
                  </a:txBody>
                  <a:tcPr anchor="ctr"/>
                </a:tc>
                <a:tc>
                  <a:txBody>
                    <a:bodyPr/>
                    <a:lstStyle/>
                    <a:p>
                      <a:pPr algn="ctr"/>
                      <a:r>
                        <a:rPr lang="ru-RU" sz="1050" dirty="0" smtClean="0">
                          <a:latin typeface="Arial" pitchFamily="34" charset="0"/>
                          <a:cs typeface="Arial" pitchFamily="34" charset="0"/>
                        </a:rPr>
                        <a:t>87,2</a:t>
                      </a:r>
                      <a:endParaRPr lang="ru-RU" sz="1050" dirty="0">
                        <a:solidFill>
                          <a:schemeClr val="tx1"/>
                        </a:solidFill>
                        <a:latin typeface="Arial" pitchFamily="34" charset="0"/>
                        <a:cs typeface="Arial" pitchFamily="34" charset="0"/>
                      </a:endParaRPr>
                    </a:p>
                  </a:txBody>
                  <a:tcPr anchor="ctr"/>
                </a:tc>
              </a:tr>
              <a:tr h="461794">
                <a:tc>
                  <a:txBody>
                    <a:bodyPr/>
                    <a:lstStyle/>
                    <a:p>
                      <a:r>
                        <a:rPr lang="ru-RU" sz="1050" dirty="0" smtClean="0">
                          <a:latin typeface="Arial" pitchFamily="34" charset="0"/>
                          <a:cs typeface="Arial" pitchFamily="34" charset="0"/>
                        </a:rPr>
                        <a:t>Налог, взимаемый в связи с применением УСНО</a:t>
                      </a:r>
                      <a:endParaRPr lang="ru-RU" sz="1050" dirty="0">
                        <a:solidFill>
                          <a:schemeClr val="tx1"/>
                        </a:solidFill>
                        <a:latin typeface="Arial" pitchFamily="34" charset="0"/>
                        <a:cs typeface="Arial" pitchFamily="34" charset="0"/>
                      </a:endParaRPr>
                    </a:p>
                  </a:txBody>
                  <a:tcPr/>
                </a:tc>
                <a:tc>
                  <a:txBody>
                    <a:bodyPr/>
                    <a:lstStyle/>
                    <a:p>
                      <a:pPr algn="ctr"/>
                      <a:r>
                        <a:rPr lang="ru-RU" sz="1050" dirty="0" smtClean="0">
                          <a:latin typeface="Arial" pitchFamily="34" charset="0"/>
                          <a:cs typeface="Arial" pitchFamily="34" charset="0"/>
                        </a:rPr>
                        <a:t>2 037,3</a:t>
                      </a:r>
                      <a:endParaRPr lang="ru-RU" sz="1050" dirty="0">
                        <a:solidFill>
                          <a:schemeClr val="tx1"/>
                        </a:solidFill>
                        <a:latin typeface="Arial" pitchFamily="34" charset="0"/>
                        <a:cs typeface="Arial" pitchFamily="34" charset="0"/>
                      </a:endParaRPr>
                    </a:p>
                  </a:txBody>
                  <a:tcPr anchor="ctr"/>
                </a:tc>
                <a:tc>
                  <a:txBody>
                    <a:bodyPr/>
                    <a:lstStyle/>
                    <a:p>
                      <a:pPr algn="ctr"/>
                      <a:r>
                        <a:rPr lang="ru-RU" sz="1050" dirty="0" smtClean="0">
                          <a:latin typeface="Arial" pitchFamily="34" charset="0"/>
                          <a:cs typeface="Arial" pitchFamily="34" charset="0"/>
                        </a:rPr>
                        <a:t>2 269,6</a:t>
                      </a:r>
                      <a:endParaRPr lang="ru-RU" sz="1050" dirty="0">
                        <a:solidFill>
                          <a:schemeClr val="tx1"/>
                        </a:solidFill>
                        <a:latin typeface="Arial" pitchFamily="34" charset="0"/>
                        <a:cs typeface="Arial" pitchFamily="34" charset="0"/>
                      </a:endParaRPr>
                    </a:p>
                  </a:txBody>
                  <a:tcPr anchor="ctr"/>
                </a:tc>
                <a:tc>
                  <a:txBody>
                    <a:bodyPr/>
                    <a:lstStyle/>
                    <a:p>
                      <a:pPr algn="ctr"/>
                      <a:r>
                        <a:rPr lang="ru-RU" sz="1050" dirty="0" smtClean="0">
                          <a:solidFill>
                            <a:schemeClr val="tx1"/>
                          </a:solidFill>
                          <a:latin typeface="Arial" pitchFamily="34" charset="0"/>
                          <a:cs typeface="Arial" pitchFamily="34" charset="0"/>
                        </a:rPr>
                        <a:t>232,3</a:t>
                      </a:r>
                      <a:endParaRPr lang="ru-RU" sz="1050" dirty="0">
                        <a:solidFill>
                          <a:schemeClr val="tx1"/>
                        </a:solidFill>
                        <a:latin typeface="Arial" pitchFamily="34" charset="0"/>
                        <a:cs typeface="Arial" pitchFamily="34" charset="0"/>
                      </a:endParaRPr>
                    </a:p>
                  </a:txBody>
                  <a:tcPr anchor="ctr"/>
                </a:tc>
                <a:tc>
                  <a:txBody>
                    <a:bodyPr/>
                    <a:lstStyle/>
                    <a:p>
                      <a:pPr algn="ctr"/>
                      <a:r>
                        <a:rPr lang="ru-RU" sz="1050" dirty="0" smtClean="0">
                          <a:latin typeface="Arial" pitchFamily="34" charset="0"/>
                          <a:cs typeface="Arial" pitchFamily="34" charset="0"/>
                        </a:rPr>
                        <a:t>111,4</a:t>
                      </a:r>
                      <a:endParaRPr lang="ru-RU" sz="1050" dirty="0">
                        <a:solidFill>
                          <a:schemeClr val="tx1"/>
                        </a:solidFill>
                        <a:latin typeface="Arial" pitchFamily="34" charset="0"/>
                        <a:cs typeface="Arial" pitchFamily="34" charset="0"/>
                      </a:endParaRPr>
                    </a:p>
                  </a:txBody>
                  <a:tcPr anchor="ctr"/>
                </a:tc>
              </a:tr>
              <a:tr h="236277">
                <a:tc>
                  <a:txBody>
                    <a:bodyPr/>
                    <a:lstStyle/>
                    <a:p>
                      <a:r>
                        <a:rPr lang="ru-RU" sz="1050" i="1" dirty="0" smtClean="0">
                          <a:latin typeface="Arial" pitchFamily="34" charset="0"/>
                          <a:cs typeface="Arial" pitchFamily="34" charset="0"/>
                        </a:rPr>
                        <a:t>Неналоговые доходы</a:t>
                      </a:r>
                      <a:endParaRPr lang="ru-RU" sz="1050" i="1" dirty="0">
                        <a:solidFill>
                          <a:schemeClr val="tx1"/>
                        </a:solidFill>
                        <a:latin typeface="Arial" pitchFamily="34" charset="0"/>
                        <a:cs typeface="Arial" pitchFamily="34" charset="0"/>
                      </a:endParaRPr>
                    </a:p>
                  </a:txBody>
                  <a:tcPr/>
                </a:tc>
                <a:tc>
                  <a:txBody>
                    <a:bodyPr/>
                    <a:lstStyle/>
                    <a:p>
                      <a:pPr algn="ctr"/>
                      <a:r>
                        <a:rPr lang="ru-RU" sz="1050" i="1" dirty="0" smtClean="0">
                          <a:latin typeface="Arial" pitchFamily="34" charset="0"/>
                          <a:cs typeface="Arial" pitchFamily="34" charset="0"/>
                        </a:rPr>
                        <a:t>1 133,9</a:t>
                      </a:r>
                      <a:endParaRPr lang="ru-RU" sz="1050" i="1" dirty="0">
                        <a:solidFill>
                          <a:schemeClr val="tx1"/>
                        </a:solidFill>
                        <a:latin typeface="Arial" pitchFamily="34" charset="0"/>
                        <a:cs typeface="Arial" pitchFamily="34" charset="0"/>
                      </a:endParaRPr>
                    </a:p>
                  </a:txBody>
                  <a:tcPr anchor="ctr"/>
                </a:tc>
                <a:tc>
                  <a:txBody>
                    <a:bodyPr/>
                    <a:lstStyle/>
                    <a:p>
                      <a:pPr algn="ctr"/>
                      <a:r>
                        <a:rPr lang="ru-RU" sz="1050" i="1" dirty="0" smtClean="0">
                          <a:latin typeface="Arial" pitchFamily="34" charset="0"/>
                          <a:cs typeface="Arial" pitchFamily="34" charset="0"/>
                        </a:rPr>
                        <a:t>1 031,8</a:t>
                      </a:r>
                      <a:endParaRPr lang="ru-RU" sz="1050" i="1" dirty="0">
                        <a:solidFill>
                          <a:schemeClr val="tx1"/>
                        </a:solidFill>
                        <a:latin typeface="Arial" pitchFamily="34" charset="0"/>
                        <a:cs typeface="Arial" pitchFamily="34" charset="0"/>
                      </a:endParaRPr>
                    </a:p>
                  </a:txBody>
                  <a:tcPr anchor="ctr"/>
                </a:tc>
                <a:tc>
                  <a:txBody>
                    <a:bodyPr/>
                    <a:lstStyle/>
                    <a:p>
                      <a:pPr algn="ctr"/>
                      <a:r>
                        <a:rPr lang="ru-RU" sz="1050" i="1" dirty="0" smtClean="0">
                          <a:solidFill>
                            <a:schemeClr val="tx1"/>
                          </a:solidFill>
                          <a:latin typeface="Arial" pitchFamily="34" charset="0"/>
                          <a:cs typeface="Arial" pitchFamily="34" charset="0"/>
                        </a:rPr>
                        <a:t>-102,1</a:t>
                      </a:r>
                      <a:endParaRPr lang="ru-RU" sz="1050" i="1" dirty="0">
                        <a:solidFill>
                          <a:schemeClr val="tx1"/>
                        </a:solidFill>
                        <a:latin typeface="Arial" pitchFamily="34" charset="0"/>
                        <a:cs typeface="Arial" pitchFamily="34" charset="0"/>
                      </a:endParaRPr>
                    </a:p>
                  </a:txBody>
                  <a:tcPr anchor="ctr"/>
                </a:tc>
                <a:tc>
                  <a:txBody>
                    <a:bodyPr/>
                    <a:lstStyle/>
                    <a:p>
                      <a:pPr algn="ctr"/>
                      <a:r>
                        <a:rPr lang="ru-RU" sz="1050" i="1" dirty="0" smtClean="0">
                          <a:latin typeface="Arial" pitchFamily="34" charset="0"/>
                          <a:cs typeface="Arial" pitchFamily="34" charset="0"/>
                        </a:rPr>
                        <a:t>91,0</a:t>
                      </a:r>
                      <a:endParaRPr lang="ru-RU" sz="1050" i="1" dirty="0">
                        <a:solidFill>
                          <a:schemeClr val="tx1"/>
                        </a:solidFill>
                        <a:latin typeface="Arial" pitchFamily="34" charset="0"/>
                        <a:cs typeface="Arial" pitchFamily="34" charset="0"/>
                      </a:endParaRPr>
                    </a:p>
                  </a:txBody>
                  <a:tcPr anchor="ctr"/>
                </a:tc>
              </a:tr>
            </a:tbl>
          </a:graphicData>
        </a:graphic>
      </p:graphicFrame>
      <p:graphicFrame>
        <p:nvGraphicFramePr>
          <p:cNvPr id="8" name="Таблица 7"/>
          <p:cNvGraphicFramePr>
            <a:graphicFrameLocks noGrp="1"/>
          </p:cNvGraphicFramePr>
          <p:nvPr>
            <p:extLst>
              <p:ext uri="{D42A27DB-BD31-4B8C-83A1-F6EECF244321}">
                <p14:modId xmlns:p14="http://schemas.microsoft.com/office/powerpoint/2010/main" xmlns="" val="1126072257"/>
              </p:ext>
            </p:extLst>
          </p:nvPr>
        </p:nvGraphicFramePr>
        <p:xfrm>
          <a:off x="116633" y="5220072"/>
          <a:ext cx="6624736" cy="2808312"/>
        </p:xfrm>
        <a:graphic>
          <a:graphicData uri="http://schemas.openxmlformats.org/drawingml/2006/table">
            <a:tbl>
              <a:tblPr firstRow="1" bandRow="1">
                <a:tableStyleId>{5C22544A-7EE6-4342-B048-85BDC9FD1C3A}</a:tableStyleId>
              </a:tblPr>
              <a:tblGrid>
                <a:gridCol w="2547440"/>
                <a:gridCol w="1124969"/>
                <a:gridCol w="1139420"/>
                <a:gridCol w="919908"/>
                <a:gridCol w="892999"/>
              </a:tblGrid>
              <a:tr h="446048">
                <a:tc>
                  <a:txBody>
                    <a:bodyPr/>
                    <a:lstStyle/>
                    <a:p>
                      <a:pPr algn="ctr"/>
                      <a:r>
                        <a:rPr lang="ru-RU" sz="900" dirty="0" smtClean="0">
                          <a:latin typeface="Arial" pitchFamily="34" charset="0"/>
                          <a:cs typeface="Arial" pitchFamily="34" charset="0"/>
                        </a:rPr>
                        <a:t>Показатель</a:t>
                      </a:r>
                      <a:endParaRPr lang="ru-RU" sz="900" dirty="0">
                        <a:latin typeface="Arial" pitchFamily="34" charset="0"/>
                        <a:ea typeface="Meiryo" panose="020B0604030504040204" pitchFamily="34" charset="-128"/>
                        <a:cs typeface="Arial" pitchFamily="34" charset="0"/>
                      </a:endParaRPr>
                    </a:p>
                  </a:txBody>
                  <a:tcPr anchor="ctr"/>
                </a:tc>
                <a:tc>
                  <a:txBody>
                    <a:bodyPr/>
                    <a:lstStyle/>
                    <a:p>
                      <a:pPr algn="ctr"/>
                      <a:r>
                        <a:rPr lang="ru-RU" sz="900" dirty="0" smtClean="0">
                          <a:latin typeface="Arial" pitchFamily="34" charset="0"/>
                          <a:cs typeface="Arial" pitchFamily="34" charset="0"/>
                        </a:rPr>
                        <a:t>План</a:t>
                      </a:r>
                      <a:r>
                        <a:rPr lang="ru-RU" sz="900" baseline="0" dirty="0" smtClean="0">
                          <a:latin typeface="Arial" pitchFamily="34" charset="0"/>
                          <a:cs typeface="Arial" pitchFamily="34" charset="0"/>
                        </a:rPr>
                        <a:t> н</a:t>
                      </a:r>
                      <a:r>
                        <a:rPr lang="ru-RU" sz="900" dirty="0" smtClean="0">
                          <a:latin typeface="Arial" pitchFamily="34" charset="0"/>
                          <a:cs typeface="Arial" pitchFamily="34" charset="0"/>
                        </a:rPr>
                        <a:t>а </a:t>
                      </a:r>
                    </a:p>
                    <a:p>
                      <a:pPr algn="ctr"/>
                      <a:r>
                        <a:rPr lang="ru-RU" sz="900" dirty="0" smtClean="0">
                          <a:latin typeface="Arial" pitchFamily="34" charset="0"/>
                          <a:cs typeface="Arial" pitchFamily="34" charset="0"/>
                        </a:rPr>
                        <a:t>2020 год</a:t>
                      </a:r>
                      <a:endParaRPr lang="ru-RU" sz="900" dirty="0">
                        <a:latin typeface="Arial" pitchFamily="34" charset="0"/>
                        <a:ea typeface="Meiryo" panose="020B0604030504040204" pitchFamily="34" charset="-128"/>
                        <a:cs typeface="Arial" pitchFamily="34" charset="0"/>
                      </a:endParaRPr>
                    </a:p>
                  </a:txBody>
                  <a:tcPr anchor="ctr"/>
                </a:tc>
                <a:tc>
                  <a:txBody>
                    <a:bodyPr/>
                    <a:lstStyle/>
                    <a:p>
                      <a:pPr algn="ctr"/>
                      <a:r>
                        <a:rPr lang="ru-RU" sz="900" dirty="0" smtClean="0">
                          <a:latin typeface="Arial" pitchFamily="34" charset="0"/>
                          <a:cs typeface="Arial" pitchFamily="34" charset="0"/>
                        </a:rPr>
                        <a:t>Факт за</a:t>
                      </a:r>
                    </a:p>
                    <a:p>
                      <a:pPr algn="ctr"/>
                      <a:r>
                        <a:rPr lang="ru-RU" sz="900" dirty="0" smtClean="0">
                          <a:latin typeface="Arial" pitchFamily="34" charset="0"/>
                          <a:cs typeface="Arial" pitchFamily="34" charset="0"/>
                        </a:rPr>
                        <a:t> 2020 год</a:t>
                      </a:r>
                      <a:endParaRPr lang="ru-RU" sz="900" dirty="0">
                        <a:latin typeface="Arial" pitchFamily="34" charset="0"/>
                        <a:ea typeface="Meiryo" panose="020B0604030504040204" pitchFamily="34" charset="-128"/>
                        <a:cs typeface="Arial" pitchFamily="34" charset="0"/>
                      </a:endParaRPr>
                    </a:p>
                  </a:txBody>
                  <a:tcPr anchor="ctr"/>
                </a:tc>
                <a:tc>
                  <a:txBody>
                    <a:bodyPr/>
                    <a:lstStyle/>
                    <a:p>
                      <a:pPr algn="ctr"/>
                      <a:r>
                        <a:rPr lang="ru-RU" sz="900" dirty="0" smtClean="0">
                          <a:latin typeface="Arial" pitchFamily="34" charset="0"/>
                          <a:ea typeface="Meiryo" panose="020B0604030504040204" pitchFamily="34" charset="-128"/>
                          <a:cs typeface="Arial" pitchFamily="34" charset="0"/>
                        </a:rPr>
                        <a:t>Отклонения</a:t>
                      </a:r>
                      <a:endParaRPr lang="ru-RU" sz="900" dirty="0">
                        <a:latin typeface="Arial" pitchFamily="34" charset="0"/>
                        <a:ea typeface="Meiryo" panose="020B0604030504040204" pitchFamily="34" charset="-128"/>
                        <a:cs typeface="Arial" pitchFamily="34" charset="0"/>
                      </a:endParaRPr>
                    </a:p>
                  </a:txBody>
                  <a:tcPr anchor="ctr"/>
                </a:tc>
                <a:tc>
                  <a:txBody>
                    <a:bodyPr/>
                    <a:lstStyle/>
                    <a:p>
                      <a:pPr algn="ctr"/>
                      <a:r>
                        <a:rPr lang="ru-RU" sz="800" dirty="0" smtClean="0">
                          <a:latin typeface="Arial" pitchFamily="34" charset="0"/>
                          <a:cs typeface="Arial" pitchFamily="34" charset="0"/>
                        </a:rPr>
                        <a:t>Выполнение плана, %</a:t>
                      </a:r>
                      <a:endParaRPr lang="ru-RU" sz="800" dirty="0">
                        <a:latin typeface="Arial" pitchFamily="34" charset="0"/>
                        <a:ea typeface="Meiryo" panose="020B0604030504040204" pitchFamily="34" charset="-128"/>
                        <a:cs typeface="Arial" pitchFamily="34" charset="0"/>
                      </a:endParaRPr>
                    </a:p>
                  </a:txBody>
                  <a:tcPr anchor="ctr"/>
                </a:tc>
              </a:tr>
              <a:tr h="274032">
                <a:tc>
                  <a:txBody>
                    <a:bodyPr/>
                    <a:lstStyle/>
                    <a:p>
                      <a:r>
                        <a:rPr lang="ru-RU" sz="1050" dirty="0" smtClean="0">
                          <a:latin typeface="Arial" pitchFamily="34" charset="0"/>
                          <a:cs typeface="Arial" pitchFamily="34" charset="0"/>
                        </a:rPr>
                        <a:t>Налоговые и неналоговые доходы</a:t>
                      </a:r>
                      <a:endParaRPr lang="ru-RU" sz="1050" dirty="0">
                        <a:solidFill>
                          <a:schemeClr val="tx1"/>
                        </a:solidFill>
                        <a:latin typeface="Arial" pitchFamily="34" charset="0"/>
                        <a:cs typeface="Arial" pitchFamily="34" charset="0"/>
                      </a:endParaRPr>
                    </a:p>
                  </a:txBody>
                  <a:tcPr/>
                </a:tc>
                <a:tc>
                  <a:txBody>
                    <a:bodyPr/>
                    <a:lstStyle/>
                    <a:p>
                      <a:pPr algn="ctr"/>
                      <a:r>
                        <a:rPr lang="ru-RU" sz="1050" dirty="0" smtClean="0">
                          <a:latin typeface="Arial" pitchFamily="34" charset="0"/>
                          <a:cs typeface="Arial" pitchFamily="34" charset="0"/>
                        </a:rPr>
                        <a:t>48 887,4</a:t>
                      </a:r>
                      <a:endParaRPr lang="ru-RU" sz="1050" dirty="0">
                        <a:solidFill>
                          <a:schemeClr val="tx1"/>
                        </a:solidFill>
                        <a:latin typeface="Arial" pitchFamily="34" charset="0"/>
                        <a:cs typeface="Arial" pitchFamily="34" charset="0"/>
                      </a:endParaRPr>
                    </a:p>
                  </a:txBody>
                  <a:tcPr anchor="ctr"/>
                </a:tc>
                <a:tc>
                  <a:txBody>
                    <a:bodyPr/>
                    <a:lstStyle/>
                    <a:p>
                      <a:pPr algn="ctr"/>
                      <a:r>
                        <a:rPr lang="ru-RU" sz="1050" dirty="0" smtClean="0">
                          <a:latin typeface="Arial" pitchFamily="34" charset="0"/>
                          <a:cs typeface="Arial" pitchFamily="34" charset="0"/>
                        </a:rPr>
                        <a:t>47 222,6</a:t>
                      </a:r>
                      <a:endParaRPr lang="ru-RU" sz="1050" dirty="0">
                        <a:solidFill>
                          <a:schemeClr val="tx1"/>
                        </a:solidFill>
                        <a:latin typeface="Arial" pitchFamily="34" charset="0"/>
                        <a:cs typeface="Arial" pitchFamily="34" charset="0"/>
                      </a:endParaRPr>
                    </a:p>
                  </a:txBody>
                  <a:tcPr anchor="ctr"/>
                </a:tc>
                <a:tc>
                  <a:txBody>
                    <a:bodyPr/>
                    <a:lstStyle/>
                    <a:p>
                      <a:pPr algn="ctr"/>
                      <a:r>
                        <a:rPr lang="ru-RU" sz="1050" dirty="0" smtClean="0">
                          <a:solidFill>
                            <a:schemeClr val="tx1"/>
                          </a:solidFill>
                          <a:latin typeface="Arial" pitchFamily="34" charset="0"/>
                          <a:cs typeface="Arial" pitchFamily="34" charset="0"/>
                        </a:rPr>
                        <a:t>-1 664,8</a:t>
                      </a:r>
                      <a:endParaRPr lang="ru-RU" sz="1050" dirty="0">
                        <a:solidFill>
                          <a:schemeClr val="tx1"/>
                        </a:solidFill>
                        <a:latin typeface="Arial" pitchFamily="34" charset="0"/>
                        <a:cs typeface="Arial" pitchFamily="34" charset="0"/>
                      </a:endParaRPr>
                    </a:p>
                  </a:txBody>
                  <a:tcPr anchor="ctr"/>
                </a:tc>
                <a:tc>
                  <a:txBody>
                    <a:bodyPr/>
                    <a:lstStyle/>
                    <a:p>
                      <a:pPr algn="ctr"/>
                      <a:r>
                        <a:rPr lang="ru-RU" sz="1050" dirty="0" smtClean="0">
                          <a:latin typeface="Arial" pitchFamily="34" charset="0"/>
                          <a:cs typeface="Arial" pitchFamily="34" charset="0"/>
                        </a:rPr>
                        <a:t>96,6</a:t>
                      </a:r>
                      <a:endParaRPr lang="ru-RU" sz="1050" dirty="0">
                        <a:solidFill>
                          <a:schemeClr val="tx1"/>
                        </a:solidFill>
                        <a:latin typeface="Arial" pitchFamily="34" charset="0"/>
                        <a:cs typeface="Arial" pitchFamily="34" charset="0"/>
                      </a:endParaRPr>
                    </a:p>
                  </a:txBody>
                  <a:tcPr anchor="ctr"/>
                </a:tc>
              </a:tr>
              <a:tr h="216024">
                <a:tc>
                  <a:txBody>
                    <a:bodyPr/>
                    <a:lstStyle/>
                    <a:p>
                      <a:r>
                        <a:rPr lang="ru-RU" sz="1050" i="1" dirty="0" smtClean="0">
                          <a:latin typeface="Arial" pitchFamily="34" charset="0"/>
                          <a:cs typeface="Arial" pitchFamily="34" charset="0"/>
                        </a:rPr>
                        <a:t>Налоговые доходы</a:t>
                      </a:r>
                      <a:endParaRPr lang="ru-RU" sz="1050" i="1" dirty="0">
                        <a:solidFill>
                          <a:schemeClr val="tx1"/>
                        </a:solidFill>
                        <a:latin typeface="Arial" pitchFamily="34" charset="0"/>
                        <a:cs typeface="Arial" pitchFamily="34" charset="0"/>
                      </a:endParaRPr>
                    </a:p>
                  </a:txBody>
                  <a:tcPr/>
                </a:tc>
                <a:tc>
                  <a:txBody>
                    <a:bodyPr/>
                    <a:lstStyle/>
                    <a:p>
                      <a:pPr algn="ctr"/>
                      <a:r>
                        <a:rPr lang="ru-RU" sz="1050" i="1" dirty="0" smtClean="0">
                          <a:latin typeface="Arial" pitchFamily="34" charset="0"/>
                          <a:cs typeface="Arial" pitchFamily="34" charset="0"/>
                        </a:rPr>
                        <a:t>47 762,7</a:t>
                      </a:r>
                      <a:endParaRPr lang="ru-RU" sz="1050" i="1" dirty="0">
                        <a:solidFill>
                          <a:schemeClr val="tx1"/>
                        </a:solidFill>
                        <a:latin typeface="Arial" pitchFamily="34" charset="0"/>
                        <a:cs typeface="Arial" pitchFamily="34" charset="0"/>
                      </a:endParaRPr>
                    </a:p>
                  </a:txBody>
                  <a:tcPr anchor="ctr"/>
                </a:tc>
                <a:tc>
                  <a:txBody>
                    <a:bodyPr/>
                    <a:lstStyle/>
                    <a:p>
                      <a:pPr algn="ctr"/>
                      <a:r>
                        <a:rPr lang="ru-RU" sz="1050" i="1" dirty="0" smtClean="0">
                          <a:latin typeface="Arial" pitchFamily="34" charset="0"/>
                          <a:cs typeface="Arial" pitchFamily="34" charset="0"/>
                        </a:rPr>
                        <a:t>46 190,8</a:t>
                      </a:r>
                      <a:endParaRPr lang="ru-RU" sz="1050" i="1" dirty="0">
                        <a:solidFill>
                          <a:schemeClr val="tx1"/>
                        </a:solidFill>
                        <a:latin typeface="Arial" pitchFamily="34" charset="0"/>
                        <a:cs typeface="Arial" pitchFamily="34" charset="0"/>
                      </a:endParaRPr>
                    </a:p>
                  </a:txBody>
                  <a:tcPr anchor="ctr"/>
                </a:tc>
                <a:tc>
                  <a:txBody>
                    <a:bodyPr/>
                    <a:lstStyle/>
                    <a:p>
                      <a:pPr algn="ctr"/>
                      <a:r>
                        <a:rPr lang="ru-RU" sz="1050" i="1" dirty="0" smtClean="0">
                          <a:solidFill>
                            <a:schemeClr val="tx1"/>
                          </a:solidFill>
                          <a:latin typeface="Arial" pitchFamily="34" charset="0"/>
                          <a:cs typeface="Arial" pitchFamily="34" charset="0"/>
                        </a:rPr>
                        <a:t>-1 571,9</a:t>
                      </a:r>
                      <a:endParaRPr lang="ru-RU" sz="1050" i="1" dirty="0">
                        <a:solidFill>
                          <a:schemeClr val="tx1"/>
                        </a:solidFill>
                        <a:latin typeface="Arial" pitchFamily="34" charset="0"/>
                        <a:cs typeface="Arial" pitchFamily="34" charset="0"/>
                      </a:endParaRPr>
                    </a:p>
                  </a:txBody>
                  <a:tcPr anchor="ctr"/>
                </a:tc>
                <a:tc>
                  <a:txBody>
                    <a:bodyPr/>
                    <a:lstStyle/>
                    <a:p>
                      <a:pPr algn="ctr"/>
                      <a:r>
                        <a:rPr lang="ru-RU" sz="1050" i="1" dirty="0" smtClean="0">
                          <a:latin typeface="Arial" pitchFamily="34" charset="0"/>
                          <a:cs typeface="Arial" pitchFamily="34" charset="0"/>
                        </a:rPr>
                        <a:t>96,7</a:t>
                      </a:r>
                      <a:endParaRPr lang="ru-RU" sz="1050" i="1" dirty="0">
                        <a:solidFill>
                          <a:schemeClr val="tx1"/>
                        </a:solidFill>
                        <a:latin typeface="Arial" pitchFamily="34" charset="0"/>
                        <a:cs typeface="Arial" pitchFamily="34" charset="0"/>
                      </a:endParaRPr>
                    </a:p>
                  </a:txBody>
                  <a:tcPr anchor="ctr"/>
                </a:tc>
              </a:tr>
              <a:tr h="278780">
                <a:tc>
                  <a:txBody>
                    <a:bodyPr/>
                    <a:lstStyle/>
                    <a:p>
                      <a:r>
                        <a:rPr lang="ru-RU" sz="1050" dirty="0" smtClean="0">
                          <a:latin typeface="Arial" pitchFamily="34" charset="0"/>
                          <a:cs typeface="Arial" pitchFamily="34" charset="0"/>
                        </a:rPr>
                        <a:t>Акцизы</a:t>
                      </a:r>
                      <a:endParaRPr lang="ru-RU" sz="1050" dirty="0">
                        <a:solidFill>
                          <a:schemeClr val="tx1"/>
                        </a:solidFill>
                        <a:latin typeface="Arial" pitchFamily="34" charset="0"/>
                        <a:cs typeface="Arial" pitchFamily="34" charset="0"/>
                      </a:endParaRPr>
                    </a:p>
                  </a:txBody>
                  <a:tcPr/>
                </a:tc>
                <a:tc>
                  <a:txBody>
                    <a:bodyPr/>
                    <a:lstStyle/>
                    <a:p>
                      <a:pPr algn="ctr"/>
                      <a:r>
                        <a:rPr lang="ru-RU" sz="1050" dirty="0" smtClean="0">
                          <a:latin typeface="Arial" pitchFamily="34" charset="0"/>
                          <a:cs typeface="Arial" pitchFamily="34" charset="0"/>
                        </a:rPr>
                        <a:t>18 442,7</a:t>
                      </a:r>
                      <a:endParaRPr lang="ru-RU" sz="1050" dirty="0">
                        <a:solidFill>
                          <a:schemeClr val="tx1"/>
                        </a:solidFill>
                        <a:latin typeface="Arial" pitchFamily="34" charset="0"/>
                        <a:cs typeface="Arial" pitchFamily="34" charset="0"/>
                      </a:endParaRPr>
                    </a:p>
                  </a:txBody>
                  <a:tcPr anchor="ctr"/>
                </a:tc>
                <a:tc>
                  <a:txBody>
                    <a:bodyPr/>
                    <a:lstStyle/>
                    <a:p>
                      <a:pPr algn="ctr"/>
                      <a:r>
                        <a:rPr lang="ru-RU" sz="1050" dirty="0" smtClean="0">
                          <a:latin typeface="Arial" pitchFamily="34" charset="0"/>
                          <a:cs typeface="Arial" pitchFamily="34" charset="0"/>
                        </a:rPr>
                        <a:t>18 142,8</a:t>
                      </a:r>
                      <a:endParaRPr lang="ru-RU" sz="1050" dirty="0">
                        <a:solidFill>
                          <a:schemeClr val="tx1"/>
                        </a:solidFill>
                        <a:latin typeface="Arial" pitchFamily="34" charset="0"/>
                        <a:cs typeface="Arial" pitchFamily="34" charset="0"/>
                      </a:endParaRPr>
                    </a:p>
                  </a:txBody>
                  <a:tcPr anchor="ctr"/>
                </a:tc>
                <a:tc>
                  <a:txBody>
                    <a:bodyPr/>
                    <a:lstStyle/>
                    <a:p>
                      <a:pPr algn="ctr"/>
                      <a:r>
                        <a:rPr lang="ru-RU" sz="1050" dirty="0" smtClean="0">
                          <a:solidFill>
                            <a:schemeClr val="tx1"/>
                          </a:solidFill>
                          <a:latin typeface="Arial" pitchFamily="34" charset="0"/>
                          <a:cs typeface="Arial" pitchFamily="34" charset="0"/>
                        </a:rPr>
                        <a:t>-299,9</a:t>
                      </a:r>
                      <a:endParaRPr lang="ru-RU" sz="1050" dirty="0">
                        <a:solidFill>
                          <a:schemeClr val="tx1"/>
                        </a:solidFill>
                        <a:latin typeface="Arial" pitchFamily="34" charset="0"/>
                        <a:cs typeface="Arial" pitchFamily="34" charset="0"/>
                      </a:endParaRPr>
                    </a:p>
                  </a:txBody>
                  <a:tcPr anchor="ctr"/>
                </a:tc>
                <a:tc>
                  <a:txBody>
                    <a:bodyPr/>
                    <a:lstStyle/>
                    <a:p>
                      <a:pPr algn="ctr"/>
                      <a:r>
                        <a:rPr lang="ru-RU" sz="1050" dirty="0" smtClean="0">
                          <a:latin typeface="Arial" pitchFamily="34" charset="0"/>
                          <a:cs typeface="Arial" pitchFamily="34" charset="0"/>
                        </a:rPr>
                        <a:t>98,4</a:t>
                      </a:r>
                      <a:endParaRPr lang="ru-RU" sz="1050" dirty="0">
                        <a:solidFill>
                          <a:schemeClr val="tx1"/>
                        </a:solidFill>
                        <a:latin typeface="Arial" pitchFamily="34" charset="0"/>
                        <a:cs typeface="Arial" pitchFamily="34" charset="0"/>
                      </a:endParaRPr>
                    </a:p>
                  </a:txBody>
                  <a:tcPr anchor="ctr"/>
                </a:tc>
              </a:tr>
              <a:tr h="261848">
                <a:tc>
                  <a:txBody>
                    <a:bodyPr/>
                    <a:lstStyle/>
                    <a:p>
                      <a:r>
                        <a:rPr lang="ru-RU" sz="1050" dirty="0" smtClean="0">
                          <a:latin typeface="Arial" pitchFamily="34" charset="0"/>
                          <a:cs typeface="Arial" pitchFamily="34" charset="0"/>
                        </a:rPr>
                        <a:t>НДФЛ</a:t>
                      </a:r>
                      <a:endParaRPr lang="ru-RU" sz="1050" dirty="0">
                        <a:solidFill>
                          <a:schemeClr val="tx1"/>
                        </a:solidFill>
                        <a:latin typeface="Arial" pitchFamily="34" charset="0"/>
                        <a:cs typeface="Arial" pitchFamily="34" charset="0"/>
                      </a:endParaRPr>
                    </a:p>
                  </a:txBody>
                  <a:tcPr/>
                </a:tc>
                <a:tc>
                  <a:txBody>
                    <a:bodyPr/>
                    <a:lstStyle/>
                    <a:p>
                      <a:pPr algn="ctr"/>
                      <a:r>
                        <a:rPr lang="ru-RU" sz="1050" dirty="0" smtClean="0">
                          <a:latin typeface="Arial" pitchFamily="34" charset="0"/>
                          <a:cs typeface="Arial" pitchFamily="34" charset="0"/>
                        </a:rPr>
                        <a:t>12 050,9</a:t>
                      </a:r>
                      <a:endParaRPr lang="ru-RU" sz="1050" dirty="0">
                        <a:solidFill>
                          <a:schemeClr val="tx1"/>
                        </a:solidFill>
                        <a:latin typeface="Arial" pitchFamily="34" charset="0"/>
                        <a:cs typeface="Arial" pitchFamily="34" charset="0"/>
                      </a:endParaRPr>
                    </a:p>
                  </a:txBody>
                  <a:tcPr anchor="ctr"/>
                </a:tc>
                <a:tc>
                  <a:txBody>
                    <a:bodyPr/>
                    <a:lstStyle/>
                    <a:p>
                      <a:pPr algn="ctr"/>
                      <a:r>
                        <a:rPr lang="ru-RU" sz="1050" dirty="0" smtClean="0">
                          <a:latin typeface="Arial" pitchFamily="34" charset="0"/>
                          <a:cs typeface="Arial" pitchFamily="34" charset="0"/>
                        </a:rPr>
                        <a:t>12 437,3</a:t>
                      </a:r>
                      <a:endParaRPr lang="ru-RU" sz="1050" dirty="0">
                        <a:solidFill>
                          <a:schemeClr val="tx1"/>
                        </a:solidFill>
                        <a:latin typeface="Arial" pitchFamily="34" charset="0"/>
                        <a:cs typeface="Arial" pitchFamily="34" charset="0"/>
                      </a:endParaRPr>
                    </a:p>
                  </a:txBody>
                  <a:tcPr anchor="ctr"/>
                </a:tc>
                <a:tc>
                  <a:txBody>
                    <a:bodyPr/>
                    <a:lstStyle/>
                    <a:p>
                      <a:pPr algn="ctr"/>
                      <a:r>
                        <a:rPr lang="ru-RU" sz="1050" dirty="0" smtClean="0">
                          <a:solidFill>
                            <a:schemeClr val="tx1"/>
                          </a:solidFill>
                          <a:latin typeface="Arial" pitchFamily="34" charset="0"/>
                          <a:cs typeface="Arial" pitchFamily="34" charset="0"/>
                        </a:rPr>
                        <a:t>386,4</a:t>
                      </a:r>
                      <a:endParaRPr lang="ru-RU" sz="1050" dirty="0">
                        <a:solidFill>
                          <a:schemeClr val="tx1"/>
                        </a:solidFill>
                        <a:latin typeface="Arial" pitchFamily="34" charset="0"/>
                        <a:cs typeface="Arial" pitchFamily="34" charset="0"/>
                      </a:endParaRPr>
                    </a:p>
                  </a:txBody>
                  <a:tcPr anchor="ctr"/>
                </a:tc>
                <a:tc>
                  <a:txBody>
                    <a:bodyPr/>
                    <a:lstStyle/>
                    <a:p>
                      <a:pPr algn="ctr"/>
                      <a:r>
                        <a:rPr lang="ru-RU" sz="1050" dirty="0" smtClean="0">
                          <a:latin typeface="Arial" pitchFamily="34" charset="0"/>
                          <a:cs typeface="Arial" pitchFamily="34" charset="0"/>
                        </a:rPr>
                        <a:t>103,2</a:t>
                      </a:r>
                      <a:endParaRPr lang="ru-RU" sz="1050" dirty="0">
                        <a:solidFill>
                          <a:schemeClr val="tx1"/>
                        </a:solidFill>
                        <a:latin typeface="Arial" pitchFamily="34" charset="0"/>
                        <a:cs typeface="Arial" pitchFamily="34" charset="0"/>
                      </a:endParaRPr>
                    </a:p>
                  </a:txBody>
                  <a:tcPr anchor="ctr"/>
                </a:tc>
              </a:tr>
              <a:tr h="288032">
                <a:tc>
                  <a:txBody>
                    <a:bodyPr/>
                    <a:lstStyle/>
                    <a:p>
                      <a:r>
                        <a:rPr lang="ru-RU" sz="1050" dirty="0" smtClean="0">
                          <a:latin typeface="Arial" pitchFamily="34" charset="0"/>
                          <a:cs typeface="Arial" pitchFamily="34" charset="0"/>
                        </a:rPr>
                        <a:t>Налог на прибыль организаций</a:t>
                      </a:r>
                      <a:endParaRPr lang="ru-RU" sz="1050" dirty="0">
                        <a:solidFill>
                          <a:schemeClr val="tx1"/>
                        </a:solidFill>
                        <a:latin typeface="Arial" pitchFamily="34" charset="0"/>
                        <a:cs typeface="Arial" pitchFamily="34" charset="0"/>
                      </a:endParaRPr>
                    </a:p>
                  </a:txBody>
                  <a:tcPr/>
                </a:tc>
                <a:tc>
                  <a:txBody>
                    <a:bodyPr/>
                    <a:lstStyle/>
                    <a:p>
                      <a:pPr algn="ctr"/>
                      <a:r>
                        <a:rPr lang="ru-RU" sz="1050" dirty="0" smtClean="0">
                          <a:latin typeface="Arial" pitchFamily="34" charset="0"/>
                          <a:cs typeface="Arial" pitchFamily="34" charset="0"/>
                        </a:rPr>
                        <a:t>10 685,1</a:t>
                      </a:r>
                      <a:endParaRPr lang="ru-RU" sz="1050" dirty="0">
                        <a:solidFill>
                          <a:schemeClr val="tx1"/>
                        </a:solidFill>
                        <a:latin typeface="Arial" pitchFamily="34" charset="0"/>
                        <a:cs typeface="Arial" pitchFamily="34" charset="0"/>
                      </a:endParaRPr>
                    </a:p>
                  </a:txBody>
                  <a:tcPr anchor="ctr"/>
                </a:tc>
                <a:tc>
                  <a:txBody>
                    <a:bodyPr/>
                    <a:lstStyle/>
                    <a:p>
                      <a:pPr algn="ctr"/>
                      <a:r>
                        <a:rPr lang="ru-RU" sz="1050" dirty="0" smtClean="0">
                          <a:latin typeface="Arial" pitchFamily="34" charset="0"/>
                          <a:cs typeface="Arial" pitchFamily="34" charset="0"/>
                        </a:rPr>
                        <a:t>8 945,8</a:t>
                      </a:r>
                      <a:endParaRPr lang="ru-RU" sz="1050" dirty="0">
                        <a:solidFill>
                          <a:schemeClr val="tx1"/>
                        </a:solidFill>
                        <a:latin typeface="Arial" pitchFamily="34" charset="0"/>
                        <a:cs typeface="Arial" pitchFamily="34" charset="0"/>
                      </a:endParaRPr>
                    </a:p>
                  </a:txBody>
                  <a:tcPr anchor="ctr"/>
                </a:tc>
                <a:tc>
                  <a:txBody>
                    <a:bodyPr/>
                    <a:lstStyle/>
                    <a:p>
                      <a:pPr algn="ctr"/>
                      <a:r>
                        <a:rPr lang="ru-RU" sz="1050" dirty="0" smtClean="0">
                          <a:solidFill>
                            <a:schemeClr val="tx1"/>
                          </a:solidFill>
                          <a:latin typeface="Arial" pitchFamily="34" charset="0"/>
                          <a:cs typeface="Arial" pitchFamily="34" charset="0"/>
                        </a:rPr>
                        <a:t>-1 739,3</a:t>
                      </a:r>
                      <a:endParaRPr lang="ru-RU" sz="1050" dirty="0">
                        <a:solidFill>
                          <a:schemeClr val="tx1"/>
                        </a:solidFill>
                        <a:latin typeface="Arial" pitchFamily="34" charset="0"/>
                        <a:cs typeface="Arial" pitchFamily="34" charset="0"/>
                      </a:endParaRPr>
                    </a:p>
                  </a:txBody>
                  <a:tcPr anchor="ctr"/>
                </a:tc>
                <a:tc>
                  <a:txBody>
                    <a:bodyPr/>
                    <a:lstStyle/>
                    <a:p>
                      <a:pPr algn="ctr"/>
                      <a:r>
                        <a:rPr lang="ru-RU" sz="1050" dirty="0" smtClean="0">
                          <a:latin typeface="Arial" pitchFamily="34" charset="0"/>
                          <a:cs typeface="Arial" pitchFamily="34" charset="0"/>
                        </a:rPr>
                        <a:t>83,7</a:t>
                      </a:r>
                      <a:endParaRPr lang="ru-RU" sz="1050" dirty="0">
                        <a:solidFill>
                          <a:schemeClr val="tx1"/>
                        </a:solidFill>
                        <a:latin typeface="Arial" pitchFamily="34" charset="0"/>
                        <a:cs typeface="Arial" pitchFamily="34" charset="0"/>
                      </a:endParaRPr>
                    </a:p>
                  </a:txBody>
                  <a:tcPr anchor="ctr"/>
                </a:tc>
              </a:tr>
              <a:tr h="288032">
                <a:tc>
                  <a:txBody>
                    <a:bodyPr/>
                    <a:lstStyle/>
                    <a:p>
                      <a:r>
                        <a:rPr lang="ru-RU" sz="1050" dirty="0" smtClean="0">
                          <a:latin typeface="Arial" pitchFamily="34" charset="0"/>
                          <a:cs typeface="Arial" pitchFamily="34" charset="0"/>
                        </a:rPr>
                        <a:t>Налог на имущество организаций</a:t>
                      </a:r>
                      <a:endParaRPr lang="ru-RU" sz="1050" dirty="0">
                        <a:solidFill>
                          <a:schemeClr val="tx1"/>
                        </a:solidFill>
                        <a:latin typeface="Arial" pitchFamily="34" charset="0"/>
                        <a:cs typeface="Arial" pitchFamily="34" charset="0"/>
                      </a:endParaRPr>
                    </a:p>
                  </a:txBody>
                  <a:tcPr/>
                </a:tc>
                <a:tc>
                  <a:txBody>
                    <a:bodyPr/>
                    <a:lstStyle/>
                    <a:p>
                      <a:pPr algn="ctr"/>
                      <a:r>
                        <a:rPr lang="ru-RU" sz="1050" dirty="0" smtClean="0">
                          <a:latin typeface="Arial" pitchFamily="34" charset="0"/>
                          <a:cs typeface="Arial" pitchFamily="34" charset="0"/>
                        </a:rPr>
                        <a:t>2 903,0</a:t>
                      </a:r>
                      <a:endParaRPr lang="ru-RU" sz="1050" dirty="0">
                        <a:solidFill>
                          <a:schemeClr val="tx1"/>
                        </a:solidFill>
                        <a:latin typeface="Arial" pitchFamily="34" charset="0"/>
                        <a:cs typeface="Arial" pitchFamily="34" charset="0"/>
                      </a:endParaRPr>
                    </a:p>
                  </a:txBody>
                  <a:tcPr anchor="ctr"/>
                </a:tc>
                <a:tc>
                  <a:txBody>
                    <a:bodyPr/>
                    <a:lstStyle/>
                    <a:p>
                      <a:pPr algn="ctr"/>
                      <a:r>
                        <a:rPr lang="ru-RU" sz="1050" dirty="0" smtClean="0">
                          <a:latin typeface="Arial" pitchFamily="34" charset="0"/>
                          <a:cs typeface="Arial" pitchFamily="34" charset="0"/>
                        </a:rPr>
                        <a:t>2 904,4</a:t>
                      </a:r>
                      <a:endParaRPr lang="ru-RU" sz="1050" dirty="0">
                        <a:solidFill>
                          <a:schemeClr val="tx1"/>
                        </a:solidFill>
                        <a:latin typeface="Arial" pitchFamily="34" charset="0"/>
                        <a:cs typeface="Arial" pitchFamily="34" charset="0"/>
                      </a:endParaRPr>
                    </a:p>
                  </a:txBody>
                  <a:tcPr anchor="ctr"/>
                </a:tc>
                <a:tc>
                  <a:txBody>
                    <a:bodyPr/>
                    <a:lstStyle/>
                    <a:p>
                      <a:pPr algn="ctr"/>
                      <a:r>
                        <a:rPr lang="ru-RU" sz="1050" dirty="0" smtClean="0">
                          <a:solidFill>
                            <a:schemeClr val="tx1"/>
                          </a:solidFill>
                          <a:latin typeface="Arial" pitchFamily="34" charset="0"/>
                          <a:cs typeface="Arial" pitchFamily="34" charset="0"/>
                        </a:rPr>
                        <a:t>1,4</a:t>
                      </a:r>
                      <a:endParaRPr lang="ru-RU" sz="1050" dirty="0">
                        <a:solidFill>
                          <a:schemeClr val="tx1"/>
                        </a:solidFill>
                        <a:latin typeface="Arial" pitchFamily="34" charset="0"/>
                        <a:cs typeface="Arial" pitchFamily="34" charset="0"/>
                      </a:endParaRPr>
                    </a:p>
                  </a:txBody>
                  <a:tcPr anchor="ctr"/>
                </a:tc>
                <a:tc>
                  <a:txBody>
                    <a:bodyPr/>
                    <a:lstStyle/>
                    <a:p>
                      <a:pPr algn="ctr"/>
                      <a:r>
                        <a:rPr lang="ru-RU" sz="1050" dirty="0" smtClean="0">
                          <a:latin typeface="Arial" pitchFamily="34" charset="0"/>
                          <a:cs typeface="Arial" pitchFamily="34" charset="0"/>
                        </a:rPr>
                        <a:t>100,0</a:t>
                      </a:r>
                      <a:endParaRPr lang="ru-RU" sz="1050" dirty="0">
                        <a:solidFill>
                          <a:schemeClr val="tx1"/>
                        </a:solidFill>
                        <a:latin typeface="Arial" pitchFamily="34" charset="0"/>
                        <a:cs typeface="Arial" pitchFamily="34" charset="0"/>
                      </a:endParaRPr>
                    </a:p>
                  </a:txBody>
                  <a:tcPr anchor="ctr"/>
                </a:tc>
              </a:tr>
              <a:tr h="432048">
                <a:tc>
                  <a:txBody>
                    <a:bodyPr/>
                    <a:lstStyle/>
                    <a:p>
                      <a:r>
                        <a:rPr lang="ru-RU" sz="1050" dirty="0" smtClean="0">
                          <a:latin typeface="Arial" pitchFamily="34" charset="0"/>
                          <a:cs typeface="Arial" pitchFamily="34" charset="0"/>
                        </a:rPr>
                        <a:t>Налог, взимаемый в связи с применением УСНО</a:t>
                      </a:r>
                      <a:endParaRPr lang="ru-RU" sz="1050" dirty="0">
                        <a:solidFill>
                          <a:schemeClr val="tx1"/>
                        </a:solidFill>
                        <a:latin typeface="Arial" pitchFamily="34" charset="0"/>
                        <a:cs typeface="Arial" pitchFamily="34" charset="0"/>
                      </a:endParaRPr>
                    </a:p>
                  </a:txBody>
                  <a:tcPr/>
                </a:tc>
                <a:tc>
                  <a:txBody>
                    <a:bodyPr/>
                    <a:lstStyle/>
                    <a:p>
                      <a:pPr algn="ctr"/>
                      <a:r>
                        <a:rPr lang="ru-RU" sz="1050" dirty="0" smtClean="0">
                          <a:latin typeface="Arial" pitchFamily="34" charset="0"/>
                          <a:cs typeface="Arial" pitchFamily="34" charset="0"/>
                        </a:rPr>
                        <a:t>2 175,5</a:t>
                      </a:r>
                      <a:endParaRPr lang="ru-RU" sz="1050" dirty="0">
                        <a:solidFill>
                          <a:schemeClr val="tx1"/>
                        </a:solidFill>
                        <a:latin typeface="Arial" pitchFamily="34" charset="0"/>
                        <a:cs typeface="Arial" pitchFamily="34" charset="0"/>
                      </a:endParaRPr>
                    </a:p>
                  </a:txBody>
                  <a:tcPr anchor="ctr"/>
                </a:tc>
                <a:tc>
                  <a:txBody>
                    <a:bodyPr/>
                    <a:lstStyle/>
                    <a:p>
                      <a:pPr algn="ctr"/>
                      <a:r>
                        <a:rPr lang="ru-RU" sz="1050" dirty="0" smtClean="0">
                          <a:latin typeface="Arial" pitchFamily="34" charset="0"/>
                          <a:cs typeface="Arial" pitchFamily="34" charset="0"/>
                        </a:rPr>
                        <a:t>2 269,6</a:t>
                      </a:r>
                      <a:endParaRPr lang="ru-RU" sz="1050" dirty="0">
                        <a:solidFill>
                          <a:schemeClr val="tx1"/>
                        </a:solidFill>
                        <a:latin typeface="Arial" pitchFamily="34" charset="0"/>
                        <a:cs typeface="Arial" pitchFamily="34" charset="0"/>
                      </a:endParaRPr>
                    </a:p>
                  </a:txBody>
                  <a:tcPr anchor="ctr"/>
                </a:tc>
                <a:tc>
                  <a:txBody>
                    <a:bodyPr/>
                    <a:lstStyle/>
                    <a:p>
                      <a:pPr algn="ctr"/>
                      <a:r>
                        <a:rPr lang="ru-RU" sz="1050" dirty="0" smtClean="0">
                          <a:solidFill>
                            <a:schemeClr val="tx1"/>
                          </a:solidFill>
                          <a:latin typeface="Arial" pitchFamily="34" charset="0"/>
                          <a:cs typeface="Arial" pitchFamily="34" charset="0"/>
                        </a:rPr>
                        <a:t>94,1</a:t>
                      </a:r>
                      <a:endParaRPr lang="ru-RU" sz="1050" dirty="0">
                        <a:solidFill>
                          <a:schemeClr val="tx1"/>
                        </a:solidFill>
                        <a:latin typeface="Arial" pitchFamily="34" charset="0"/>
                        <a:cs typeface="Arial" pitchFamily="34" charset="0"/>
                      </a:endParaRPr>
                    </a:p>
                  </a:txBody>
                  <a:tcPr anchor="ctr"/>
                </a:tc>
                <a:tc>
                  <a:txBody>
                    <a:bodyPr/>
                    <a:lstStyle/>
                    <a:p>
                      <a:pPr algn="ctr"/>
                      <a:r>
                        <a:rPr lang="ru-RU" sz="1050" dirty="0" smtClean="0">
                          <a:latin typeface="Arial" pitchFamily="34" charset="0"/>
                          <a:cs typeface="Arial" pitchFamily="34" charset="0"/>
                        </a:rPr>
                        <a:t>104,3</a:t>
                      </a:r>
                      <a:endParaRPr lang="ru-RU" sz="1050" dirty="0">
                        <a:solidFill>
                          <a:schemeClr val="tx1"/>
                        </a:solidFill>
                        <a:latin typeface="Arial" pitchFamily="34" charset="0"/>
                        <a:cs typeface="Arial" pitchFamily="34" charset="0"/>
                      </a:endParaRPr>
                    </a:p>
                  </a:txBody>
                  <a:tcPr anchor="ctr"/>
                </a:tc>
              </a:tr>
              <a:tr h="288032">
                <a:tc>
                  <a:txBody>
                    <a:bodyPr/>
                    <a:lstStyle/>
                    <a:p>
                      <a:r>
                        <a:rPr lang="ru-RU" sz="1050" i="1" dirty="0" smtClean="0">
                          <a:latin typeface="Arial" pitchFamily="34" charset="0"/>
                          <a:cs typeface="Arial" pitchFamily="34" charset="0"/>
                        </a:rPr>
                        <a:t>Неналоговые доходы</a:t>
                      </a:r>
                      <a:endParaRPr lang="ru-RU" sz="1050" i="1" dirty="0">
                        <a:solidFill>
                          <a:schemeClr val="tx1"/>
                        </a:solidFill>
                        <a:latin typeface="Arial" pitchFamily="34" charset="0"/>
                        <a:cs typeface="Arial" pitchFamily="34" charset="0"/>
                      </a:endParaRPr>
                    </a:p>
                  </a:txBody>
                  <a:tcPr/>
                </a:tc>
                <a:tc>
                  <a:txBody>
                    <a:bodyPr/>
                    <a:lstStyle/>
                    <a:p>
                      <a:pPr algn="ctr"/>
                      <a:r>
                        <a:rPr lang="ru-RU" sz="1050" i="1" dirty="0" smtClean="0">
                          <a:latin typeface="Arial" pitchFamily="34" charset="0"/>
                          <a:cs typeface="Arial" pitchFamily="34" charset="0"/>
                        </a:rPr>
                        <a:t>1 124,7</a:t>
                      </a:r>
                      <a:endParaRPr lang="ru-RU" sz="1050" i="1" dirty="0">
                        <a:solidFill>
                          <a:schemeClr val="tx1"/>
                        </a:solidFill>
                        <a:latin typeface="Arial" pitchFamily="34" charset="0"/>
                        <a:cs typeface="Arial" pitchFamily="34" charset="0"/>
                      </a:endParaRPr>
                    </a:p>
                  </a:txBody>
                  <a:tcPr anchor="ctr"/>
                </a:tc>
                <a:tc>
                  <a:txBody>
                    <a:bodyPr/>
                    <a:lstStyle/>
                    <a:p>
                      <a:pPr algn="ctr"/>
                      <a:r>
                        <a:rPr lang="ru-RU" sz="1050" i="1" dirty="0" smtClean="0">
                          <a:latin typeface="Arial" pitchFamily="34" charset="0"/>
                          <a:cs typeface="Arial" pitchFamily="34" charset="0"/>
                        </a:rPr>
                        <a:t>1 031,8</a:t>
                      </a:r>
                      <a:endParaRPr lang="ru-RU" sz="1050" i="1" dirty="0">
                        <a:solidFill>
                          <a:schemeClr val="tx1"/>
                        </a:solidFill>
                        <a:latin typeface="Arial" pitchFamily="34" charset="0"/>
                        <a:cs typeface="Arial" pitchFamily="34" charset="0"/>
                      </a:endParaRPr>
                    </a:p>
                  </a:txBody>
                  <a:tcPr anchor="ctr"/>
                </a:tc>
                <a:tc>
                  <a:txBody>
                    <a:bodyPr/>
                    <a:lstStyle/>
                    <a:p>
                      <a:pPr algn="ctr"/>
                      <a:r>
                        <a:rPr lang="ru-RU" sz="1050" i="1" dirty="0" smtClean="0">
                          <a:solidFill>
                            <a:schemeClr val="tx1"/>
                          </a:solidFill>
                          <a:latin typeface="Arial" pitchFamily="34" charset="0"/>
                          <a:cs typeface="Arial" pitchFamily="34" charset="0"/>
                        </a:rPr>
                        <a:t>-92,9</a:t>
                      </a:r>
                      <a:endParaRPr lang="ru-RU" sz="1050" i="1" dirty="0">
                        <a:solidFill>
                          <a:schemeClr val="tx1"/>
                        </a:solidFill>
                        <a:latin typeface="Arial" pitchFamily="34" charset="0"/>
                        <a:cs typeface="Arial" pitchFamily="34" charset="0"/>
                      </a:endParaRPr>
                    </a:p>
                  </a:txBody>
                  <a:tcPr anchor="ctr"/>
                </a:tc>
                <a:tc>
                  <a:txBody>
                    <a:bodyPr/>
                    <a:lstStyle/>
                    <a:p>
                      <a:pPr algn="ctr"/>
                      <a:r>
                        <a:rPr lang="ru-RU" sz="1050" i="1" dirty="0" smtClean="0">
                          <a:latin typeface="Arial" pitchFamily="34" charset="0"/>
                          <a:cs typeface="Arial" pitchFamily="34" charset="0"/>
                        </a:rPr>
                        <a:t>91,7</a:t>
                      </a:r>
                      <a:endParaRPr lang="ru-RU" sz="1050" i="1" dirty="0">
                        <a:solidFill>
                          <a:schemeClr val="tx1"/>
                        </a:solidFill>
                        <a:latin typeface="Arial" pitchFamily="34" charset="0"/>
                        <a:cs typeface="Arial" pitchFamily="34" charset="0"/>
                      </a:endParaRPr>
                    </a:p>
                  </a:txBody>
                  <a:tcPr anchor="ctr"/>
                </a:tc>
              </a:tr>
            </a:tbl>
          </a:graphicData>
        </a:graphic>
      </p:graphicFrame>
      <p:sp>
        <p:nvSpPr>
          <p:cNvPr id="9" name="TextBox 8"/>
          <p:cNvSpPr txBox="1"/>
          <p:nvPr/>
        </p:nvSpPr>
        <p:spPr>
          <a:xfrm>
            <a:off x="5445225" y="1547664"/>
            <a:ext cx="1412775" cy="276999"/>
          </a:xfrm>
          <a:prstGeom prst="rect">
            <a:avLst/>
          </a:prstGeom>
          <a:noFill/>
        </p:spPr>
        <p:txBody>
          <a:bodyPr wrap="square" rtlCol="0">
            <a:spAutoFit/>
          </a:bodyPr>
          <a:lstStyle/>
          <a:p>
            <a:pPr algn="ctr"/>
            <a:r>
              <a:rPr lang="ru-RU" sz="1200" dirty="0" err="1" smtClean="0">
                <a:latin typeface="Arial" pitchFamily="34" charset="0"/>
                <a:cs typeface="Arial" pitchFamily="34" charset="0"/>
              </a:rPr>
              <a:t>млн</a:t>
            </a:r>
            <a:r>
              <a:rPr lang="ru-RU" sz="1200" dirty="0" smtClean="0">
                <a:latin typeface="Arial" pitchFamily="34" charset="0"/>
                <a:cs typeface="Arial" pitchFamily="34" charset="0"/>
              </a:rPr>
              <a:t> рублей</a:t>
            </a:r>
            <a:endParaRPr lang="ru-RU" sz="12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60649" y="323528"/>
            <a:ext cx="2713952" cy="529522"/>
          </a:xfrm>
          <a:prstGeom prst="rect">
            <a:avLst/>
          </a:prstGeom>
        </p:spPr>
      </p:pic>
      <p:sp>
        <p:nvSpPr>
          <p:cNvPr id="5" name="TextBox 4"/>
          <p:cNvSpPr txBox="1"/>
          <p:nvPr/>
        </p:nvSpPr>
        <p:spPr>
          <a:xfrm>
            <a:off x="2996953" y="251521"/>
            <a:ext cx="3861047" cy="523220"/>
          </a:xfrm>
          <a:prstGeom prst="rect">
            <a:avLst/>
          </a:prstGeom>
          <a:noFill/>
        </p:spPr>
        <p:txBody>
          <a:bodyPr wrap="square" rtlCol="0">
            <a:spAutoFit/>
          </a:bodyPr>
          <a:lstStyle/>
          <a:p>
            <a:r>
              <a:rPr lang="ru-RU" sz="1400" b="1" dirty="0" smtClean="0">
                <a:solidFill>
                  <a:srgbClr val="1E43A1"/>
                </a:solidFill>
                <a:latin typeface="Arial" panose="020B0604020202020204" pitchFamily="34" charset="0"/>
                <a:ea typeface="Meiryo" panose="020B0604030504040204" pitchFamily="34" charset="-128"/>
                <a:cs typeface="Arial" panose="020B0604020202020204" pitchFamily="34" charset="0"/>
              </a:rPr>
              <a:t>Доходы областного бюджета Ульяновской области</a:t>
            </a:r>
            <a:endParaRPr lang="ru-RU" sz="1400" b="1" dirty="0">
              <a:solidFill>
                <a:srgbClr val="1E43A1"/>
              </a:solidFill>
              <a:latin typeface="Arial" panose="020B0604020202020204" pitchFamily="34" charset="0"/>
              <a:ea typeface="Meiryo" panose="020B0604030504040204" pitchFamily="34" charset="-128"/>
              <a:cs typeface="Arial" panose="020B0604020202020204" pitchFamily="34" charset="0"/>
            </a:endParaRPr>
          </a:p>
        </p:txBody>
      </p:sp>
      <p:sp>
        <p:nvSpPr>
          <p:cNvPr id="9" name="Прямоугольник 8"/>
          <p:cNvSpPr/>
          <p:nvPr/>
        </p:nvSpPr>
        <p:spPr>
          <a:xfrm>
            <a:off x="467544" y="1160686"/>
            <a:ext cx="6390456" cy="646331"/>
          </a:xfrm>
          <a:prstGeom prst="rect">
            <a:avLst/>
          </a:prstGeom>
        </p:spPr>
        <p:txBody>
          <a:bodyPr wrap="square">
            <a:spAutoFit/>
          </a:bodyPr>
          <a:lstStyle/>
          <a:p>
            <a:r>
              <a:rPr lang="ru-RU" b="1" dirty="0" smtClean="0">
                <a:solidFill>
                  <a:srgbClr val="FE7E65"/>
                </a:solidFill>
                <a:latin typeface="Arial" panose="020B0604020202020204" pitchFamily="34" charset="0"/>
                <a:ea typeface="Meiryo" panose="020B0604030504040204" pitchFamily="34" charset="-128"/>
                <a:cs typeface="Arial" panose="020B0604020202020204" pitchFamily="34" charset="0"/>
              </a:rPr>
              <a:t>Крупнейшие налогоплательщики Ульяновской области</a:t>
            </a:r>
            <a:endParaRPr lang="ru-RU" b="1" dirty="0">
              <a:solidFill>
                <a:srgbClr val="FE7E65"/>
              </a:solidFill>
              <a:latin typeface="Arial" panose="020B0604020202020204" pitchFamily="34" charset="0"/>
              <a:ea typeface="Meiryo" panose="020B0604030504040204" pitchFamily="34" charset="-128"/>
              <a:cs typeface="Arial" panose="020B0604020202020204" pitchFamily="34" charset="0"/>
            </a:endParaRPr>
          </a:p>
        </p:txBody>
      </p:sp>
      <p:graphicFrame>
        <p:nvGraphicFramePr>
          <p:cNvPr id="10" name="Таблица 9"/>
          <p:cNvGraphicFramePr>
            <a:graphicFrameLocks noGrp="1"/>
          </p:cNvGraphicFramePr>
          <p:nvPr/>
        </p:nvGraphicFramePr>
        <p:xfrm>
          <a:off x="188640" y="1907703"/>
          <a:ext cx="6408713" cy="4752529"/>
        </p:xfrm>
        <a:graphic>
          <a:graphicData uri="http://schemas.openxmlformats.org/drawingml/2006/table">
            <a:tbl>
              <a:tblPr>
                <a:tableStyleId>{69CF1AB2-1976-4502-BF36-3FF5EA218861}</a:tableStyleId>
              </a:tblPr>
              <a:tblGrid>
                <a:gridCol w="1915415"/>
                <a:gridCol w="633671"/>
                <a:gridCol w="1094522"/>
                <a:gridCol w="864096"/>
                <a:gridCol w="1209735"/>
                <a:gridCol w="691274"/>
              </a:tblGrid>
              <a:tr h="439235">
                <a:tc rowSpan="3">
                  <a:txBody>
                    <a:bodyPr/>
                    <a:lstStyle/>
                    <a:p>
                      <a:pPr algn="ctr" rtl="0" fontAlgn="ctr"/>
                      <a:r>
                        <a:rPr lang="ru-RU" sz="1100" u="none" strike="noStrike" dirty="0">
                          <a:latin typeface="Arial" pitchFamily="34" charset="0"/>
                          <a:cs typeface="Arial" pitchFamily="34" charset="0"/>
                        </a:rPr>
                        <a:t>Наименование </a:t>
                      </a:r>
                      <a:endParaRPr lang="ru-RU" sz="1100" b="1" i="0" u="none" strike="noStrike" dirty="0">
                        <a:solidFill>
                          <a:srgbClr val="000000"/>
                        </a:solidFill>
                        <a:latin typeface="Arial" pitchFamily="34" charset="0"/>
                        <a:cs typeface="Arial" pitchFamily="34" charset="0"/>
                      </a:endParaRPr>
                    </a:p>
                  </a:txBody>
                  <a:tcPr marL="6576" marR="6576" marT="6576" marB="0" anchor="ctr"/>
                </a:tc>
                <a:tc gridSpan="5">
                  <a:txBody>
                    <a:bodyPr/>
                    <a:lstStyle/>
                    <a:p>
                      <a:pPr algn="ctr" rtl="0" fontAlgn="t"/>
                      <a:r>
                        <a:rPr lang="ru-RU" sz="1100" u="none" strike="noStrike" dirty="0">
                          <a:latin typeface="Arial" pitchFamily="34" charset="0"/>
                          <a:cs typeface="Arial" pitchFamily="34" charset="0"/>
                        </a:rPr>
                        <a:t>Доля в налоговых доходах консолидированного бюджета Ульяновской области</a:t>
                      </a:r>
                      <a:endParaRPr lang="ru-RU" sz="1100" b="1" i="0" u="none" strike="noStrike" dirty="0">
                        <a:solidFill>
                          <a:srgbClr val="000000"/>
                        </a:solidFill>
                        <a:latin typeface="Arial" pitchFamily="34" charset="0"/>
                        <a:cs typeface="Arial" pitchFamily="34" charset="0"/>
                      </a:endParaRPr>
                    </a:p>
                  </a:txBody>
                  <a:tcPr marL="6576" marR="6576" marT="6576" marB="0" anchor="ct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157244">
                <a:tc vMerge="1">
                  <a:txBody>
                    <a:bodyPr/>
                    <a:lstStyle/>
                    <a:p>
                      <a:endParaRPr lang="ru-RU"/>
                    </a:p>
                  </a:txBody>
                  <a:tcPr/>
                </a:tc>
                <a:tc gridSpan="5">
                  <a:txBody>
                    <a:bodyPr/>
                    <a:lstStyle/>
                    <a:p>
                      <a:pPr algn="ctr" rtl="0" fontAlgn="t"/>
                      <a:r>
                        <a:rPr lang="ru-RU" sz="1100" u="none" strike="noStrike">
                          <a:latin typeface="Arial" pitchFamily="34" charset="0"/>
                          <a:cs typeface="Arial" pitchFamily="34" charset="0"/>
                        </a:rPr>
                        <a:t> за 2020 год </a:t>
                      </a:r>
                      <a:endParaRPr lang="ru-RU" sz="1100" b="1" i="0" u="none" strike="noStrike">
                        <a:solidFill>
                          <a:srgbClr val="000000"/>
                        </a:solidFill>
                        <a:latin typeface="Arial" pitchFamily="34" charset="0"/>
                        <a:cs typeface="Arial" pitchFamily="34" charset="0"/>
                      </a:endParaRPr>
                    </a:p>
                  </a:txBody>
                  <a:tcPr marL="6576" marR="6576" marT="6576" marB="0"/>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872319">
                <a:tc vMerge="1">
                  <a:txBody>
                    <a:bodyPr/>
                    <a:lstStyle/>
                    <a:p>
                      <a:endParaRPr lang="ru-RU"/>
                    </a:p>
                  </a:txBody>
                  <a:tcPr/>
                </a:tc>
                <a:tc>
                  <a:txBody>
                    <a:bodyPr/>
                    <a:lstStyle/>
                    <a:p>
                      <a:pPr algn="ctr" rtl="0" fontAlgn="t"/>
                      <a:r>
                        <a:rPr lang="ru-RU" sz="1100" u="none" strike="noStrike" dirty="0">
                          <a:latin typeface="Arial" pitchFamily="34" charset="0"/>
                          <a:cs typeface="Arial" pitchFamily="34" charset="0"/>
                        </a:rPr>
                        <a:t>Всего </a:t>
                      </a:r>
                      <a:endParaRPr lang="ru-RU" sz="1100" b="0" i="0" u="none" strike="noStrike" dirty="0">
                        <a:solidFill>
                          <a:srgbClr val="000000"/>
                        </a:solidFill>
                        <a:latin typeface="Arial" pitchFamily="34" charset="0"/>
                        <a:cs typeface="Arial" pitchFamily="34" charset="0"/>
                      </a:endParaRPr>
                    </a:p>
                  </a:txBody>
                  <a:tcPr marL="6576" marR="6576" marT="6576" marB="0" anchor="ctr"/>
                </a:tc>
                <a:tc>
                  <a:txBody>
                    <a:bodyPr/>
                    <a:lstStyle/>
                    <a:p>
                      <a:pPr algn="ctr" rtl="0" fontAlgn="t"/>
                      <a:r>
                        <a:rPr lang="ru-RU" sz="1100" u="none" strike="noStrike" dirty="0">
                          <a:latin typeface="Arial" pitchFamily="34" charset="0"/>
                          <a:cs typeface="Arial" pitchFamily="34" charset="0"/>
                        </a:rPr>
                        <a:t>Налог на прибыль организаций </a:t>
                      </a:r>
                      <a:endParaRPr lang="ru-RU" sz="1100" b="0" i="0" u="none" strike="noStrike" dirty="0">
                        <a:solidFill>
                          <a:srgbClr val="000000"/>
                        </a:solidFill>
                        <a:latin typeface="Arial" pitchFamily="34" charset="0"/>
                        <a:cs typeface="Arial" pitchFamily="34" charset="0"/>
                      </a:endParaRPr>
                    </a:p>
                  </a:txBody>
                  <a:tcPr marL="6576" marR="6576" marT="6576" marB="0" anchor="ctr"/>
                </a:tc>
                <a:tc>
                  <a:txBody>
                    <a:bodyPr/>
                    <a:lstStyle/>
                    <a:p>
                      <a:pPr algn="ctr" rtl="0" fontAlgn="t"/>
                      <a:r>
                        <a:rPr lang="ru-RU" sz="1100" u="none" strike="noStrike" dirty="0">
                          <a:latin typeface="Arial" pitchFamily="34" charset="0"/>
                          <a:cs typeface="Arial" pitchFamily="34" charset="0"/>
                        </a:rPr>
                        <a:t>НДФЛ </a:t>
                      </a:r>
                      <a:endParaRPr lang="ru-RU" sz="1100" b="0" i="0" u="none" strike="noStrike" dirty="0">
                        <a:solidFill>
                          <a:srgbClr val="000000"/>
                        </a:solidFill>
                        <a:latin typeface="Arial" pitchFamily="34" charset="0"/>
                        <a:cs typeface="Arial" pitchFamily="34" charset="0"/>
                      </a:endParaRPr>
                    </a:p>
                  </a:txBody>
                  <a:tcPr marL="6576" marR="6576" marT="6576" marB="0" anchor="ctr"/>
                </a:tc>
                <a:tc>
                  <a:txBody>
                    <a:bodyPr/>
                    <a:lstStyle/>
                    <a:p>
                      <a:pPr algn="ctr" rtl="0" fontAlgn="t"/>
                      <a:r>
                        <a:rPr lang="ru-RU" sz="1100" u="none" strike="noStrike" dirty="0">
                          <a:latin typeface="Arial" pitchFamily="34" charset="0"/>
                          <a:cs typeface="Arial" pitchFamily="34" charset="0"/>
                        </a:rPr>
                        <a:t>Налог на имущество организаций </a:t>
                      </a:r>
                      <a:endParaRPr lang="ru-RU" sz="1100" b="0" i="0" u="none" strike="noStrike" dirty="0">
                        <a:solidFill>
                          <a:srgbClr val="000000"/>
                        </a:solidFill>
                        <a:latin typeface="Arial" pitchFamily="34" charset="0"/>
                        <a:cs typeface="Arial" pitchFamily="34" charset="0"/>
                      </a:endParaRPr>
                    </a:p>
                  </a:txBody>
                  <a:tcPr marL="6576" marR="6576" marT="6576" marB="0" anchor="ctr"/>
                </a:tc>
                <a:tc>
                  <a:txBody>
                    <a:bodyPr/>
                    <a:lstStyle/>
                    <a:p>
                      <a:pPr algn="ctr" rtl="0" fontAlgn="t"/>
                      <a:r>
                        <a:rPr lang="ru-RU" sz="1100" u="none" strike="noStrike" dirty="0">
                          <a:latin typeface="Arial" pitchFamily="34" charset="0"/>
                          <a:cs typeface="Arial" pitchFamily="34" charset="0"/>
                        </a:rPr>
                        <a:t>Акцизы </a:t>
                      </a:r>
                      <a:endParaRPr lang="ru-RU" sz="1100" b="0" i="0" u="none" strike="noStrike" dirty="0">
                        <a:solidFill>
                          <a:srgbClr val="000000"/>
                        </a:solidFill>
                        <a:latin typeface="Arial" pitchFamily="34" charset="0"/>
                        <a:cs typeface="Arial" pitchFamily="34" charset="0"/>
                      </a:endParaRPr>
                    </a:p>
                  </a:txBody>
                  <a:tcPr marL="6576" marR="6576" marT="6576" marB="0" anchor="ctr"/>
                </a:tc>
              </a:tr>
              <a:tr h="458447">
                <a:tc>
                  <a:txBody>
                    <a:bodyPr/>
                    <a:lstStyle/>
                    <a:p>
                      <a:pPr algn="l" rtl="0" fontAlgn="t"/>
                      <a:r>
                        <a:rPr lang="ru-RU" sz="1100" u="none" strike="noStrike" dirty="0">
                          <a:latin typeface="Arial" pitchFamily="34" charset="0"/>
                          <a:cs typeface="Arial" pitchFamily="34" charset="0"/>
                        </a:rPr>
                        <a:t>ООО «Завод  </a:t>
                      </a:r>
                      <a:r>
                        <a:rPr lang="ru-RU" sz="1100" u="none" strike="noStrike" dirty="0" err="1">
                          <a:latin typeface="Arial" pitchFamily="34" charset="0"/>
                          <a:cs typeface="Arial" pitchFamily="34" charset="0"/>
                        </a:rPr>
                        <a:t>Трёхсосенский</a:t>
                      </a:r>
                      <a:r>
                        <a:rPr lang="ru-RU" sz="1100" u="none" strike="noStrike" dirty="0">
                          <a:latin typeface="Arial" pitchFamily="34" charset="0"/>
                          <a:cs typeface="Arial" pitchFamily="34" charset="0"/>
                        </a:rPr>
                        <a:t>» </a:t>
                      </a:r>
                      <a:endParaRPr lang="ru-RU" sz="1100" b="0" i="0" u="none" strike="noStrike" dirty="0">
                        <a:solidFill>
                          <a:srgbClr val="000000"/>
                        </a:solidFill>
                        <a:latin typeface="Arial" pitchFamily="34" charset="0"/>
                        <a:cs typeface="Arial" pitchFamily="34" charset="0"/>
                      </a:endParaRPr>
                    </a:p>
                  </a:txBody>
                  <a:tcPr marL="6576" marR="6576" marT="6576" marB="0" anchor="ctr"/>
                </a:tc>
                <a:tc>
                  <a:txBody>
                    <a:bodyPr/>
                    <a:lstStyle/>
                    <a:p>
                      <a:pPr algn="ctr" rtl="0" fontAlgn="t"/>
                      <a:r>
                        <a:rPr lang="ru-RU" sz="1100" u="none" strike="noStrike">
                          <a:latin typeface="Arial" pitchFamily="34" charset="0"/>
                          <a:cs typeface="Arial" pitchFamily="34" charset="0"/>
                        </a:rPr>
                        <a:t>17,17%</a:t>
                      </a:r>
                      <a:endParaRPr lang="ru-RU" sz="1100" b="0" i="0" u="none" strike="noStrike">
                        <a:solidFill>
                          <a:srgbClr val="000000"/>
                        </a:solidFill>
                        <a:latin typeface="Arial" pitchFamily="34" charset="0"/>
                        <a:cs typeface="Arial" pitchFamily="34" charset="0"/>
                      </a:endParaRPr>
                    </a:p>
                  </a:txBody>
                  <a:tcPr marL="6576" marR="6576" marT="6576" marB="0" anchor="ctr"/>
                </a:tc>
                <a:tc>
                  <a:txBody>
                    <a:bodyPr/>
                    <a:lstStyle/>
                    <a:p>
                      <a:pPr algn="ctr" rtl="0" fontAlgn="t"/>
                      <a:r>
                        <a:rPr lang="ru-RU" sz="1100" u="none" strike="noStrike">
                          <a:latin typeface="Arial" pitchFamily="34" charset="0"/>
                          <a:cs typeface="Arial" pitchFamily="34" charset="0"/>
                        </a:rPr>
                        <a:t>0,00%</a:t>
                      </a:r>
                      <a:endParaRPr lang="ru-RU" sz="1100" b="0" i="0" u="none" strike="noStrike">
                        <a:solidFill>
                          <a:srgbClr val="000000"/>
                        </a:solidFill>
                        <a:latin typeface="Arial" pitchFamily="34" charset="0"/>
                        <a:cs typeface="Arial" pitchFamily="34" charset="0"/>
                      </a:endParaRPr>
                    </a:p>
                  </a:txBody>
                  <a:tcPr marL="6576" marR="6576" marT="6576" marB="0" anchor="ctr"/>
                </a:tc>
                <a:tc>
                  <a:txBody>
                    <a:bodyPr/>
                    <a:lstStyle/>
                    <a:p>
                      <a:pPr algn="ctr" rtl="0" fontAlgn="t"/>
                      <a:r>
                        <a:rPr lang="ru-RU" sz="1100" u="none" strike="noStrike">
                          <a:latin typeface="Arial" pitchFamily="34" charset="0"/>
                          <a:cs typeface="Arial" pitchFamily="34" charset="0"/>
                        </a:rPr>
                        <a:t>0,32%</a:t>
                      </a:r>
                      <a:endParaRPr lang="ru-RU" sz="1100" b="0" i="0" u="none" strike="noStrike">
                        <a:solidFill>
                          <a:srgbClr val="000000"/>
                        </a:solidFill>
                        <a:latin typeface="Arial" pitchFamily="34" charset="0"/>
                        <a:cs typeface="Arial" pitchFamily="34" charset="0"/>
                      </a:endParaRPr>
                    </a:p>
                  </a:txBody>
                  <a:tcPr marL="6576" marR="6576" marT="6576" marB="0" anchor="ctr"/>
                </a:tc>
                <a:tc>
                  <a:txBody>
                    <a:bodyPr/>
                    <a:lstStyle/>
                    <a:p>
                      <a:pPr algn="ctr" rtl="0" fontAlgn="t"/>
                      <a:r>
                        <a:rPr lang="ru-RU" sz="1100" u="none" strike="noStrike">
                          <a:latin typeface="Arial" pitchFamily="34" charset="0"/>
                          <a:cs typeface="Arial" pitchFamily="34" charset="0"/>
                        </a:rPr>
                        <a:t>0,01%</a:t>
                      </a:r>
                      <a:endParaRPr lang="ru-RU" sz="1100" b="0" i="0" u="none" strike="noStrike">
                        <a:solidFill>
                          <a:srgbClr val="000000"/>
                        </a:solidFill>
                        <a:latin typeface="Arial" pitchFamily="34" charset="0"/>
                        <a:cs typeface="Arial" pitchFamily="34" charset="0"/>
                      </a:endParaRPr>
                    </a:p>
                  </a:txBody>
                  <a:tcPr marL="6576" marR="6576" marT="6576" marB="0" anchor="ctr"/>
                </a:tc>
                <a:tc>
                  <a:txBody>
                    <a:bodyPr/>
                    <a:lstStyle/>
                    <a:p>
                      <a:pPr algn="ctr" rtl="0" fontAlgn="t"/>
                      <a:r>
                        <a:rPr lang="ru-RU" sz="1100" u="none" strike="noStrike" dirty="0">
                          <a:latin typeface="Arial" pitchFamily="34" charset="0"/>
                          <a:cs typeface="Arial" pitchFamily="34" charset="0"/>
                        </a:rPr>
                        <a:t>49,06%</a:t>
                      </a:r>
                      <a:endParaRPr lang="ru-RU" sz="1100" b="0" i="0" u="none" strike="noStrike" dirty="0">
                        <a:solidFill>
                          <a:srgbClr val="000000"/>
                        </a:solidFill>
                        <a:latin typeface="Arial" pitchFamily="34" charset="0"/>
                        <a:cs typeface="Arial" pitchFamily="34" charset="0"/>
                      </a:endParaRPr>
                    </a:p>
                  </a:txBody>
                  <a:tcPr marL="6576" marR="6576" marT="6576" marB="0" anchor="ctr"/>
                </a:tc>
              </a:tr>
              <a:tr h="288032">
                <a:tc>
                  <a:txBody>
                    <a:bodyPr/>
                    <a:lstStyle/>
                    <a:p>
                      <a:pPr algn="l" rtl="0" fontAlgn="t"/>
                      <a:r>
                        <a:rPr lang="ru-RU" sz="1100" u="none" strike="noStrike" dirty="0">
                          <a:latin typeface="Arial" pitchFamily="34" charset="0"/>
                          <a:cs typeface="Arial" pitchFamily="34" charset="0"/>
                        </a:rPr>
                        <a:t>ООО «Альфа Люкс» </a:t>
                      </a:r>
                      <a:endParaRPr lang="ru-RU" sz="1100" b="0" i="0" u="none" strike="noStrike" dirty="0">
                        <a:solidFill>
                          <a:srgbClr val="000000"/>
                        </a:solidFill>
                        <a:latin typeface="Arial" pitchFamily="34" charset="0"/>
                        <a:cs typeface="Arial" pitchFamily="34" charset="0"/>
                      </a:endParaRPr>
                    </a:p>
                  </a:txBody>
                  <a:tcPr marL="6576" marR="6576" marT="6576" marB="0" anchor="ctr"/>
                </a:tc>
                <a:tc>
                  <a:txBody>
                    <a:bodyPr/>
                    <a:lstStyle/>
                    <a:p>
                      <a:pPr algn="ctr" rtl="0" fontAlgn="t"/>
                      <a:r>
                        <a:rPr lang="ru-RU" sz="1100" u="none" strike="noStrike">
                          <a:latin typeface="Arial" pitchFamily="34" charset="0"/>
                          <a:cs typeface="Arial" pitchFamily="34" charset="0"/>
                        </a:rPr>
                        <a:t>10,75%</a:t>
                      </a:r>
                      <a:endParaRPr lang="ru-RU" sz="1100" b="0" i="0" u="none" strike="noStrike">
                        <a:solidFill>
                          <a:srgbClr val="000000"/>
                        </a:solidFill>
                        <a:latin typeface="Arial" pitchFamily="34" charset="0"/>
                        <a:cs typeface="Arial" pitchFamily="34" charset="0"/>
                      </a:endParaRPr>
                    </a:p>
                  </a:txBody>
                  <a:tcPr marL="6576" marR="6576" marT="6576" marB="0" anchor="ctr"/>
                </a:tc>
                <a:tc>
                  <a:txBody>
                    <a:bodyPr/>
                    <a:lstStyle/>
                    <a:p>
                      <a:pPr algn="ctr" rtl="0" fontAlgn="t"/>
                      <a:r>
                        <a:rPr lang="ru-RU" sz="1100" u="none" strike="noStrike">
                          <a:latin typeface="Arial" pitchFamily="34" charset="0"/>
                          <a:cs typeface="Arial" pitchFamily="34" charset="0"/>
                        </a:rPr>
                        <a:t>0,02%</a:t>
                      </a:r>
                      <a:endParaRPr lang="ru-RU" sz="1100" b="0" i="0" u="none" strike="noStrike">
                        <a:solidFill>
                          <a:srgbClr val="000000"/>
                        </a:solidFill>
                        <a:latin typeface="Arial" pitchFamily="34" charset="0"/>
                        <a:cs typeface="Arial" pitchFamily="34" charset="0"/>
                      </a:endParaRPr>
                    </a:p>
                  </a:txBody>
                  <a:tcPr marL="6576" marR="6576" marT="6576" marB="0" anchor="ctr"/>
                </a:tc>
                <a:tc>
                  <a:txBody>
                    <a:bodyPr/>
                    <a:lstStyle/>
                    <a:p>
                      <a:pPr algn="ctr" rtl="0" fontAlgn="t"/>
                      <a:r>
                        <a:rPr lang="ru-RU" sz="1100" u="none" strike="noStrike">
                          <a:latin typeface="Arial" pitchFamily="34" charset="0"/>
                          <a:cs typeface="Arial" pitchFamily="34" charset="0"/>
                        </a:rPr>
                        <a:t>0,10%</a:t>
                      </a:r>
                      <a:endParaRPr lang="ru-RU" sz="1100" b="0" i="0" u="none" strike="noStrike">
                        <a:solidFill>
                          <a:srgbClr val="000000"/>
                        </a:solidFill>
                        <a:latin typeface="Arial" pitchFamily="34" charset="0"/>
                        <a:cs typeface="Arial" pitchFamily="34" charset="0"/>
                      </a:endParaRPr>
                    </a:p>
                  </a:txBody>
                  <a:tcPr marL="6576" marR="6576" marT="6576" marB="0" anchor="ctr"/>
                </a:tc>
                <a:tc>
                  <a:txBody>
                    <a:bodyPr/>
                    <a:lstStyle/>
                    <a:p>
                      <a:pPr algn="ctr" rtl="0" fontAlgn="t"/>
                      <a:r>
                        <a:rPr lang="ru-RU" sz="1100" u="none" strike="noStrike">
                          <a:latin typeface="Arial" pitchFamily="34" charset="0"/>
                          <a:cs typeface="Arial" pitchFamily="34" charset="0"/>
                        </a:rPr>
                        <a:t>0,00%</a:t>
                      </a:r>
                      <a:endParaRPr lang="ru-RU" sz="1100" b="0" i="0" u="none" strike="noStrike">
                        <a:solidFill>
                          <a:srgbClr val="000000"/>
                        </a:solidFill>
                        <a:latin typeface="Arial" pitchFamily="34" charset="0"/>
                        <a:cs typeface="Arial" pitchFamily="34" charset="0"/>
                      </a:endParaRPr>
                    </a:p>
                  </a:txBody>
                  <a:tcPr marL="6576" marR="6576" marT="6576" marB="0" anchor="ctr"/>
                </a:tc>
                <a:tc>
                  <a:txBody>
                    <a:bodyPr/>
                    <a:lstStyle/>
                    <a:p>
                      <a:pPr algn="ctr" rtl="0" fontAlgn="t"/>
                      <a:r>
                        <a:rPr lang="ru-RU" sz="1100" u="none" strike="noStrike">
                          <a:latin typeface="Arial" pitchFamily="34" charset="0"/>
                          <a:cs typeface="Arial" pitchFamily="34" charset="0"/>
                        </a:rPr>
                        <a:t>30,79%</a:t>
                      </a:r>
                      <a:endParaRPr lang="ru-RU" sz="1100" b="0" i="0" u="none" strike="noStrike">
                        <a:solidFill>
                          <a:srgbClr val="000000"/>
                        </a:solidFill>
                        <a:latin typeface="Arial" pitchFamily="34" charset="0"/>
                        <a:cs typeface="Arial" pitchFamily="34" charset="0"/>
                      </a:endParaRPr>
                    </a:p>
                  </a:txBody>
                  <a:tcPr marL="6576" marR="6576" marT="6576" marB="0" anchor="ctr"/>
                </a:tc>
              </a:tr>
              <a:tr h="288032">
                <a:tc>
                  <a:txBody>
                    <a:bodyPr/>
                    <a:lstStyle/>
                    <a:p>
                      <a:pPr algn="l" rtl="0" fontAlgn="t"/>
                      <a:r>
                        <a:rPr lang="ru-RU" sz="1100" u="none" strike="noStrike" dirty="0">
                          <a:latin typeface="Arial" pitchFamily="34" charset="0"/>
                          <a:cs typeface="Arial" pitchFamily="34" charset="0"/>
                        </a:rPr>
                        <a:t>АО «АБ </a:t>
                      </a:r>
                      <a:r>
                        <a:rPr lang="ru-RU" sz="1100" u="none" strike="noStrike" dirty="0" err="1">
                          <a:latin typeface="Arial" pitchFamily="34" charset="0"/>
                          <a:cs typeface="Arial" pitchFamily="34" charset="0"/>
                        </a:rPr>
                        <a:t>ИнБев</a:t>
                      </a:r>
                      <a:r>
                        <a:rPr lang="ru-RU" sz="1100" u="none" strike="noStrike" dirty="0">
                          <a:latin typeface="Arial" pitchFamily="34" charset="0"/>
                          <a:cs typeface="Arial" pitchFamily="34" charset="0"/>
                        </a:rPr>
                        <a:t> Эфес» </a:t>
                      </a:r>
                      <a:endParaRPr lang="ru-RU" sz="1100" b="0" i="0" u="none" strike="noStrike" dirty="0">
                        <a:solidFill>
                          <a:srgbClr val="000000"/>
                        </a:solidFill>
                        <a:latin typeface="Arial" pitchFamily="34" charset="0"/>
                        <a:cs typeface="Arial" pitchFamily="34" charset="0"/>
                      </a:endParaRPr>
                    </a:p>
                  </a:txBody>
                  <a:tcPr marL="6576" marR="6576" marT="6576" marB="0" anchor="ctr"/>
                </a:tc>
                <a:tc>
                  <a:txBody>
                    <a:bodyPr/>
                    <a:lstStyle/>
                    <a:p>
                      <a:pPr algn="ctr" rtl="0" fontAlgn="t"/>
                      <a:r>
                        <a:rPr lang="ru-RU" sz="1100" u="none" strike="noStrike" dirty="0">
                          <a:latin typeface="Arial" pitchFamily="34" charset="0"/>
                          <a:cs typeface="Arial" pitchFamily="34" charset="0"/>
                        </a:rPr>
                        <a:t>6,97%</a:t>
                      </a:r>
                      <a:endParaRPr lang="ru-RU" sz="1100" b="0" i="0" u="none" strike="noStrike" dirty="0">
                        <a:solidFill>
                          <a:srgbClr val="000000"/>
                        </a:solidFill>
                        <a:latin typeface="Arial" pitchFamily="34" charset="0"/>
                        <a:cs typeface="Arial" pitchFamily="34" charset="0"/>
                      </a:endParaRPr>
                    </a:p>
                  </a:txBody>
                  <a:tcPr marL="6576" marR="6576" marT="6576" marB="0" anchor="ctr"/>
                </a:tc>
                <a:tc>
                  <a:txBody>
                    <a:bodyPr/>
                    <a:lstStyle/>
                    <a:p>
                      <a:pPr algn="ctr" rtl="0" fontAlgn="t"/>
                      <a:r>
                        <a:rPr lang="ru-RU" sz="1100" u="none" strike="noStrike">
                          <a:latin typeface="Arial" pitchFamily="34" charset="0"/>
                          <a:cs typeface="Arial" pitchFamily="34" charset="0"/>
                        </a:rPr>
                        <a:t>0,00%</a:t>
                      </a:r>
                      <a:endParaRPr lang="ru-RU" sz="1100" b="0" i="0" u="none" strike="noStrike">
                        <a:solidFill>
                          <a:srgbClr val="000000"/>
                        </a:solidFill>
                        <a:latin typeface="Arial" pitchFamily="34" charset="0"/>
                        <a:cs typeface="Arial" pitchFamily="34" charset="0"/>
                      </a:endParaRPr>
                    </a:p>
                  </a:txBody>
                  <a:tcPr marL="6576" marR="6576" marT="6576" marB="0" anchor="ctr"/>
                </a:tc>
                <a:tc>
                  <a:txBody>
                    <a:bodyPr/>
                    <a:lstStyle/>
                    <a:p>
                      <a:pPr algn="ctr" rtl="0" fontAlgn="t"/>
                      <a:r>
                        <a:rPr lang="ru-RU" sz="1100" u="none" strike="noStrike">
                          <a:latin typeface="Arial" pitchFamily="34" charset="0"/>
                          <a:cs typeface="Arial" pitchFamily="34" charset="0"/>
                        </a:rPr>
                        <a:t>0,20%</a:t>
                      </a:r>
                      <a:endParaRPr lang="ru-RU" sz="1100" b="0" i="0" u="none" strike="noStrike">
                        <a:solidFill>
                          <a:srgbClr val="000000"/>
                        </a:solidFill>
                        <a:latin typeface="Arial" pitchFamily="34" charset="0"/>
                        <a:cs typeface="Arial" pitchFamily="34" charset="0"/>
                      </a:endParaRPr>
                    </a:p>
                  </a:txBody>
                  <a:tcPr marL="6576" marR="6576" marT="6576" marB="0" anchor="ctr"/>
                </a:tc>
                <a:tc>
                  <a:txBody>
                    <a:bodyPr/>
                    <a:lstStyle/>
                    <a:p>
                      <a:pPr algn="ctr" rtl="0" fontAlgn="t"/>
                      <a:r>
                        <a:rPr lang="ru-RU" sz="1100" u="none" strike="noStrike">
                          <a:latin typeface="Arial" pitchFamily="34" charset="0"/>
                          <a:cs typeface="Arial" pitchFamily="34" charset="0"/>
                        </a:rPr>
                        <a:t>1,44%</a:t>
                      </a:r>
                      <a:endParaRPr lang="ru-RU" sz="1100" b="0" i="0" u="none" strike="noStrike">
                        <a:solidFill>
                          <a:srgbClr val="000000"/>
                        </a:solidFill>
                        <a:latin typeface="Arial" pitchFamily="34" charset="0"/>
                        <a:cs typeface="Arial" pitchFamily="34" charset="0"/>
                      </a:endParaRPr>
                    </a:p>
                  </a:txBody>
                  <a:tcPr marL="6576" marR="6576" marT="6576" marB="0" anchor="ctr"/>
                </a:tc>
                <a:tc>
                  <a:txBody>
                    <a:bodyPr/>
                    <a:lstStyle/>
                    <a:p>
                      <a:pPr algn="ctr" rtl="0" fontAlgn="t"/>
                      <a:r>
                        <a:rPr lang="ru-RU" sz="1100" u="none" strike="noStrike">
                          <a:latin typeface="Arial" pitchFamily="34" charset="0"/>
                          <a:cs typeface="Arial" pitchFamily="34" charset="0"/>
                        </a:rPr>
                        <a:t>19,60%</a:t>
                      </a:r>
                      <a:endParaRPr lang="ru-RU" sz="1100" b="0" i="0" u="none" strike="noStrike">
                        <a:solidFill>
                          <a:srgbClr val="000000"/>
                        </a:solidFill>
                        <a:latin typeface="Arial" pitchFamily="34" charset="0"/>
                        <a:cs typeface="Arial" pitchFamily="34" charset="0"/>
                      </a:endParaRPr>
                    </a:p>
                  </a:txBody>
                  <a:tcPr marL="6576" marR="6576" marT="6576" marB="0" anchor="ctr"/>
                </a:tc>
              </a:tr>
              <a:tr h="288032">
                <a:tc>
                  <a:txBody>
                    <a:bodyPr/>
                    <a:lstStyle/>
                    <a:p>
                      <a:pPr algn="l" rtl="0" fontAlgn="t"/>
                      <a:r>
                        <a:rPr lang="ru-RU" sz="1100" u="none" strike="noStrike">
                          <a:latin typeface="Arial" pitchFamily="34" charset="0"/>
                          <a:cs typeface="Arial" pitchFamily="34" charset="0"/>
                        </a:rPr>
                        <a:t>ООО «Марс» </a:t>
                      </a:r>
                      <a:endParaRPr lang="ru-RU" sz="1100" b="0" i="0" u="none" strike="noStrike">
                        <a:solidFill>
                          <a:srgbClr val="000000"/>
                        </a:solidFill>
                        <a:latin typeface="Arial" pitchFamily="34" charset="0"/>
                        <a:cs typeface="Arial" pitchFamily="34" charset="0"/>
                      </a:endParaRPr>
                    </a:p>
                  </a:txBody>
                  <a:tcPr marL="6576" marR="6576" marT="6576" marB="0" anchor="ctr"/>
                </a:tc>
                <a:tc>
                  <a:txBody>
                    <a:bodyPr/>
                    <a:lstStyle/>
                    <a:p>
                      <a:pPr algn="ctr" rtl="0" fontAlgn="t"/>
                      <a:r>
                        <a:rPr lang="ru-RU" sz="1100" u="none" strike="noStrike" dirty="0">
                          <a:latin typeface="Arial" pitchFamily="34" charset="0"/>
                          <a:cs typeface="Arial" pitchFamily="34" charset="0"/>
                        </a:rPr>
                        <a:t>2,22%</a:t>
                      </a:r>
                      <a:endParaRPr lang="ru-RU" sz="1100" b="0" i="0" u="none" strike="noStrike" dirty="0">
                        <a:solidFill>
                          <a:srgbClr val="000000"/>
                        </a:solidFill>
                        <a:latin typeface="Arial" pitchFamily="34" charset="0"/>
                        <a:cs typeface="Arial" pitchFamily="34" charset="0"/>
                      </a:endParaRPr>
                    </a:p>
                  </a:txBody>
                  <a:tcPr marL="6576" marR="6576" marT="6576" marB="0" anchor="ctr"/>
                </a:tc>
                <a:tc>
                  <a:txBody>
                    <a:bodyPr/>
                    <a:lstStyle/>
                    <a:p>
                      <a:pPr algn="ctr" rtl="0" fontAlgn="t"/>
                      <a:r>
                        <a:rPr lang="ru-RU" sz="1100" u="none" strike="noStrike" dirty="0">
                          <a:latin typeface="Arial" pitchFamily="34" charset="0"/>
                          <a:cs typeface="Arial" pitchFamily="34" charset="0"/>
                        </a:rPr>
                        <a:t>11,97%</a:t>
                      </a:r>
                      <a:endParaRPr lang="ru-RU" sz="1100" b="0" i="0" u="none" strike="noStrike" dirty="0">
                        <a:solidFill>
                          <a:srgbClr val="000000"/>
                        </a:solidFill>
                        <a:latin typeface="Arial" pitchFamily="34" charset="0"/>
                        <a:cs typeface="Arial" pitchFamily="34" charset="0"/>
                      </a:endParaRPr>
                    </a:p>
                  </a:txBody>
                  <a:tcPr marL="6576" marR="6576" marT="6576" marB="0" anchor="ctr"/>
                </a:tc>
                <a:tc>
                  <a:txBody>
                    <a:bodyPr/>
                    <a:lstStyle/>
                    <a:p>
                      <a:pPr algn="ctr" rtl="0" fontAlgn="t"/>
                      <a:r>
                        <a:rPr lang="ru-RU" sz="1100" u="none" strike="noStrike">
                          <a:latin typeface="Arial" pitchFamily="34" charset="0"/>
                          <a:cs typeface="Arial" pitchFamily="34" charset="0"/>
                        </a:rPr>
                        <a:t>0,45%</a:t>
                      </a:r>
                      <a:endParaRPr lang="ru-RU" sz="1100" b="0" i="0" u="none" strike="noStrike">
                        <a:solidFill>
                          <a:srgbClr val="000000"/>
                        </a:solidFill>
                        <a:latin typeface="Arial" pitchFamily="34" charset="0"/>
                        <a:cs typeface="Arial" pitchFamily="34" charset="0"/>
                      </a:endParaRPr>
                    </a:p>
                  </a:txBody>
                  <a:tcPr marL="6576" marR="6576" marT="6576" marB="0" anchor="ctr"/>
                </a:tc>
                <a:tc>
                  <a:txBody>
                    <a:bodyPr/>
                    <a:lstStyle/>
                    <a:p>
                      <a:pPr algn="ctr" rtl="0" fontAlgn="t"/>
                      <a:r>
                        <a:rPr lang="ru-RU" sz="1100" u="none" strike="noStrike">
                          <a:latin typeface="Arial" pitchFamily="34" charset="0"/>
                          <a:cs typeface="Arial" pitchFamily="34" charset="0"/>
                        </a:rPr>
                        <a:t>1,74%</a:t>
                      </a:r>
                      <a:endParaRPr lang="ru-RU" sz="1100" b="0" i="0" u="none" strike="noStrike">
                        <a:solidFill>
                          <a:srgbClr val="000000"/>
                        </a:solidFill>
                        <a:latin typeface="Arial" pitchFamily="34" charset="0"/>
                        <a:cs typeface="Arial" pitchFamily="34" charset="0"/>
                      </a:endParaRPr>
                    </a:p>
                  </a:txBody>
                  <a:tcPr marL="6576" marR="6576" marT="6576" marB="0" anchor="ctr"/>
                </a:tc>
                <a:tc>
                  <a:txBody>
                    <a:bodyPr/>
                    <a:lstStyle/>
                    <a:p>
                      <a:pPr algn="ctr" rtl="0" fontAlgn="t"/>
                      <a:r>
                        <a:rPr lang="ru-RU" sz="1100" u="none" strike="noStrike">
                          <a:latin typeface="Arial" pitchFamily="34" charset="0"/>
                          <a:cs typeface="Arial" pitchFamily="34" charset="0"/>
                        </a:rPr>
                        <a:t>0,00%</a:t>
                      </a:r>
                      <a:endParaRPr lang="ru-RU" sz="1100" b="0" i="0" u="none" strike="noStrike">
                        <a:solidFill>
                          <a:srgbClr val="000000"/>
                        </a:solidFill>
                        <a:latin typeface="Arial" pitchFamily="34" charset="0"/>
                        <a:cs typeface="Arial" pitchFamily="34" charset="0"/>
                      </a:endParaRPr>
                    </a:p>
                  </a:txBody>
                  <a:tcPr marL="6576" marR="6576" marT="6576" marB="0" anchor="ctr"/>
                </a:tc>
              </a:tr>
              <a:tr h="288032">
                <a:tc>
                  <a:txBody>
                    <a:bodyPr/>
                    <a:lstStyle/>
                    <a:p>
                      <a:pPr algn="l" rtl="0" fontAlgn="t"/>
                      <a:r>
                        <a:rPr lang="ru-RU" sz="1100" u="none" strike="noStrike">
                          <a:latin typeface="Arial" pitchFamily="34" charset="0"/>
                          <a:cs typeface="Arial" pitchFamily="34" charset="0"/>
                        </a:rPr>
                        <a:t>АО «Альфа-Банк» </a:t>
                      </a:r>
                      <a:endParaRPr lang="ru-RU" sz="1100" b="0" i="0" u="none" strike="noStrike">
                        <a:solidFill>
                          <a:srgbClr val="000000"/>
                        </a:solidFill>
                        <a:latin typeface="Arial" pitchFamily="34" charset="0"/>
                        <a:cs typeface="Arial" pitchFamily="34" charset="0"/>
                      </a:endParaRPr>
                    </a:p>
                  </a:txBody>
                  <a:tcPr marL="6576" marR="6576" marT="6576" marB="0" anchor="ctr"/>
                </a:tc>
                <a:tc>
                  <a:txBody>
                    <a:bodyPr/>
                    <a:lstStyle/>
                    <a:p>
                      <a:pPr algn="ctr" rtl="0" fontAlgn="t"/>
                      <a:r>
                        <a:rPr lang="ru-RU" sz="1100" u="none" strike="noStrike">
                          <a:latin typeface="Arial" pitchFamily="34" charset="0"/>
                          <a:cs typeface="Arial" pitchFamily="34" charset="0"/>
                        </a:rPr>
                        <a:t>1,65%</a:t>
                      </a:r>
                      <a:endParaRPr lang="ru-RU" sz="1100" b="0" i="0" u="none" strike="noStrike">
                        <a:solidFill>
                          <a:srgbClr val="000000"/>
                        </a:solidFill>
                        <a:latin typeface="Arial" pitchFamily="34" charset="0"/>
                        <a:cs typeface="Arial" pitchFamily="34" charset="0"/>
                      </a:endParaRPr>
                    </a:p>
                  </a:txBody>
                  <a:tcPr marL="6576" marR="6576" marT="6576" marB="0" anchor="ctr"/>
                </a:tc>
                <a:tc>
                  <a:txBody>
                    <a:bodyPr/>
                    <a:lstStyle/>
                    <a:p>
                      <a:pPr algn="ctr" rtl="0" fontAlgn="t"/>
                      <a:r>
                        <a:rPr lang="ru-RU" sz="1100" u="none" strike="noStrike" dirty="0">
                          <a:latin typeface="Arial" pitchFamily="34" charset="0"/>
                          <a:cs typeface="Arial" pitchFamily="34" charset="0"/>
                        </a:rPr>
                        <a:t>8,82%</a:t>
                      </a:r>
                      <a:endParaRPr lang="ru-RU" sz="1100" b="0" i="0" u="none" strike="noStrike" dirty="0">
                        <a:solidFill>
                          <a:srgbClr val="000000"/>
                        </a:solidFill>
                        <a:latin typeface="Arial" pitchFamily="34" charset="0"/>
                        <a:cs typeface="Arial" pitchFamily="34" charset="0"/>
                      </a:endParaRPr>
                    </a:p>
                  </a:txBody>
                  <a:tcPr marL="6576" marR="6576" marT="6576" marB="0" anchor="ctr"/>
                </a:tc>
                <a:tc>
                  <a:txBody>
                    <a:bodyPr/>
                    <a:lstStyle/>
                    <a:p>
                      <a:pPr algn="ctr" rtl="0" fontAlgn="t"/>
                      <a:r>
                        <a:rPr lang="ru-RU" sz="1100" u="none" strike="noStrike">
                          <a:latin typeface="Arial" pitchFamily="34" charset="0"/>
                          <a:cs typeface="Arial" pitchFamily="34" charset="0"/>
                        </a:rPr>
                        <a:t>0,54%</a:t>
                      </a:r>
                      <a:endParaRPr lang="ru-RU" sz="1100" b="0" i="0" u="none" strike="noStrike">
                        <a:solidFill>
                          <a:srgbClr val="000000"/>
                        </a:solidFill>
                        <a:latin typeface="Arial" pitchFamily="34" charset="0"/>
                        <a:cs typeface="Arial" pitchFamily="34" charset="0"/>
                      </a:endParaRPr>
                    </a:p>
                  </a:txBody>
                  <a:tcPr marL="6576" marR="6576" marT="6576" marB="0" anchor="ctr"/>
                </a:tc>
                <a:tc>
                  <a:txBody>
                    <a:bodyPr/>
                    <a:lstStyle/>
                    <a:p>
                      <a:pPr algn="ctr" rtl="0" fontAlgn="t"/>
                      <a:r>
                        <a:rPr lang="ru-RU" sz="1100" u="none" strike="noStrike">
                          <a:latin typeface="Arial" pitchFamily="34" charset="0"/>
                          <a:cs typeface="Arial" pitchFamily="34" charset="0"/>
                        </a:rPr>
                        <a:t>0,18%</a:t>
                      </a:r>
                      <a:endParaRPr lang="ru-RU" sz="1100" b="0" i="0" u="none" strike="noStrike">
                        <a:solidFill>
                          <a:srgbClr val="000000"/>
                        </a:solidFill>
                        <a:latin typeface="Arial" pitchFamily="34" charset="0"/>
                        <a:cs typeface="Arial" pitchFamily="34" charset="0"/>
                      </a:endParaRPr>
                    </a:p>
                  </a:txBody>
                  <a:tcPr marL="6576" marR="6576" marT="6576" marB="0" anchor="ctr"/>
                </a:tc>
                <a:tc>
                  <a:txBody>
                    <a:bodyPr/>
                    <a:lstStyle/>
                    <a:p>
                      <a:pPr algn="ctr" rtl="0" fontAlgn="t"/>
                      <a:r>
                        <a:rPr lang="ru-RU" sz="1100" u="none" strike="noStrike">
                          <a:latin typeface="Arial" pitchFamily="34" charset="0"/>
                          <a:cs typeface="Arial" pitchFamily="34" charset="0"/>
                        </a:rPr>
                        <a:t>0,00%</a:t>
                      </a:r>
                      <a:endParaRPr lang="ru-RU" sz="1100" b="0" i="0" u="none" strike="noStrike">
                        <a:solidFill>
                          <a:srgbClr val="000000"/>
                        </a:solidFill>
                        <a:latin typeface="Arial" pitchFamily="34" charset="0"/>
                        <a:cs typeface="Arial" pitchFamily="34" charset="0"/>
                      </a:endParaRPr>
                    </a:p>
                  </a:txBody>
                  <a:tcPr marL="6576" marR="6576" marT="6576" marB="0" anchor="ctr"/>
                </a:tc>
              </a:tr>
              <a:tr h="288032">
                <a:tc>
                  <a:txBody>
                    <a:bodyPr/>
                    <a:lstStyle/>
                    <a:p>
                      <a:pPr algn="l" rtl="0" fontAlgn="t"/>
                      <a:r>
                        <a:rPr lang="ru-RU" sz="1100" u="none" strike="noStrike">
                          <a:latin typeface="Arial" pitchFamily="34" charset="0"/>
                          <a:cs typeface="Arial" pitchFamily="34" charset="0"/>
                        </a:rPr>
                        <a:t>АО «УМЗ» </a:t>
                      </a:r>
                      <a:endParaRPr lang="ru-RU" sz="1100" b="0" i="0" u="none" strike="noStrike">
                        <a:solidFill>
                          <a:srgbClr val="000000"/>
                        </a:solidFill>
                        <a:latin typeface="Arial" pitchFamily="34" charset="0"/>
                        <a:cs typeface="Arial" pitchFamily="34" charset="0"/>
                      </a:endParaRPr>
                    </a:p>
                  </a:txBody>
                  <a:tcPr marL="6576" marR="6576" marT="6576" marB="0" anchor="ctr"/>
                </a:tc>
                <a:tc>
                  <a:txBody>
                    <a:bodyPr/>
                    <a:lstStyle/>
                    <a:p>
                      <a:pPr algn="ctr" rtl="0" fontAlgn="t"/>
                      <a:r>
                        <a:rPr lang="ru-RU" sz="1100" u="none" strike="noStrike">
                          <a:latin typeface="Arial" pitchFamily="34" charset="0"/>
                          <a:cs typeface="Arial" pitchFamily="34" charset="0"/>
                        </a:rPr>
                        <a:t>1,24%</a:t>
                      </a:r>
                      <a:endParaRPr lang="ru-RU" sz="1100" b="0" i="0" u="none" strike="noStrike">
                        <a:solidFill>
                          <a:srgbClr val="000000"/>
                        </a:solidFill>
                        <a:latin typeface="Arial" pitchFamily="34" charset="0"/>
                        <a:cs typeface="Arial" pitchFamily="34" charset="0"/>
                      </a:endParaRPr>
                    </a:p>
                  </a:txBody>
                  <a:tcPr marL="6576" marR="6576" marT="6576" marB="0" anchor="ctr"/>
                </a:tc>
                <a:tc>
                  <a:txBody>
                    <a:bodyPr/>
                    <a:lstStyle/>
                    <a:p>
                      <a:pPr algn="ctr" rtl="0" fontAlgn="t"/>
                      <a:r>
                        <a:rPr lang="ru-RU" sz="1100" u="none" strike="noStrike" dirty="0">
                          <a:latin typeface="Arial" pitchFamily="34" charset="0"/>
                          <a:cs typeface="Arial" pitchFamily="34" charset="0"/>
                        </a:rPr>
                        <a:t>0,00%</a:t>
                      </a:r>
                      <a:endParaRPr lang="ru-RU" sz="1100" b="0" i="0" u="none" strike="noStrike" dirty="0">
                        <a:solidFill>
                          <a:srgbClr val="000000"/>
                        </a:solidFill>
                        <a:latin typeface="Arial" pitchFamily="34" charset="0"/>
                        <a:cs typeface="Arial" pitchFamily="34" charset="0"/>
                      </a:endParaRPr>
                    </a:p>
                  </a:txBody>
                  <a:tcPr marL="6576" marR="6576" marT="6576" marB="0" anchor="ctr"/>
                </a:tc>
                <a:tc>
                  <a:txBody>
                    <a:bodyPr/>
                    <a:lstStyle/>
                    <a:p>
                      <a:pPr algn="ctr" rtl="0" fontAlgn="t"/>
                      <a:r>
                        <a:rPr lang="ru-RU" sz="1100" u="none" strike="noStrike" dirty="0">
                          <a:latin typeface="Arial" pitchFamily="34" charset="0"/>
                          <a:cs typeface="Arial" pitchFamily="34" charset="0"/>
                        </a:rPr>
                        <a:t>3,47%</a:t>
                      </a:r>
                      <a:endParaRPr lang="ru-RU" sz="1100" b="0" i="0" u="none" strike="noStrike" dirty="0">
                        <a:solidFill>
                          <a:srgbClr val="000000"/>
                        </a:solidFill>
                        <a:latin typeface="Arial" pitchFamily="34" charset="0"/>
                        <a:cs typeface="Arial" pitchFamily="34" charset="0"/>
                      </a:endParaRPr>
                    </a:p>
                  </a:txBody>
                  <a:tcPr marL="6576" marR="6576" marT="6576" marB="0" anchor="ctr"/>
                </a:tc>
                <a:tc>
                  <a:txBody>
                    <a:bodyPr/>
                    <a:lstStyle/>
                    <a:p>
                      <a:pPr algn="ctr" rtl="0" fontAlgn="t"/>
                      <a:r>
                        <a:rPr lang="ru-RU" sz="1100" u="none" strike="noStrike">
                          <a:latin typeface="Arial" pitchFamily="34" charset="0"/>
                          <a:cs typeface="Arial" pitchFamily="34" charset="0"/>
                        </a:rPr>
                        <a:t>1,62%</a:t>
                      </a:r>
                      <a:endParaRPr lang="ru-RU" sz="1100" b="0" i="0" u="none" strike="noStrike">
                        <a:solidFill>
                          <a:srgbClr val="000000"/>
                        </a:solidFill>
                        <a:latin typeface="Arial" pitchFamily="34" charset="0"/>
                        <a:cs typeface="Arial" pitchFamily="34" charset="0"/>
                      </a:endParaRPr>
                    </a:p>
                  </a:txBody>
                  <a:tcPr marL="6576" marR="6576" marT="6576" marB="0" anchor="ctr"/>
                </a:tc>
                <a:tc>
                  <a:txBody>
                    <a:bodyPr/>
                    <a:lstStyle/>
                    <a:p>
                      <a:pPr algn="ctr" rtl="0" fontAlgn="t"/>
                      <a:r>
                        <a:rPr lang="ru-RU" sz="1100" u="none" strike="noStrike">
                          <a:latin typeface="Arial" pitchFamily="34" charset="0"/>
                          <a:cs typeface="Arial" pitchFamily="34" charset="0"/>
                        </a:rPr>
                        <a:t>0,00%</a:t>
                      </a:r>
                      <a:endParaRPr lang="ru-RU" sz="1100" b="0" i="0" u="none" strike="noStrike">
                        <a:solidFill>
                          <a:srgbClr val="000000"/>
                        </a:solidFill>
                        <a:latin typeface="Arial" pitchFamily="34" charset="0"/>
                        <a:cs typeface="Arial" pitchFamily="34" charset="0"/>
                      </a:endParaRPr>
                    </a:p>
                  </a:txBody>
                  <a:tcPr marL="6576" marR="6576" marT="6576" marB="0" anchor="ctr"/>
                </a:tc>
              </a:tr>
              <a:tr h="288032">
                <a:tc>
                  <a:txBody>
                    <a:bodyPr/>
                    <a:lstStyle/>
                    <a:p>
                      <a:pPr algn="l" rtl="0" fontAlgn="t"/>
                      <a:r>
                        <a:rPr lang="ru-RU" sz="1100" u="none" strike="noStrike">
                          <a:latin typeface="Arial" pitchFamily="34" charset="0"/>
                          <a:cs typeface="Arial" pitchFamily="34" charset="0"/>
                        </a:rPr>
                        <a:t>АО «Авиастар-СП» </a:t>
                      </a:r>
                      <a:endParaRPr lang="ru-RU" sz="1100" b="0" i="0" u="none" strike="noStrike">
                        <a:solidFill>
                          <a:srgbClr val="000000"/>
                        </a:solidFill>
                        <a:latin typeface="Arial" pitchFamily="34" charset="0"/>
                        <a:cs typeface="Arial" pitchFamily="34" charset="0"/>
                      </a:endParaRPr>
                    </a:p>
                  </a:txBody>
                  <a:tcPr marL="6576" marR="6576" marT="6576" marB="0" anchor="ctr"/>
                </a:tc>
                <a:tc>
                  <a:txBody>
                    <a:bodyPr/>
                    <a:lstStyle/>
                    <a:p>
                      <a:pPr algn="ctr" rtl="0" fontAlgn="t"/>
                      <a:r>
                        <a:rPr lang="ru-RU" sz="1100" u="none" strike="noStrike">
                          <a:latin typeface="Arial" pitchFamily="34" charset="0"/>
                          <a:cs typeface="Arial" pitchFamily="34" charset="0"/>
                        </a:rPr>
                        <a:t>1,19%</a:t>
                      </a:r>
                      <a:endParaRPr lang="ru-RU" sz="1100" b="0" i="0" u="none" strike="noStrike">
                        <a:solidFill>
                          <a:srgbClr val="000000"/>
                        </a:solidFill>
                        <a:latin typeface="Arial" pitchFamily="34" charset="0"/>
                        <a:cs typeface="Arial" pitchFamily="34" charset="0"/>
                      </a:endParaRPr>
                    </a:p>
                  </a:txBody>
                  <a:tcPr marL="6576" marR="6576" marT="6576" marB="0" anchor="ctr"/>
                </a:tc>
                <a:tc>
                  <a:txBody>
                    <a:bodyPr/>
                    <a:lstStyle/>
                    <a:p>
                      <a:pPr algn="ctr" rtl="0" fontAlgn="t"/>
                      <a:r>
                        <a:rPr lang="ru-RU" sz="1100" u="none" strike="noStrike">
                          <a:latin typeface="Arial" pitchFamily="34" charset="0"/>
                          <a:cs typeface="Arial" pitchFamily="34" charset="0"/>
                        </a:rPr>
                        <a:t>0,00%</a:t>
                      </a:r>
                      <a:endParaRPr lang="ru-RU" sz="1100" b="0" i="0" u="none" strike="noStrike">
                        <a:solidFill>
                          <a:srgbClr val="000000"/>
                        </a:solidFill>
                        <a:latin typeface="Arial" pitchFamily="34" charset="0"/>
                        <a:cs typeface="Arial" pitchFamily="34" charset="0"/>
                      </a:endParaRPr>
                    </a:p>
                  </a:txBody>
                  <a:tcPr marL="6576" marR="6576" marT="6576" marB="0" anchor="ctr"/>
                </a:tc>
                <a:tc>
                  <a:txBody>
                    <a:bodyPr/>
                    <a:lstStyle/>
                    <a:p>
                      <a:pPr algn="ctr" rtl="0" fontAlgn="t"/>
                      <a:r>
                        <a:rPr lang="ru-RU" sz="1100" u="none" strike="noStrike" dirty="0">
                          <a:latin typeface="Arial" pitchFamily="34" charset="0"/>
                          <a:cs typeface="Arial" pitchFamily="34" charset="0"/>
                        </a:rPr>
                        <a:t>2,80%</a:t>
                      </a:r>
                      <a:endParaRPr lang="ru-RU" sz="1100" b="0" i="0" u="none" strike="noStrike" dirty="0">
                        <a:solidFill>
                          <a:srgbClr val="000000"/>
                        </a:solidFill>
                        <a:latin typeface="Arial" pitchFamily="34" charset="0"/>
                        <a:cs typeface="Arial" pitchFamily="34" charset="0"/>
                      </a:endParaRPr>
                    </a:p>
                  </a:txBody>
                  <a:tcPr marL="6576" marR="6576" marT="6576" marB="0" anchor="ctr"/>
                </a:tc>
                <a:tc>
                  <a:txBody>
                    <a:bodyPr/>
                    <a:lstStyle/>
                    <a:p>
                      <a:pPr algn="ctr" rtl="0" fontAlgn="t"/>
                      <a:r>
                        <a:rPr lang="ru-RU" sz="1100" u="none" strike="noStrike" dirty="0">
                          <a:latin typeface="Arial" pitchFamily="34" charset="0"/>
                          <a:cs typeface="Arial" pitchFamily="34" charset="0"/>
                        </a:rPr>
                        <a:t>4,85%</a:t>
                      </a:r>
                      <a:endParaRPr lang="ru-RU" sz="1100" b="0" i="0" u="none" strike="noStrike" dirty="0">
                        <a:solidFill>
                          <a:srgbClr val="000000"/>
                        </a:solidFill>
                        <a:latin typeface="Arial" pitchFamily="34" charset="0"/>
                        <a:cs typeface="Arial" pitchFamily="34" charset="0"/>
                      </a:endParaRPr>
                    </a:p>
                  </a:txBody>
                  <a:tcPr marL="6576" marR="6576" marT="6576" marB="0" anchor="ctr"/>
                </a:tc>
                <a:tc>
                  <a:txBody>
                    <a:bodyPr/>
                    <a:lstStyle/>
                    <a:p>
                      <a:pPr algn="ctr" rtl="0" fontAlgn="t"/>
                      <a:r>
                        <a:rPr lang="ru-RU" sz="1100" u="none" strike="noStrike">
                          <a:latin typeface="Arial" pitchFamily="34" charset="0"/>
                          <a:cs typeface="Arial" pitchFamily="34" charset="0"/>
                        </a:rPr>
                        <a:t>0,00%</a:t>
                      </a:r>
                      <a:endParaRPr lang="ru-RU" sz="1100" b="0" i="0" u="none" strike="noStrike">
                        <a:solidFill>
                          <a:srgbClr val="000000"/>
                        </a:solidFill>
                        <a:latin typeface="Arial" pitchFamily="34" charset="0"/>
                        <a:cs typeface="Arial" pitchFamily="34" charset="0"/>
                      </a:endParaRPr>
                    </a:p>
                  </a:txBody>
                  <a:tcPr marL="6576" marR="6576" marT="6576" marB="0" anchor="ctr"/>
                </a:tc>
              </a:tr>
              <a:tr h="432048">
                <a:tc>
                  <a:txBody>
                    <a:bodyPr/>
                    <a:lstStyle/>
                    <a:p>
                      <a:pPr algn="l" rtl="0" fontAlgn="t"/>
                      <a:r>
                        <a:rPr lang="ru-RU" sz="1100" u="none" strike="noStrike">
                          <a:latin typeface="Arial" pitchFamily="34" charset="0"/>
                          <a:cs typeface="Arial" pitchFamily="34" charset="0"/>
                        </a:rPr>
                        <a:t>ООО «Авиакомпания Волга-Днепр» </a:t>
                      </a:r>
                      <a:endParaRPr lang="ru-RU" sz="1100" b="0" i="0" u="none" strike="noStrike">
                        <a:solidFill>
                          <a:srgbClr val="000000"/>
                        </a:solidFill>
                        <a:latin typeface="Arial" pitchFamily="34" charset="0"/>
                        <a:cs typeface="Arial" pitchFamily="34" charset="0"/>
                      </a:endParaRPr>
                    </a:p>
                  </a:txBody>
                  <a:tcPr marL="6576" marR="6576" marT="6576" marB="0" anchor="ctr"/>
                </a:tc>
                <a:tc>
                  <a:txBody>
                    <a:bodyPr/>
                    <a:lstStyle/>
                    <a:p>
                      <a:pPr algn="ctr" rtl="0" fontAlgn="t"/>
                      <a:r>
                        <a:rPr lang="ru-RU" sz="1100" u="none" strike="noStrike">
                          <a:latin typeface="Arial" pitchFamily="34" charset="0"/>
                          <a:cs typeface="Arial" pitchFamily="34" charset="0"/>
                        </a:rPr>
                        <a:t>1,11%</a:t>
                      </a:r>
                      <a:endParaRPr lang="ru-RU" sz="1100" b="0" i="0" u="none" strike="noStrike">
                        <a:solidFill>
                          <a:srgbClr val="000000"/>
                        </a:solidFill>
                        <a:latin typeface="Arial" pitchFamily="34" charset="0"/>
                        <a:cs typeface="Arial" pitchFamily="34" charset="0"/>
                      </a:endParaRPr>
                    </a:p>
                  </a:txBody>
                  <a:tcPr marL="6576" marR="6576" marT="6576" marB="0" anchor="ctr"/>
                </a:tc>
                <a:tc>
                  <a:txBody>
                    <a:bodyPr/>
                    <a:lstStyle/>
                    <a:p>
                      <a:pPr algn="ctr" rtl="0" fontAlgn="t"/>
                      <a:r>
                        <a:rPr lang="ru-RU" sz="1100" u="none" strike="noStrike">
                          <a:latin typeface="Arial" pitchFamily="34" charset="0"/>
                          <a:cs typeface="Arial" pitchFamily="34" charset="0"/>
                        </a:rPr>
                        <a:t>5,19%</a:t>
                      </a:r>
                      <a:endParaRPr lang="ru-RU" sz="1100" b="0" i="0" u="none" strike="noStrike">
                        <a:solidFill>
                          <a:srgbClr val="000000"/>
                        </a:solidFill>
                        <a:latin typeface="Arial" pitchFamily="34" charset="0"/>
                        <a:cs typeface="Arial" pitchFamily="34" charset="0"/>
                      </a:endParaRPr>
                    </a:p>
                  </a:txBody>
                  <a:tcPr marL="6576" marR="6576" marT="6576" marB="0" anchor="ctr"/>
                </a:tc>
                <a:tc>
                  <a:txBody>
                    <a:bodyPr/>
                    <a:lstStyle/>
                    <a:p>
                      <a:pPr algn="ctr" rtl="0" fontAlgn="t"/>
                      <a:r>
                        <a:rPr lang="ru-RU" sz="1100" u="none" strike="noStrike">
                          <a:latin typeface="Arial" pitchFamily="34" charset="0"/>
                          <a:cs typeface="Arial" pitchFamily="34" charset="0"/>
                        </a:rPr>
                        <a:t>0,67%</a:t>
                      </a:r>
                      <a:endParaRPr lang="ru-RU" sz="1100" b="0" i="0" u="none" strike="noStrike">
                        <a:solidFill>
                          <a:srgbClr val="000000"/>
                        </a:solidFill>
                        <a:latin typeface="Arial" pitchFamily="34" charset="0"/>
                        <a:cs typeface="Arial" pitchFamily="34" charset="0"/>
                      </a:endParaRPr>
                    </a:p>
                  </a:txBody>
                  <a:tcPr marL="6576" marR="6576" marT="6576" marB="0" anchor="ctr"/>
                </a:tc>
                <a:tc>
                  <a:txBody>
                    <a:bodyPr/>
                    <a:lstStyle/>
                    <a:p>
                      <a:pPr algn="ctr" rtl="0" fontAlgn="t"/>
                      <a:r>
                        <a:rPr lang="ru-RU" sz="1100" u="none" strike="noStrike" dirty="0">
                          <a:latin typeface="Arial" pitchFamily="34" charset="0"/>
                          <a:cs typeface="Arial" pitchFamily="34" charset="0"/>
                        </a:rPr>
                        <a:t>0,65%</a:t>
                      </a:r>
                      <a:endParaRPr lang="ru-RU" sz="1100" b="0" i="0" u="none" strike="noStrike" dirty="0">
                        <a:solidFill>
                          <a:srgbClr val="000000"/>
                        </a:solidFill>
                        <a:latin typeface="Arial" pitchFamily="34" charset="0"/>
                        <a:cs typeface="Arial" pitchFamily="34" charset="0"/>
                      </a:endParaRPr>
                    </a:p>
                  </a:txBody>
                  <a:tcPr marL="6576" marR="6576" marT="6576" marB="0" anchor="ctr"/>
                </a:tc>
                <a:tc>
                  <a:txBody>
                    <a:bodyPr/>
                    <a:lstStyle/>
                    <a:p>
                      <a:pPr algn="ctr" rtl="0" fontAlgn="t"/>
                      <a:r>
                        <a:rPr lang="ru-RU" sz="1100" u="none" strike="noStrike">
                          <a:latin typeface="Arial" pitchFamily="34" charset="0"/>
                          <a:cs typeface="Arial" pitchFamily="34" charset="0"/>
                        </a:rPr>
                        <a:t>0,00%</a:t>
                      </a:r>
                      <a:endParaRPr lang="ru-RU" sz="1100" b="0" i="0" u="none" strike="noStrike">
                        <a:solidFill>
                          <a:srgbClr val="000000"/>
                        </a:solidFill>
                        <a:latin typeface="Arial" pitchFamily="34" charset="0"/>
                        <a:cs typeface="Arial" pitchFamily="34" charset="0"/>
                      </a:endParaRPr>
                    </a:p>
                  </a:txBody>
                  <a:tcPr marL="6576" marR="6576" marT="6576" marB="0" anchor="ctr"/>
                </a:tc>
              </a:tr>
              <a:tr h="360040">
                <a:tc>
                  <a:txBody>
                    <a:bodyPr/>
                    <a:lstStyle/>
                    <a:p>
                      <a:pPr algn="l" rtl="0" fontAlgn="t"/>
                      <a:r>
                        <a:rPr lang="ru-RU" sz="1100" u="none" strike="noStrike">
                          <a:latin typeface="Arial" pitchFamily="34" charset="0"/>
                          <a:cs typeface="Arial" pitchFamily="34" charset="0"/>
                        </a:rPr>
                        <a:t>АО «ГНЦ НИИАР» </a:t>
                      </a:r>
                      <a:endParaRPr lang="ru-RU" sz="1100" b="0" i="0" u="none" strike="noStrike">
                        <a:solidFill>
                          <a:srgbClr val="000000"/>
                        </a:solidFill>
                        <a:latin typeface="Arial" pitchFamily="34" charset="0"/>
                        <a:cs typeface="Arial" pitchFamily="34" charset="0"/>
                      </a:endParaRPr>
                    </a:p>
                  </a:txBody>
                  <a:tcPr marL="6576" marR="6576" marT="6576" marB="0" anchor="ctr"/>
                </a:tc>
                <a:tc>
                  <a:txBody>
                    <a:bodyPr/>
                    <a:lstStyle/>
                    <a:p>
                      <a:pPr algn="ctr" rtl="0" fontAlgn="t"/>
                      <a:r>
                        <a:rPr lang="ru-RU" sz="1100" u="none" strike="noStrike">
                          <a:latin typeface="Arial" pitchFamily="34" charset="0"/>
                          <a:cs typeface="Arial" pitchFamily="34" charset="0"/>
                        </a:rPr>
                        <a:t>1,02%</a:t>
                      </a:r>
                      <a:endParaRPr lang="ru-RU" sz="1100" b="0" i="0" u="none" strike="noStrike">
                        <a:solidFill>
                          <a:srgbClr val="000000"/>
                        </a:solidFill>
                        <a:latin typeface="Arial" pitchFamily="34" charset="0"/>
                        <a:cs typeface="Arial" pitchFamily="34" charset="0"/>
                      </a:endParaRPr>
                    </a:p>
                  </a:txBody>
                  <a:tcPr marL="6576" marR="6576" marT="6576" marB="0" anchor="ctr"/>
                </a:tc>
                <a:tc>
                  <a:txBody>
                    <a:bodyPr/>
                    <a:lstStyle/>
                    <a:p>
                      <a:pPr algn="ctr" rtl="0" fontAlgn="t"/>
                      <a:r>
                        <a:rPr lang="ru-RU" sz="1100" u="none" strike="noStrike">
                          <a:latin typeface="Arial" pitchFamily="34" charset="0"/>
                          <a:cs typeface="Arial" pitchFamily="34" charset="0"/>
                        </a:rPr>
                        <a:t>2,27%</a:t>
                      </a:r>
                      <a:endParaRPr lang="ru-RU" sz="1100" b="0" i="0" u="none" strike="noStrike">
                        <a:solidFill>
                          <a:srgbClr val="000000"/>
                        </a:solidFill>
                        <a:latin typeface="Arial" pitchFamily="34" charset="0"/>
                        <a:cs typeface="Arial" pitchFamily="34" charset="0"/>
                      </a:endParaRPr>
                    </a:p>
                  </a:txBody>
                  <a:tcPr marL="6576" marR="6576" marT="6576" marB="0" anchor="ctr"/>
                </a:tc>
                <a:tc>
                  <a:txBody>
                    <a:bodyPr/>
                    <a:lstStyle/>
                    <a:p>
                      <a:pPr algn="ctr" rtl="0" fontAlgn="t"/>
                      <a:r>
                        <a:rPr lang="ru-RU" sz="1100" u="none" strike="noStrike">
                          <a:latin typeface="Arial" pitchFamily="34" charset="0"/>
                          <a:cs typeface="Arial" pitchFamily="34" charset="0"/>
                        </a:rPr>
                        <a:t>1,92%</a:t>
                      </a:r>
                      <a:endParaRPr lang="ru-RU" sz="1100" b="0" i="0" u="none" strike="noStrike">
                        <a:solidFill>
                          <a:srgbClr val="000000"/>
                        </a:solidFill>
                        <a:latin typeface="Arial" pitchFamily="34" charset="0"/>
                        <a:cs typeface="Arial" pitchFamily="34" charset="0"/>
                      </a:endParaRPr>
                    </a:p>
                  </a:txBody>
                  <a:tcPr marL="6576" marR="6576" marT="6576" marB="0" anchor="ctr"/>
                </a:tc>
                <a:tc>
                  <a:txBody>
                    <a:bodyPr/>
                    <a:lstStyle/>
                    <a:p>
                      <a:pPr algn="ctr" rtl="0" fontAlgn="t"/>
                      <a:r>
                        <a:rPr lang="ru-RU" sz="1100" u="none" strike="noStrike" dirty="0">
                          <a:latin typeface="Arial" pitchFamily="34" charset="0"/>
                          <a:cs typeface="Arial" pitchFamily="34" charset="0"/>
                        </a:rPr>
                        <a:t>0,00%</a:t>
                      </a:r>
                      <a:endParaRPr lang="ru-RU" sz="1100" b="0" i="0" u="none" strike="noStrike" dirty="0">
                        <a:solidFill>
                          <a:srgbClr val="000000"/>
                        </a:solidFill>
                        <a:latin typeface="Arial" pitchFamily="34" charset="0"/>
                        <a:cs typeface="Arial" pitchFamily="34" charset="0"/>
                      </a:endParaRPr>
                    </a:p>
                  </a:txBody>
                  <a:tcPr marL="6576" marR="6576" marT="6576" marB="0" anchor="ctr"/>
                </a:tc>
                <a:tc>
                  <a:txBody>
                    <a:bodyPr/>
                    <a:lstStyle/>
                    <a:p>
                      <a:pPr algn="ctr" rtl="0" fontAlgn="t"/>
                      <a:r>
                        <a:rPr lang="ru-RU" sz="1100" u="none" strike="noStrike" dirty="0">
                          <a:latin typeface="Arial" pitchFamily="34" charset="0"/>
                          <a:cs typeface="Arial" pitchFamily="34" charset="0"/>
                        </a:rPr>
                        <a:t>0,00%</a:t>
                      </a:r>
                      <a:endParaRPr lang="ru-RU" sz="1100" b="0" i="0" u="none" strike="noStrike" dirty="0">
                        <a:solidFill>
                          <a:srgbClr val="000000"/>
                        </a:solidFill>
                        <a:latin typeface="Arial" pitchFamily="34" charset="0"/>
                        <a:cs typeface="Arial" pitchFamily="34" charset="0"/>
                      </a:endParaRPr>
                    </a:p>
                  </a:txBody>
                  <a:tcPr marL="6576" marR="6576" marT="6576" marB="0" anchor="ctr"/>
                </a:tc>
              </a:tr>
              <a:tr h="288032">
                <a:tc>
                  <a:txBody>
                    <a:bodyPr/>
                    <a:lstStyle/>
                    <a:p>
                      <a:pPr algn="l" rtl="0" fontAlgn="t"/>
                      <a:r>
                        <a:rPr lang="ru-RU" sz="1100" u="none" strike="noStrike">
                          <a:latin typeface="Arial" pitchFamily="34" charset="0"/>
                          <a:cs typeface="Arial" pitchFamily="34" charset="0"/>
                        </a:rPr>
                        <a:t>ПАО Сбербанк </a:t>
                      </a:r>
                      <a:endParaRPr lang="ru-RU" sz="1100" b="0" i="0" u="none" strike="noStrike">
                        <a:solidFill>
                          <a:srgbClr val="000000"/>
                        </a:solidFill>
                        <a:latin typeface="Arial" pitchFamily="34" charset="0"/>
                        <a:cs typeface="Arial" pitchFamily="34" charset="0"/>
                      </a:endParaRPr>
                    </a:p>
                  </a:txBody>
                  <a:tcPr marL="6576" marR="6576" marT="6576" marB="0" anchor="ctr"/>
                </a:tc>
                <a:tc>
                  <a:txBody>
                    <a:bodyPr/>
                    <a:lstStyle/>
                    <a:p>
                      <a:pPr algn="ctr" rtl="0" fontAlgn="t"/>
                      <a:r>
                        <a:rPr lang="ru-RU" sz="1100" u="none" strike="noStrike">
                          <a:latin typeface="Arial" pitchFamily="34" charset="0"/>
                          <a:cs typeface="Arial" pitchFamily="34" charset="0"/>
                        </a:rPr>
                        <a:t>0,91%</a:t>
                      </a:r>
                      <a:endParaRPr lang="ru-RU" sz="1100" b="0" i="0" u="none" strike="noStrike">
                        <a:solidFill>
                          <a:srgbClr val="000000"/>
                        </a:solidFill>
                        <a:latin typeface="Arial" pitchFamily="34" charset="0"/>
                        <a:cs typeface="Arial" pitchFamily="34" charset="0"/>
                      </a:endParaRPr>
                    </a:p>
                  </a:txBody>
                  <a:tcPr marL="6576" marR="6576" marT="6576" marB="0" anchor="ctr"/>
                </a:tc>
                <a:tc>
                  <a:txBody>
                    <a:bodyPr/>
                    <a:lstStyle/>
                    <a:p>
                      <a:pPr algn="ctr" rtl="0" fontAlgn="t"/>
                      <a:r>
                        <a:rPr lang="ru-RU" sz="1100" u="none" strike="noStrike">
                          <a:latin typeface="Arial" pitchFamily="34" charset="0"/>
                          <a:cs typeface="Arial" pitchFamily="34" charset="0"/>
                        </a:rPr>
                        <a:t>3,96%</a:t>
                      </a:r>
                      <a:endParaRPr lang="ru-RU" sz="1100" b="0" i="0" u="none" strike="noStrike">
                        <a:solidFill>
                          <a:srgbClr val="000000"/>
                        </a:solidFill>
                        <a:latin typeface="Arial" pitchFamily="34" charset="0"/>
                        <a:cs typeface="Arial" pitchFamily="34" charset="0"/>
                      </a:endParaRPr>
                    </a:p>
                  </a:txBody>
                  <a:tcPr marL="6576" marR="6576" marT="6576" marB="0" anchor="ctr"/>
                </a:tc>
                <a:tc>
                  <a:txBody>
                    <a:bodyPr/>
                    <a:lstStyle/>
                    <a:p>
                      <a:pPr algn="ctr" rtl="0" fontAlgn="t"/>
                      <a:r>
                        <a:rPr lang="ru-RU" sz="1100" u="none" strike="noStrike">
                          <a:latin typeface="Arial" pitchFamily="34" charset="0"/>
                          <a:cs typeface="Arial" pitchFamily="34" charset="0"/>
                        </a:rPr>
                        <a:t>0,66%</a:t>
                      </a:r>
                      <a:endParaRPr lang="ru-RU" sz="1100" b="0" i="0" u="none" strike="noStrike">
                        <a:solidFill>
                          <a:srgbClr val="000000"/>
                        </a:solidFill>
                        <a:latin typeface="Arial" pitchFamily="34" charset="0"/>
                        <a:cs typeface="Arial" pitchFamily="34" charset="0"/>
                      </a:endParaRPr>
                    </a:p>
                  </a:txBody>
                  <a:tcPr marL="6576" marR="6576" marT="6576" marB="0" anchor="ctr"/>
                </a:tc>
                <a:tc>
                  <a:txBody>
                    <a:bodyPr/>
                    <a:lstStyle/>
                    <a:p>
                      <a:pPr algn="ctr" rtl="0" fontAlgn="t"/>
                      <a:r>
                        <a:rPr lang="ru-RU" sz="1100" u="none" strike="noStrike">
                          <a:latin typeface="Arial" pitchFamily="34" charset="0"/>
                          <a:cs typeface="Arial" pitchFamily="34" charset="0"/>
                        </a:rPr>
                        <a:t>0,41%</a:t>
                      </a:r>
                      <a:endParaRPr lang="ru-RU" sz="1100" b="0" i="0" u="none" strike="noStrike">
                        <a:solidFill>
                          <a:srgbClr val="000000"/>
                        </a:solidFill>
                        <a:latin typeface="Arial" pitchFamily="34" charset="0"/>
                        <a:cs typeface="Arial" pitchFamily="34" charset="0"/>
                      </a:endParaRPr>
                    </a:p>
                  </a:txBody>
                  <a:tcPr marL="6576" marR="6576" marT="6576" marB="0" anchor="ctr"/>
                </a:tc>
                <a:tc>
                  <a:txBody>
                    <a:bodyPr/>
                    <a:lstStyle/>
                    <a:p>
                      <a:pPr algn="ctr" rtl="0" fontAlgn="t"/>
                      <a:r>
                        <a:rPr lang="ru-RU" sz="1100" u="none" strike="noStrike" dirty="0">
                          <a:latin typeface="Arial" pitchFamily="34" charset="0"/>
                          <a:cs typeface="Arial" pitchFamily="34" charset="0"/>
                        </a:rPr>
                        <a:t>0,00%</a:t>
                      </a:r>
                      <a:endParaRPr lang="ru-RU" sz="1100" b="0" i="0" u="none" strike="noStrike" dirty="0">
                        <a:solidFill>
                          <a:srgbClr val="000000"/>
                        </a:solidFill>
                        <a:latin typeface="Arial" pitchFamily="34" charset="0"/>
                        <a:cs typeface="Arial" pitchFamily="34" charset="0"/>
                      </a:endParaRPr>
                    </a:p>
                  </a:txBody>
                  <a:tcPr marL="6576" marR="6576" marT="6576" marB="0" anchor="ctr"/>
                </a:tc>
              </a:tr>
            </a:tbl>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60649" y="323528"/>
            <a:ext cx="2713952" cy="529522"/>
          </a:xfrm>
          <a:prstGeom prst="rect">
            <a:avLst/>
          </a:prstGeom>
        </p:spPr>
      </p:pic>
      <p:sp>
        <p:nvSpPr>
          <p:cNvPr id="5" name="TextBox 4"/>
          <p:cNvSpPr txBox="1"/>
          <p:nvPr/>
        </p:nvSpPr>
        <p:spPr>
          <a:xfrm>
            <a:off x="2996953" y="251521"/>
            <a:ext cx="3861047" cy="523220"/>
          </a:xfrm>
          <a:prstGeom prst="rect">
            <a:avLst/>
          </a:prstGeom>
          <a:noFill/>
        </p:spPr>
        <p:txBody>
          <a:bodyPr wrap="square" rtlCol="0">
            <a:spAutoFit/>
          </a:bodyPr>
          <a:lstStyle/>
          <a:p>
            <a:r>
              <a:rPr lang="ru-RU" sz="1400" b="1" dirty="0" smtClean="0">
                <a:solidFill>
                  <a:srgbClr val="1E43A1"/>
                </a:solidFill>
                <a:latin typeface="Arial" panose="020B0604020202020204" pitchFamily="34" charset="0"/>
                <a:ea typeface="Meiryo" panose="020B0604030504040204" pitchFamily="34" charset="-128"/>
                <a:cs typeface="Arial" panose="020B0604020202020204" pitchFamily="34" charset="0"/>
              </a:rPr>
              <a:t>Расходы областного бюджета Ульяновской области</a:t>
            </a:r>
            <a:endParaRPr lang="ru-RU" sz="1400" b="1" dirty="0">
              <a:solidFill>
                <a:srgbClr val="1E43A1"/>
              </a:solidFill>
              <a:latin typeface="Arial" panose="020B0604020202020204" pitchFamily="34" charset="0"/>
              <a:ea typeface="Meiryo" panose="020B0604030504040204" pitchFamily="34" charset="-128"/>
              <a:cs typeface="Arial" panose="020B0604020202020204" pitchFamily="34" charset="0"/>
            </a:endParaRPr>
          </a:p>
        </p:txBody>
      </p:sp>
      <p:sp>
        <p:nvSpPr>
          <p:cNvPr id="9" name="Прямоугольник 8"/>
          <p:cNvSpPr/>
          <p:nvPr/>
        </p:nvSpPr>
        <p:spPr>
          <a:xfrm>
            <a:off x="332656" y="971600"/>
            <a:ext cx="6336704" cy="369332"/>
          </a:xfrm>
          <a:prstGeom prst="rect">
            <a:avLst/>
          </a:prstGeom>
        </p:spPr>
        <p:txBody>
          <a:bodyPr wrap="square">
            <a:spAutoFit/>
          </a:bodyPr>
          <a:lstStyle/>
          <a:p>
            <a:r>
              <a:rPr lang="ru-RU" b="1" dirty="0" smtClean="0">
                <a:solidFill>
                  <a:srgbClr val="FE7E65"/>
                </a:solidFill>
                <a:latin typeface="Arial" panose="020B0604020202020204" pitchFamily="34" charset="0"/>
                <a:ea typeface="Meiryo" panose="020B0604030504040204" pitchFamily="34" charset="-128"/>
                <a:cs typeface="Arial" panose="020B0604020202020204" pitchFamily="34" charset="0"/>
              </a:rPr>
              <a:t>Динамика и структура расходов областного бюджета</a:t>
            </a:r>
            <a:endParaRPr lang="ru-RU" b="1" dirty="0">
              <a:solidFill>
                <a:srgbClr val="FE7E65"/>
              </a:solidFill>
              <a:latin typeface="Arial" panose="020B0604020202020204" pitchFamily="34" charset="0"/>
              <a:ea typeface="Meiryo" panose="020B0604030504040204" pitchFamily="34" charset="-128"/>
              <a:cs typeface="Arial" panose="020B0604020202020204" pitchFamily="34" charset="0"/>
            </a:endParaRPr>
          </a:p>
        </p:txBody>
      </p:sp>
      <p:graphicFrame>
        <p:nvGraphicFramePr>
          <p:cNvPr id="6" name="Объект 3"/>
          <p:cNvGraphicFramePr>
            <a:graphicFrameLocks/>
          </p:cNvGraphicFramePr>
          <p:nvPr>
            <p:extLst>
              <p:ext uri="{D42A27DB-BD31-4B8C-83A1-F6EECF244321}">
                <p14:modId xmlns:p14="http://schemas.microsoft.com/office/powerpoint/2010/main" xmlns="" val="3713349032"/>
              </p:ext>
            </p:extLst>
          </p:nvPr>
        </p:nvGraphicFramePr>
        <p:xfrm>
          <a:off x="332656" y="1475656"/>
          <a:ext cx="6254452" cy="7178414"/>
        </p:xfrm>
        <a:graphic>
          <a:graphicData uri="http://schemas.openxmlformats.org/drawingml/2006/table">
            <a:tbl>
              <a:tblPr firstRow="1" bandRow="1">
                <a:tableStyleId>{5C22544A-7EE6-4342-B048-85BDC9FD1C3A}</a:tableStyleId>
              </a:tblPr>
              <a:tblGrid>
                <a:gridCol w="2304256"/>
                <a:gridCol w="864096"/>
                <a:gridCol w="864096"/>
                <a:gridCol w="792088"/>
                <a:gridCol w="720080"/>
                <a:gridCol w="709836"/>
              </a:tblGrid>
              <a:tr h="576068">
                <a:tc>
                  <a:txBody>
                    <a:bodyPr/>
                    <a:lstStyle/>
                    <a:p>
                      <a:pPr algn="ctr"/>
                      <a:r>
                        <a:rPr lang="ru-RU" sz="1200" b="1" dirty="0" smtClean="0">
                          <a:solidFill>
                            <a:schemeClr val="accent1">
                              <a:lumMod val="50000"/>
                            </a:schemeClr>
                          </a:solidFill>
                        </a:rPr>
                        <a:t>Наименование</a:t>
                      </a:r>
                      <a:endParaRPr lang="ru-RU" sz="1200" b="1" dirty="0">
                        <a:solidFill>
                          <a:schemeClr val="accent1">
                            <a:lumMod val="50000"/>
                          </a:schemeClr>
                        </a:solidFill>
                      </a:endParaRPr>
                    </a:p>
                  </a:txBody>
                  <a:tcPr>
                    <a:solidFill>
                      <a:schemeClr val="accent3">
                        <a:lumMod val="20000"/>
                        <a:lumOff val="80000"/>
                      </a:schemeClr>
                    </a:solidFill>
                  </a:tcPr>
                </a:tc>
                <a:tc>
                  <a:txBody>
                    <a:bodyPr/>
                    <a:lstStyle/>
                    <a:p>
                      <a:pPr algn="ctr"/>
                      <a:r>
                        <a:rPr lang="ru-RU" sz="1200" b="1" dirty="0" smtClean="0">
                          <a:solidFill>
                            <a:schemeClr val="accent1">
                              <a:lumMod val="50000"/>
                            </a:schemeClr>
                          </a:solidFill>
                        </a:rPr>
                        <a:t>Факт за 2019 </a:t>
                      </a:r>
                      <a:r>
                        <a:rPr lang="ru-RU" sz="1100" b="1" dirty="0" smtClean="0">
                          <a:solidFill>
                            <a:schemeClr val="accent1">
                              <a:lumMod val="50000"/>
                            </a:schemeClr>
                          </a:solidFill>
                        </a:rPr>
                        <a:t>год</a:t>
                      </a:r>
                      <a:endParaRPr lang="ru-RU" sz="1050" b="1" dirty="0">
                        <a:solidFill>
                          <a:schemeClr val="accent1">
                            <a:lumMod val="50000"/>
                          </a:schemeClr>
                        </a:solidFill>
                      </a:endParaRPr>
                    </a:p>
                  </a:txBody>
                  <a:tcPr>
                    <a:solidFill>
                      <a:schemeClr val="accent3">
                        <a:lumMod val="20000"/>
                        <a:lumOff val="80000"/>
                      </a:schemeClr>
                    </a:solidFill>
                  </a:tcPr>
                </a:tc>
                <a:tc>
                  <a:txBody>
                    <a:bodyPr/>
                    <a:lstStyle/>
                    <a:p>
                      <a:pPr algn="ctr"/>
                      <a:r>
                        <a:rPr lang="ru-RU" sz="1200" b="1" dirty="0" smtClean="0">
                          <a:solidFill>
                            <a:schemeClr val="accent1">
                              <a:lumMod val="50000"/>
                            </a:schemeClr>
                          </a:solidFill>
                        </a:rPr>
                        <a:t>План на 2020 год</a:t>
                      </a:r>
                      <a:endParaRPr lang="ru-RU" sz="1100" b="1" dirty="0">
                        <a:solidFill>
                          <a:schemeClr val="accent1">
                            <a:lumMod val="50000"/>
                          </a:schemeClr>
                        </a:solidFill>
                      </a:endParaRPr>
                    </a:p>
                  </a:txBody>
                  <a:tcPr>
                    <a:solidFill>
                      <a:schemeClr val="accent3">
                        <a:lumMod val="20000"/>
                        <a:lumOff val="80000"/>
                      </a:schemeClr>
                    </a:solidFill>
                  </a:tcPr>
                </a:tc>
                <a:tc>
                  <a:txBody>
                    <a:bodyPr/>
                    <a:lstStyle/>
                    <a:p>
                      <a:pPr algn="ctr"/>
                      <a:r>
                        <a:rPr lang="ru-RU" sz="1200" b="1" dirty="0" smtClean="0">
                          <a:solidFill>
                            <a:schemeClr val="accent1">
                              <a:lumMod val="50000"/>
                            </a:schemeClr>
                          </a:solidFill>
                        </a:rPr>
                        <a:t>Факт за 2020 год</a:t>
                      </a:r>
                      <a:endParaRPr lang="ru-RU" sz="1200" b="1" dirty="0">
                        <a:solidFill>
                          <a:schemeClr val="accent1">
                            <a:lumMod val="50000"/>
                          </a:schemeClr>
                        </a:solidFill>
                      </a:endParaRPr>
                    </a:p>
                  </a:txBody>
                  <a:tcPr>
                    <a:solidFill>
                      <a:schemeClr val="accent3">
                        <a:lumMod val="20000"/>
                        <a:lumOff val="80000"/>
                      </a:schemeClr>
                    </a:solidFill>
                  </a:tcPr>
                </a:tc>
                <a:tc>
                  <a:txBody>
                    <a:bodyPr/>
                    <a:lstStyle/>
                    <a:p>
                      <a:pPr algn="ctr"/>
                      <a:r>
                        <a:rPr lang="ru-RU" sz="1200" b="1" dirty="0" smtClean="0">
                          <a:solidFill>
                            <a:schemeClr val="accent1">
                              <a:lumMod val="50000"/>
                            </a:schemeClr>
                          </a:solidFill>
                        </a:rPr>
                        <a:t>% </a:t>
                      </a:r>
                      <a:r>
                        <a:rPr lang="ru-RU" sz="1200" b="1" dirty="0" err="1" smtClean="0">
                          <a:solidFill>
                            <a:schemeClr val="accent1">
                              <a:lumMod val="50000"/>
                            </a:schemeClr>
                          </a:solidFill>
                        </a:rPr>
                        <a:t>испол-нения</a:t>
                      </a:r>
                      <a:endParaRPr lang="ru-RU" sz="1200" b="1" dirty="0">
                        <a:solidFill>
                          <a:schemeClr val="accent1">
                            <a:lumMod val="50000"/>
                          </a:schemeClr>
                        </a:solidFill>
                      </a:endParaRPr>
                    </a:p>
                  </a:txBody>
                  <a:tcPr>
                    <a:solidFill>
                      <a:schemeClr val="accent3">
                        <a:lumMod val="20000"/>
                        <a:lumOff val="80000"/>
                      </a:schemeClr>
                    </a:solidFill>
                  </a:tcPr>
                </a:tc>
                <a:tc>
                  <a:txBody>
                    <a:bodyPr/>
                    <a:lstStyle/>
                    <a:p>
                      <a:pPr algn="ctr"/>
                      <a:r>
                        <a:rPr lang="ru-RU" sz="1200" b="1" dirty="0" smtClean="0">
                          <a:solidFill>
                            <a:schemeClr val="accent1">
                              <a:lumMod val="50000"/>
                            </a:schemeClr>
                          </a:solidFill>
                        </a:rPr>
                        <a:t>Темп роста, %</a:t>
                      </a:r>
                      <a:endParaRPr lang="ru-RU" sz="1200" b="1" dirty="0">
                        <a:solidFill>
                          <a:schemeClr val="accent1">
                            <a:lumMod val="50000"/>
                          </a:schemeClr>
                        </a:solidFill>
                      </a:endParaRPr>
                    </a:p>
                  </a:txBody>
                  <a:tcPr>
                    <a:solidFill>
                      <a:schemeClr val="accent3">
                        <a:lumMod val="20000"/>
                        <a:lumOff val="80000"/>
                      </a:schemeClr>
                    </a:solidFill>
                  </a:tcPr>
                </a:tc>
              </a:tr>
              <a:tr h="467663">
                <a:tc>
                  <a:txBody>
                    <a:bodyPr/>
                    <a:lstStyle/>
                    <a:p>
                      <a:r>
                        <a:rPr lang="ru-RU" sz="1300" dirty="0" smtClean="0"/>
                        <a:t>Общегосударственные вопросы</a:t>
                      </a:r>
                      <a:endParaRPr lang="ru-RU" sz="1300" dirty="0"/>
                    </a:p>
                  </a:txBody>
                  <a:tcPr/>
                </a:tc>
                <a:tc>
                  <a:txBody>
                    <a:bodyPr/>
                    <a:lstStyle/>
                    <a:p>
                      <a:pPr algn="ctr"/>
                      <a:r>
                        <a:rPr lang="ru-RU" sz="1200" dirty="0" smtClean="0"/>
                        <a:t>2959,7</a:t>
                      </a:r>
                      <a:endParaRPr lang="ru-RU" sz="1200" dirty="0"/>
                    </a:p>
                  </a:txBody>
                  <a:tcPr/>
                </a:tc>
                <a:tc>
                  <a:txBody>
                    <a:bodyPr/>
                    <a:lstStyle/>
                    <a:p>
                      <a:pPr algn="ctr"/>
                      <a:r>
                        <a:rPr lang="ru-RU" sz="1200" dirty="0" smtClean="0"/>
                        <a:t>3646,8</a:t>
                      </a:r>
                      <a:endParaRPr lang="ru-RU" sz="1200" dirty="0"/>
                    </a:p>
                  </a:txBody>
                  <a:tcPr/>
                </a:tc>
                <a:tc>
                  <a:txBody>
                    <a:bodyPr/>
                    <a:lstStyle/>
                    <a:p>
                      <a:pPr algn="ctr"/>
                      <a:r>
                        <a:rPr lang="ru-RU" sz="1200" dirty="0" smtClean="0"/>
                        <a:t>3456,0</a:t>
                      </a:r>
                      <a:endParaRPr lang="ru-RU" sz="1200" dirty="0"/>
                    </a:p>
                  </a:txBody>
                  <a:tcPr/>
                </a:tc>
                <a:tc>
                  <a:txBody>
                    <a:bodyPr/>
                    <a:lstStyle/>
                    <a:p>
                      <a:pPr algn="ctr"/>
                      <a:r>
                        <a:rPr lang="ru-RU" sz="1200" dirty="0" smtClean="0"/>
                        <a:t>94,8</a:t>
                      </a:r>
                      <a:endParaRPr lang="ru-RU" sz="1200" dirty="0"/>
                    </a:p>
                  </a:txBody>
                  <a:tcPr/>
                </a:tc>
                <a:tc>
                  <a:txBody>
                    <a:bodyPr/>
                    <a:lstStyle/>
                    <a:p>
                      <a:pPr algn="ctr"/>
                      <a:r>
                        <a:rPr lang="ru-RU" sz="1200" dirty="0" smtClean="0"/>
                        <a:t>116,8</a:t>
                      </a:r>
                      <a:endParaRPr lang="ru-RU" sz="1200" dirty="0"/>
                    </a:p>
                  </a:txBody>
                  <a:tcPr/>
                </a:tc>
              </a:tr>
              <a:tr h="348382">
                <a:tc>
                  <a:txBody>
                    <a:bodyPr/>
                    <a:lstStyle/>
                    <a:p>
                      <a:r>
                        <a:rPr lang="ru-RU" sz="1300" dirty="0" smtClean="0"/>
                        <a:t>Национальная оборона</a:t>
                      </a:r>
                      <a:endParaRPr lang="ru-RU" sz="1300" dirty="0"/>
                    </a:p>
                  </a:txBody>
                  <a:tcPr/>
                </a:tc>
                <a:tc>
                  <a:txBody>
                    <a:bodyPr/>
                    <a:lstStyle/>
                    <a:p>
                      <a:pPr algn="ctr"/>
                      <a:r>
                        <a:rPr lang="ru-RU" sz="1200" dirty="0" smtClean="0"/>
                        <a:t>20,0</a:t>
                      </a:r>
                      <a:endParaRPr lang="ru-RU" sz="1200" dirty="0"/>
                    </a:p>
                  </a:txBody>
                  <a:tcPr/>
                </a:tc>
                <a:tc>
                  <a:txBody>
                    <a:bodyPr/>
                    <a:lstStyle/>
                    <a:p>
                      <a:pPr algn="ctr"/>
                      <a:r>
                        <a:rPr lang="ru-RU" sz="1200" dirty="0" smtClean="0"/>
                        <a:t>22,2</a:t>
                      </a:r>
                      <a:endParaRPr lang="ru-RU" sz="1200" dirty="0"/>
                    </a:p>
                  </a:txBody>
                  <a:tcPr/>
                </a:tc>
                <a:tc>
                  <a:txBody>
                    <a:bodyPr/>
                    <a:lstStyle/>
                    <a:p>
                      <a:pPr algn="ctr"/>
                      <a:r>
                        <a:rPr lang="ru-RU" sz="1200" dirty="0" smtClean="0"/>
                        <a:t>21,1</a:t>
                      </a:r>
                      <a:endParaRPr lang="ru-RU" sz="1200" dirty="0"/>
                    </a:p>
                  </a:txBody>
                  <a:tcPr/>
                </a:tc>
                <a:tc>
                  <a:txBody>
                    <a:bodyPr/>
                    <a:lstStyle/>
                    <a:p>
                      <a:pPr algn="ctr"/>
                      <a:r>
                        <a:rPr lang="ru-RU" sz="1200" dirty="0" smtClean="0"/>
                        <a:t>95,0</a:t>
                      </a:r>
                      <a:endParaRPr lang="ru-RU" sz="1200" dirty="0"/>
                    </a:p>
                  </a:txBody>
                  <a:tcPr/>
                </a:tc>
                <a:tc>
                  <a:txBody>
                    <a:bodyPr/>
                    <a:lstStyle/>
                    <a:p>
                      <a:pPr algn="ctr"/>
                      <a:r>
                        <a:rPr lang="ru-RU" sz="1200" dirty="0" smtClean="0"/>
                        <a:t>105,5</a:t>
                      </a:r>
                      <a:endParaRPr lang="ru-RU" sz="1200" dirty="0"/>
                    </a:p>
                  </a:txBody>
                  <a:tcPr/>
                </a:tc>
              </a:tr>
              <a:tr h="654728">
                <a:tc>
                  <a:txBody>
                    <a:bodyPr/>
                    <a:lstStyle/>
                    <a:p>
                      <a:r>
                        <a:rPr lang="ru-RU" sz="1300" dirty="0" smtClean="0"/>
                        <a:t>Национальная безопасность</a:t>
                      </a:r>
                      <a:r>
                        <a:rPr lang="ru-RU" sz="1300" baseline="0" dirty="0" smtClean="0"/>
                        <a:t> и правоохранительная деятельность</a:t>
                      </a:r>
                      <a:endParaRPr lang="ru-RU" sz="1300" dirty="0"/>
                    </a:p>
                  </a:txBody>
                  <a:tcPr/>
                </a:tc>
                <a:tc>
                  <a:txBody>
                    <a:bodyPr/>
                    <a:lstStyle/>
                    <a:p>
                      <a:pPr algn="ctr"/>
                      <a:r>
                        <a:rPr lang="ru-RU" sz="1200" dirty="0" smtClean="0"/>
                        <a:t>826,9</a:t>
                      </a:r>
                      <a:endParaRPr lang="ru-RU" sz="1200" dirty="0"/>
                    </a:p>
                  </a:txBody>
                  <a:tcPr/>
                </a:tc>
                <a:tc>
                  <a:txBody>
                    <a:bodyPr/>
                    <a:lstStyle/>
                    <a:p>
                      <a:pPr algn="ctr"/>
                      <a:r>
                        <a:rPr lang="ru-RU" sz="1200" dirty="0" smtClean="0"/>
                        <a:t>835,3</a:t>
                      </a:r>
                      <a:endParaRPr lang="ru-RU" sz="1200" dirty="0"/>
                    </a:p>
                  </a:txBody>
                  <a:tcPr/>
                </a:tc>
                <a:tc>
                  <a:txBody>
                    <a:bodyPr/>
                    <a:lstStyle/>
                    <a:p>
                      <a:pPr algn="ctr"/>
                      <a:r>
                        <a:rPr lang="ru-RU" sz="1200" dirty="0" smtClean="0"/>
                        <a:t>833,2</a:t>
                      </a:r>
                      <a:endParaRPr lang="ru-RU" sz="1200" dirty="0"/>
                    </a:p>
                  </a:txBody>
                  <a:tcPr/>
                </a:tc>
                <a:tc>
                  <a:txBody>
                    <a:bodyPr/>
                    <a:lstStyle/>
                    <a:p>
                      <a:pPr algn="ctr"/>
                      <a:r>
                        <a:rPr lang="ru-RU" sz="1200" dirty="0" smtClean="0"/>
                        <a:t>99,7</a:t>
                      </a:r>
                      <a:endParaRPr lang="ru-RU" sz="1200" dirty="0"/>
                    </a:p>
                  </a:txBody>
                  <a:tcPr/>
                </a:tc>
                <a:tc>
                  <a:txBody>
                    <a:bodyPr/>
                    <a:lstStyle/>
                    <a:p>
                      <a:pPr algn="ctr"/>
                      <a:r>
                        <a:rPr lang="ru-RU" sz="1200" dirty="0" smtClean="0"/>
                        <a:t>100,8</a:t>
                      </a:r>
                      <a:endParaRPr lang="ru-RU" sz="1200" dirty="0"/>
                    </a:p>
                  </a:txBody>
                  <a:tcPr/>
                </a:tc>
              </a:tr>
              <a:tr h="302798">
                <a:tc>
                  <a:txBody>
                    <a:bodyPr/>
                    <a:lstStyle/>
                    <a:p>
                      <a:r>
                        <a:rPr lang="ru-RU" sz="1300" dirty="0" smtClean="0"/>
                        <a:t>Национальная экономика</a:t>
                      </a:r>
                      <a:endParaRPr lang="ru-RU" sz="1300" dirty="0"/>
                    </a:p>
                  </a:txBody>
                  <a:tcPr/>
                </a:tc>
                <a:tc>
                  <a:txBody>
                    <a:bodyPr/>
                    <a:lstStyle/>
                    <a:p>
                      <a:pPr algn="ctr"/>
                      <a:r>
                        <a:rPr lang="ru-RU" sz="1200" dirty="0" smtClean="0"/>
                        <a:t>11016,7</a:t>
                      </a:r>
                      <a:endParaRPr lang="ru-RU" sz="1200" dirty="0"/>
                    </a:p>
                  </a:txBody>
                  <a:tcPr/>
                </a:tc>
                <a:tc>
                  <a:txBody>
                    <a:bodyPr/>
                    <a:lstStyle/>
                    <a:p>
                      <a:pPr algn="ctr"/>
                      <a:r>
                        <a:rPr lang="ru-RU" sz="1200" dirty="0" smtClean="0"/>
                        <a:t>15558,3</a:t>
                      </a:r>
                      <a:endParaRPr lang="ru-RU" sz="1200" dirty="0"/>
                    </a:p>
                  </a:txBody>
                  <a:tcPr/>
                </a:tc>
                <a:tc>
                  <a:txBody>
                    <a:bodyPr/>
                    <a:lstStyle/>
                    <a:p>
                      <a:pPr algn="ctr"/>
                      <a:r>
                        <a:rPr lang="ru-RU" sz="1200" dirty="0" smtClean="0"/>
                        <a:t>14736,3</a:t>
                      </a:r>
                      <a:endParaRPr lang="ru-RU" sz="1200" dirty="0"/>
                    </a:p>
                  </a:txBody>
                  <a:tcPr/>
                </a:tc>
                <a:tc>
                  <a:txBody>
                    <a:bodyPr/>
                    <a:lstStyle/>
                    <a:p>
                      <a:pPr algn="ctr"/>
                      <a:r>
                        <a:rPr lang="ru-RU" sz="1200" dirty="0" smtClean="0"/>
                        <a:t>94,7</a:t>
                      </a:r>
                      <a:endParaRPr lang="ru-RU" sz="1200" dirty="0"/>
                    </a:p>
                  </a:txBody>
                  <a:tcPr/>
                </a:tc>
                <a:tc>
                  <a:txBody>
                    <a:bodyPr/>
                    <a:lstStyle/>
                    <a:p>
                      <a:pPr algn="ctr"/>
                      <a:r>
                        <a:rPr lang="ru-RU" sz="1200" dirty="0" smtClean="0"/>
                        <a:t>133,8</a:t>
                      </a:r>
                      <a:endParaRPr lang="ru-RU" sz="1200" dirty="0"/>
                    </a:p>
                  </a:txBody>
                  <a:tcPr/>
                </a:tc>
              </a:tr>
              <a:tr h="467663">
                <a:tc>
                  <a:txBody>
                    <a:bodyPr/>
                    <a:lstStyle/>
                    <a:p>
                      <a:r>
                        <a:rPr lang="ru-RU" sz="1300" dirty="0" smtClean="0"/>
                        <a:t>Жилищно-коммунальное хозяйство</a:t>
                      </a:r>
                      <a:endParaRPr lang="ru-RU" sz="1300" dirty="0"/>
                    </a:p>
                  </a:txBody>
                  <a:tcPr/>
                </a:tc>
                <a:tc>
                  <a:txBody>
                    <a:bodyPr/>
                    <a:lstStyle/>
                    <a:p>
                      <a:pPr algn="ctr"/>
                      <a:r>
                        <a:rPr lang="ru-RU" sz="1200" dirty="0" smtClean="0"/>
                        <a:t>2008,5</a:t>
                      </a:r>
                      <a:endParaRPr lang="ru-RU" sz="1200" dirty="0"/>
                    </a:p>
                  </a:txBody>
                  <a:tcPr/>
                </a:tc>
                <a:tc>
                  <a:txBody>
                    <a:bodyPr/>
                    <a:lstStyle/>
                    <a:p>
                      <a:pPr algn="ctr"/>
                      <a:r>
                        <a:rPr lang="ru-RU" sz="1200" dirty="0" smtClean="0"/>
                        <a:t>2945,7</a:t>
                      </a:r>
                      <a:endParaRPr lang="ru-RU" sz="1200" dirty="0"/>
                    </a:p>
                  </a:txBody>
                  <a:tcPr/>
                </a:tc>
                <a:tc>
                  <a:txBody>
                    <a:bodyPr/>
                    <a:lstStyle/>
                    <a:p>
                      <a:pPr algn="ctr"/>
                      <a:r>
                        <a:rPr lang="ru-RU" sz="1200" dirty="0" smtClean="0"/>
                        <a:t>2910,2</a:t>
                      </a:r>
                      <a:endParaRPr lang="ru-RU" sz="1200" dirty="0"/>
                    </a:p>
                  </a:txBody>
                  <a:tcPr/>
                </a:tc>
                <a:tc>
                  <a:txBody>
                    <a:bodyPr/>
                    <a:lstStyle/>
                    <a:p>
                      <a:pPr algn="ctr"/>
                      <a:r>
                        <a:rPr lang="ru-RU" sz="1200" dirty="0" smtClean="0"/>
                        <a:t>98,8</a:t>
                      </a:r>
                      <a:endParaRPr lang="ru-RU" sz="1200" dirty="0"/>
                    </a:p>
                  </a:txBody>
                  <a:tcPr/>
                </a:tc>
                <a:tc>
                  <a:txBody>
                    <a:bodyPr/>
                    <a:lstStyle/>
                    <a:p>
                      <a:pPr algn="ctr"/>
                      <a:r>
                        <a:rPr lang="ru-RU" sz="1200" dirty="0" smtClean="0"/>
                        <a:t>144,9</a:t>
                      </a:r>
                      <a:endParaRPr lang="ru-RU" sz="1200" dirty="0"/>
                    </a:p>
                  </a:txBody>
                  <a:tcPr/>
                </a:tc>
              </a:tr>
              <a:tr h="280598">
                <a:tc>
                  <a:txBody>
                    <a:bodyPr/>
                    <a:lstStyle/>
                    <a:p>
                      <a:r>
                        <a:rPr lang="ru-RU" sz="1300" dirty="0" smtClean="0"/>
                        <a:t>Охрана окружающей</a:t>
                      </a:r>
                      <a:r>
                        <a:rPr lang="ru-RU" sz="1300" baseline="0" dirty="0" smtClean="0"/>
                        <a:t> среды</a:t>
                      </a:r>
                      <a:endParaRPr lang="ru-RU" sz="1300" dirty="0"/>
                    </a:p>
                  </a:txBody>
                  <a:tcPr/>
                </a:tc>
                <a:tc>
                  <a:txBody>
                    <a:bodyPr/>
                    <a:lstStyle/>
                    <a:p>
                      <a:pPr algn="ctr"/>
                      <a:r>
                        <a:rPr lang="ru-RU" sz="1200" dirty="0" smtClean="0"/>
                        <a:t>39,1</a:t>
                      </a:r>
                      <a:endParaRPr lang="ru-RU" sz="1200" dirty="0"/>
                    </a:p>
                  </a:txBody>
                  <a:tcPr/>
                </a:tc>
                <a:tc>
                  <a:txBody>
                    <a:bodyPr/>
                    <a:lstStyle/>
                    <a:p>
                      <a:pPr algn="ctr"/>
                      <a:r>
                        <a:rPr lang="ru-RU" sz="1200" dirty="0" smtClean="0"/>
                        <a:t>554,1</a:t>
                      </a:r>
                      <a:endParaRPr lang="ru-RU" sz="1200" dirty="0"/>
                    </a:p>
                  </a:txBody>
                  <a:tcPr/>
                </a:tc>
                <a:tc>
                  <a:txBody>
                    <a:bodyPr/>
                    <a:lstStyle/>
                    <a:p>
                      <a:pPr algn="ctr"/>
                      <a:r>
                        <a:rPr lang="ru-RU" sz="1200" dirty="0" smtClean="0"/>
                        <a:t>542,6</a:t>
                      </a:r>
                      <a:endParaRPr lang="ru-RU" sz="1200" dirty="0"/>
                    </a:p>
                  </a:txBody>
                  <a:tcPr/>
                </a:tc>
                <a:tc>
                  <a:txBody>
                    <a:bodyPr/>
                    <a:lstStyle/>
                    <a:p>
                      <a:pPr algn="ctr"/>
                      <a:r>
                        <a:rPr lang="ru-RU" sz="1200" dirty="0" smtClean="0"/>
                        <a:t>97,9</a:t>
                      </a:r>
                      <a:endParaRPr lang="ru-RU" sz="1200" dirty="0"/>
                    </a:p>
                  </a:txBody>
                  <a:tcPr/>
                </a:tc>
                <a:tc>
                  <a:txBody>
                    <a:bodyPr/>
                    <a:lstStyle/>
                    <a:p>
                      <a:pPr algn="ctr"/>
                      <a:r>
                        <a:rPr lang="ru-RU" sz="1200" dirty="0" smtClean="0"/>
                        <a:t>в 13 раз</a:t>
                      </a:r>
                      <a:endParaRPr lang="ru-RU" sz="1200" dirty="0"/>
                    </a:p>
                  </a:txBody>
                  <a:tcPr/>
                </a:tc>
              </a:tr>
              <a:tr h="322938">
                <a:tc>
                  <a:txBody>
                    <a:bodyPr/>
                    <a:lstStyle/>
                    <a:p>
                      <a:r>
                        <a:rPr lang="ru-RU" sz="1300" dirty="0" smtClean="0"/>
                        <a:t>Образование</a:t>
                      </a:r>
                      <a:endParaRPr lang="ru-RU" sz="1300" dirty="0"/>
                    </a:p>
                  </a:txBody>
                  <a:tcPr/>
                </a:tc>
                <a:tc>
                  <a:txBody>
                    <a:bodyPr/>
                    <a:lstStyle/>
                    <a:p>
                      <a:pPr algn="ctr"/>
                      <a:r>
                        <a:rPr lang="ru-RU" sz="1200" dirty="0" smtClean="0"/>
                        <a:t>13793,0</a:t>
                      </a:r>
                    </a:p>
                  </a:txBody>
                  <a:tcPr/>
                </a:tc>
                <a:tc>
                  <a:txBody>
                    <a:bodyPr/>
                    <a:lstStyle/>
                    <a:p>
                      <a:pPr algn="ctr"/>
                      <a:r>
                        <a:rPr lang="ru-RU" sz="1200" dirty="0" smtClean="0"/>
                        <a:t>15945,0</a:t>
                      </a:r>
                      <a:endParaRPr lang="ru-RU" sz="1200" dirty="0"/>
                    </a:p>
                  </a:txBody>
                  <a:tcPr/>
                </a:tc>
                <a:tc>
                  <a:txBody>
                    <a:bodyPr/>
                    <a:lstStyle/>
                    <a:p>
                      <a:pPr algn="ctr"/>
                      <a:r>
                        <a:rPr lang="ru-RU" sz="1200" dirty="0" smtClean="0"/>
                        <a:t>15765,3</a:t>
                      </a:r>
                    </a:p>
                  </a:txBody>
                  <a:tcPr/>
                </a:tc>
                <a:tc>
                  <a:txBody>
                    <a:bodyPr/>
                    <a:lstStyle/>
                    <a:p>
                      <a:pPr algn="ctr"/>
                      <a:r>
                        <a:rPr lang="ru-RU" sz="1200" dirty="0" smtClean="0"/>
                        <a:t>98,9</a:t>
                      </a:r>
                      <a:endParaRPr lang="ru-RU" sz="1200" dirty="0"/>
                    </a:p>
                  </a:txBody>
                  <a:tcPr/>
                </a:tc>
                <a:tc>
                  <a:txBody>
                    <a:bodyPr/>
                    <a:lstStyle/>
                    <a:p>
                      <a:pPr algn="ctr"/>
                      <a:r>
                        <a:rPr lang="ru-RU" sz="1200" dirty="0" smtClean="0"/>
                        <a:t>114,3</a:t>
                      </a:r>
                      <a:endParaRPr lang="ru-RU" sz="1200" dirty="0"/>
                    </a:p>
                  </a:txBody>
                  <a:tcPr/>
                </a:tc>
              </a:tr>
              <a:tr h="398371">
                <a:tc>
                  <a:txBody>
                    <a:bodyPr/>
                    <a:lstStyle/>
                    <a:p>
                      <a:r>
                        <a:rPr lang="ru-RU" sz="1300" dirty="0" smtClean="0"/>
                        <a:t>Культура, кинематография</a:t>
                      </a:r>
                      <a:endParaRPr lang="ru-RU" sz="1300" dirty="0"/>
                    </a:p>
                  </a:txBody>
                  <a:tcPr/>
                </a:tc>
                <a:tc>
                  <a:txBody>
                    <a:bodyPr/>
                    <a:lstStyle/>
                    <a:p>
                      <a:pPr algn="ctr"/>
                      <a:r>
                        <a:rPr lang="ru-RU" sz="1200" dirty="0" smtClean="0"/>
                        <a:t>1716,8</a:t>
                      </a:r>
                      <a:endParaRPr lang="ru-RU" sz="1200" dirty="0"/>
                    </a:p>
                  </a:txBody>
                  <a:tcPr/>
                </a:tc>
                <a:tc>
                  <a:txBody>
                    <a:bodyPr/>
                    <a:lstStyle/>
                    <a:p>
                      <a:pPr algn="ctr"/>
                      <a:r>
                        <a:rPr lang="ru-RU" sz="1200" dirty="0" smtClean="0"/>
                        <a:t>2098,2</a:t>
                      </a:r>
                      <a:endParaRPr lang="ru-RU" sz="1200" dirty="0"/>
                    </a:p>
                  </a:txBody>
                  <a:tcPr/>
                </a:tc>
                <a:tc>
                  <a:txBody>
                    <a:bodyPr/>
                    <a:lstStyle/>
                    <a:p>
                      <a:pPr algn="ctr"/>
                      <a:r>
                        <a:rPr lang="ru-RU" sz="1200" dirty="0" smtClean="0"/>
                        <a:t>2095,7</a:t>
                      </a:r>
                      <a:endParaRPr lang="ru-RU" sz="1200" dirty="0"/>
                    </a:p>
                  </a:txBody>
                  <a:tcPr/>
                </a:tc>
                <a:tc>
                  <a:txBody>
                    <a:bodyPr/>
                    <a:lstStyle/>
                    <a:p>
                      <a:pPr algn="ctr"/>
                      <a:r>
                        <a:rPr lang="ru-RU" sz="1200" dirty="0" smtClean="0"/>
                        <a:t>99,9</a:t>
                      </a:r>
                      <a:endParaRPr lang="ru-RU" sz="1200" dirty="0"/>
                    </a:p>
                  </a:txBody>
                  <a:tcPr/>
                </a:tc>
                <a:tc>
                  <a:txBody>
                    <a:bodyPr/>
                    <a:lstStyle/>
                    <a:p>
                      <a:pPr algn="ctr"/>
                      <a:r>
                        <a:rPr lang="ru-RU" sz="1200" dirty="0" smtClean="0"/>
                        <a:t>122,1</a:t>
                      </a:r>
                      <a:endParaRPr lang="ru-RU" sz="1200" dirty="0"/>
                    </a:p>
                  </a:txBody>
                  <a:tcPr/>
                </a:tc>
              </a:tr>
              <a:tr h="280598">
                <a:tc>
                  <a:txBody>
                    <a:bodyPr/>
                    <a:lstStyle/>
                    <a:p>
                      <a:r>
                        <a:rPr lang="ru-RU" sz="1300" dirty="0" smtClean="0"/>
                        <a:t>Здравоохранение</a:t>
                      </a:r>
                      <a:endParaRPr lang="ru-RU" sz="1300" dirty="0"/>
                    </a:p>
                  </a:txBody>
                  <a:tcPr/>
                </a:tc>
                <a:tc>
                  <a:txBody>
                    <a:bodyPr/>
                    <a:lstStyle/>
                    <a:p>
                      <a:pPr algn="ctr"/>
                      <a:r>
                        <a:rPr lang="ru-RU" sz="1200" dirty="0" smtClean="0"/>
                        <a:t>5835,4</a:t>
                      </a:r>
                      <a:endParaRPr lang="ru-RU" sz="1200" dirty="0"/>
                    </a:p>
                  </a:txBody>
                  <a:tcPr/>
                </a:tc>
                <a:tc>
                  <a:txBody>
                    <a:bodyPr/>
                    <a:lstStyle/>
                    <a:p>
                      <a:pPr algn="ctr"/>
                      <a:r>
                        <a:rPr lang="ru-RU" sz="1200" dirty="0" smtClean="0"/>
                        <a:t>11896,9</a:t>
                      </a:r>
                      <a:endParaRPr lang="ru-RU" sz="1200" dirty="0"/>
                    </a:p>
                  </a:txBody>
                  <a:tcPr/>
                </a:tc>
                <a:tc>
                  <a:txBody>
                    <a:bodyPr/>
                    <a:lstStyle/>
                    <a:p>
                      <a:pPr algn="ctr"/>
                      <a:r>
                        <a:rPr lang="ru-RU" sz="1200" dirty="0" smtClean="0"/>
                        <a:t>11320,2</a:t>
                      </a:r>
                      <a:endParaRPr lang="ru-RU" sz="1200" dirty="0"/>
                    </a:p>
                  </a:txBody>
                  <a:tcPr/>
                </a:tc>
                <a:tc>
                  <a:txBody>
                    <a:bodyPr/>
                    <a:lstStyle/>
                    <a:p>
                      <a:pPr algn="ctr"/>
                      <a:r>
                        <a:rPr lang="ru-RU" sz="1200" dirty="0" smtClean="0"/>
                        <a:t>95,2</a:t>
                      </a:r>
                      <a:endParaRPr lang="ru-RU" sz="1200" dirty="0"/>
                    </a:p>
                  </a:txBody>
                  <a:tcPr/>
                </a:tc>
                <a:tc>
                  <a:txBody>
                    <a:bodyPr/>
                    <a:lstStyle/>
                    <a:p>
                      <a:pPr algn="ctr"/>
                      <a:r>
                        <a:rPr lang="ru-RU" sz="1200" dirty="0" smtClean="0"/>
                        <a:t>194,0</a:t>
                      </a:r>
                      <a:endParaRPr lang="ru-RU" sz="1200" dirty="0"/>
                    </a:p>
                  </a:txBody>
                  <a:tcPr/>
                </a:tc>
              </a:tr>
              <a:tr h="398371">
                <a:tc>
                  <a:txBody>
                    <a:bodyPr/>
                    <a:lstStyle/>
                    <a:p>
                      <a:r>
                        <a:rPr lang="ru-RU" sz="1300" dirty="0" smtClean="0"/>
                        <a:t>Социальная политика</a:t>
                      </a:r>
                      <a:endParaRPr lang="ru-RU" sz="1300" dirty="0"/>
                    </a:p>
                  </a:txBody>
                  <a:tcPr/>
                </a:tc>
                <a:tc>
                  <a:txBody>
                    <a:bodyPr/>
                    <a:lstStyle/>
                    <a:p>
                      <a:pPr algn="ctr"/>
                      <a:r>
                        <a:rPr lang="ru-RU" sz="1200" dirty="0" smtClean="0"/>
                        <a:t>17741,7</a:t>
                      </a:r>
                      <a:endParaRPr lang="ru-RU" sz="1200" dirty="0"/>
                    </a:p>
                  </a:txBody>
                  <a:tcPr/>
                </a:tc>
                <a:tc>
                  <a:txBody>
                    <a:bodyPr/>
                    <a:lstStyle/>
                    <a:p>
                      <a:pPr algn="ctr"/>
                      <a:r>
                        <a:rPr lang="ru-RU" sz="1200" dirty="0" smtClean="0"/>
                        <a:t>22542,2</a:t>
                      </a:r>
                      <a:endParaRPr lang="ru-RU" sz="1200" dirty="0"/>
                    </a:p>
                  </a:txBody>
                  <a:tcPr/>
                </a:tc>
                <a:tc>
                  <a:txBody>
                    <a:bodyPr/>
                    <a:lstStyle/>
                    <a:p>
                      <a:pPr algn="ctr"/>
                      <a:r>
                        <a:rPr lang="ru-RU" sz="1200" dirty="0" smtClean="0"/>
                        <a:t>22341,6</a:t>
                      </a:r>
                      <a:endParaRPr lang="ru-RU" sz="1200" dirty="0"/>
                    </a:p>
                  </a:txBody>
                  <a:tcPr/>
                </a:tc>
                <a:tc>
                  <a:txBody>
                    <a:bodyPr/>
                    <a:lstStyle/>
                    <a:p>
                      <a:pPr algn="ctr"/>
                      <a:r>
                        <a:rPr lang="ru-RU" sz="1200" dirty="0" smtClean="0"/>
                        <a:t>99,1</a:t>
                      </a:r>
                      <a:endParaRPr lang="ru-RU" sz="1200" dirty="0"/>
                    </a:p>
                  </a:txBody>
                  <a:tcPr/>
                </a:tc>
                <a:tc>
                  <a:txBody>
                    <a:bodyPr/>
                    <a:lstStyle/>
                    <a:p>
                      <a:pPr algn="ctr"/>
                      <a:r>
                        <a:rPr lang="ru-RU" sz="1200" dirty="0" smtClean="0"/>
                        <a:t>125,9</a:t>
                      </a:r>
                      <a:endParaRPr lang="ru-RU" sz="1200" dirty="0"/>
                    </a:p>
                  </a:txBody>
                  <a:tcPr/>
                </a:tc>
              </a:tr>
              <a:tr h="467663">
                <a:tc>
                  <a:txBody>
                    <a:bodyPr/>
                    <a:lstStyle/>
                    <a:p>
                      <a:r>
                        <a:rPr lang="ru-RU" sz="1300" dirty="0" smtClean="0"/>
                        <a:t>Физическая культура и спорт</a:t>
                      </a:r>
                      <a:endParaRPr lang="ru-RU" sz="1300" dirty="0"/>
                    </a:p>
                  </a:txBody>
                  <a:tcPr/>
                </a:tc>
                <a:tc>
                  <a:txBody>
                    <a:bodyPr/>
                    <a:lstStyle/>
                    <a:p>
                      <a:pPr algn="ctr"/>
                      <a:r>
                        <a:rPr lang="ru-RU" sz="1200" dirty="0" smtClean="0"/>
                        <a:t>2114,9</a:t>
                      </a:r>
                      <a:endParaRPr lang="ru-RU" sz="1200" dirty="0"/>
                    </a:p>
                  </a:txBody>
                  <a:tcPr/>
                </a:tc>
                <a:tc>
                  <a:txBody>
                    <a:bodyPr/>
                    <a:lstStyle/>
                    <a:p>
                      <a:pPr algn="ctr"/>
                      <a:r>
                        <a:rPr lang="ru-RU" sz="1200" dirty="0" smtClean="0"/>
                        <a:t>2561,0</a:t>
                      </a:r>
                      <a:endParaRPr lang="ru-RU" sz="1200" dirty="0"/>
                    </a:p>
                  </a:txBody>
                  <a:tcPr/>
                </a:tc>
                <a:tc>
                  <a:txBody>
                    <a:bodyPr/>
                    <a:lstStyle/>
                    <a:p>
                      <a:pPr algn="ctr"/>
                      <a:r>
                        <a:rPr lang="ru-RU" sz="1200" dirty="0" smtClean="0"/>
                        <a:t>2546,5</a:t>
                      </a:r>
                      <a:endParaRPr lang="ru-RU" sz="1200" dirty="0"/>
                    </a:p>
                  </a:txBody>
                  <a:tcPr/>
                </a:tc>
                <a:tc>
                  <a:txBody>
                    <a:bodyPr/>
                    <a:lstStyle/>
                    <a:p>
                      <a:pPr algn="ctr"/>
                      <a:r>
                        <a:rPr lang="ru-RU" sz="1200" dirty="0" smtClean="0"/>
                        <a:t>99,4</a:t>
                      </a:r>
                      <a:endParaRPr lang="ru-RU" sz="1200" dirty="0"/>
                    </a:p>
                  </a:txBody>
                  <a:tcPr/>
                </a:tc>
                <a:tc>
                  <a:txBody>
                    <a:bodyPr/>
                    <a:lstStyle/>
                    <a:p>
                      <a:pPr algn="ctr"/>
                      <a:r>
                        <a:rPr lang="ru-RU" sz="1200" dirty="0" smtClean="0"/>
                        <a:t>120,4</a:t>
                      </a:r>
                      <a:endParaRPr lang="ru-RU" sz="1200" dirty="0"/>
                    </a:p>
                  </a:txBody>
                  <a:tcPr/>
                </a:tc>
              </a:tr>
              <a:tr h="467663">
                <a:tc>
                  <a:txBody>
                    <a:bodyPr/>
                    <a:lstStyle/>
                    <a:p>
                      <a:r>
                        <a:rPr lang="ru-RU" sz="1300" dirty="0" smtClean="0"/>
                        <a:t>Средства массовой информации</a:t>
                      </a:r>
                      <a:endParaRPr lang="ru-RU" sz="1300" dirty="0"/>
                    </a:p>
                  </a:txBody>
                  <a:tcPr/>
                </a:tc>
                <a:tc>
                  <a:txBody>
                    <a:bodyPr/>
                    <a:lstStyle/>
                    <a:p>
                      <a:pPr algn="ctr"/>
                      <a:r>
                        <a:rPr lang="ru-RU" sz="1200" dirty="0" smtClean="0"/>
                        <a:t>210,7</a:t>
                      </a:r>
                      <a:endParaRPr lang="ru-RU" sz="1200" dirty="0"/>
                    </a:p>
                  </a:txBody>
                  <a:tcPr/>
                </a:tc>
                <a:tc>
                  <a:txBody>
                    <a:bodyPr/>
                    <a:lstStyle/>
                    <a:p>
                      <a:pPr algn="ctr"/>
                      <a:r>
                        <a:rPr lang="ru-RU" sz="1200" dirty="0" smtClean="0"/>
                        <a:t>247,7</a:t>
                      </a:r>
                      <a:endParaRPr lang="ru-RU" sz="1200" dirty="0"/>
                    </a:p>
                  </a:txBody>
                  <a:tcPr/>
                </a:tc>
                <a:tc>
                  <a:txBody>
                    <a:bodyPr/>
                    <a:lstStyle/>
                    <a:p>
                      <a:pPr algn="ctr"/>
                      <a:r>
                        <a:rPr lang="ru-RU" sz="1200" dirty="0" smtClean="0"/>
                        <a:t>247,7</a:t>
                      </a:r>
                      <a:endParaRPr lang="ru-RU" sz="1200" dirty="0"/>
                    </a:p>
                  </a:txBody>
                  <a:tcPr/>
                </a:tc>
                <a:tc>
                  <a:txBody>
                    <a:bodyPr/>
                    <a:lstStyle/>
                    <a:p>
                      <a:pPr algn="ctr"/>
                      <a:r>
                        <a:rPr lang="ru-RU" sz="1200" dirty="0" smtClean="0"/>
                        <a:t>100,0</a:t>
                      </a:r>
                      <a:endParaRPr lang="ru-RU" sz="1200" dirty="0"/>
                    </a:p>
                  </a:txBody>
                  <a:tcPr/>
                </a:tc>
                <a:tc>
                  <a:txBody>
                    <a:bodyPr/>
                    <a:lstStyle/>
                    <a:p>
                      <a:pPr algn="ctr"/>
                      <a:r>
                        <a:rPr lang="ru-RU" sz="1200" dirty="0" smtClean="0"/>
                        <a:t>117,6</a:t>
                      </a:r>
                      <a:endParaRPr lang="ru-RU" sz="1200" dirty="0"/>
                    </a:p>
                  </a:txBody>
                  <a:tcPr/>
                </a:tc>
              </a:tr>
              <a:tr h="654728">
                <a:tc>
                  <a:txBody>
                    <a:bodyPr/>
                    <a:lstStyle/>
                    <a:p>
                      <a:r>
                        <a:rPr lang="ru-RU" sz="1300" dirty="0" smtClean="0"/>
                        <a:t>Обслуживание </a:t>
                      </a:r>
                      <a:r>
                        <a:rPr lang="ru-RU" sz="1300" dirty="0" err="1" smtClean="0"/>
                        <a:t>государст-венного</a:t>
                      </a:r>
                      <a:r>
                        <a:rPr lang="ru-RU" sz="1300" dirty="0" smtClean="0"/>
                        <a:t> и муниципального долга</a:t>
                      </a:r>
                      <a:endParaRPr lang="ru-RU" sz="1300" dirty="0"/>
                    </a:p>
                  </a:txBody>
                  <a:tcPr/>
                </a:tc>
                <a:tc>
                  <a:txBody>
                    <a:bodyPr/>
                    <a:lstStyle/>
                    <a:p>
                      <a:pPr algn="ctr"/>
                      <a:r>
                        <a:rPr lang="ru-RU" sz="1200" dirty="0" smtClean="0"/>
                        <a:t>1114,6</a:t>
                      </a:r>
                      <a:endParaRPr lang="ru-RU" sz="1200" dirty="0"/>
                    </a:p>
                  </a:txBody>
                  <a:tcPr/>
                </a:tc>
                <a:tc>
                  <a:txBody>
                    <a:bodyPr/>
                    <a:lstStyle/>
                    <a:p>
                      <a:pPr algn="ctr"/>
                      <a:r>
                        <a:rPr lang="ru-RU" sz="1200" dirty="0" smtClean="0"/>
                        <a:t>1052,6</a:t>
                      </a:r>
                      <a:endParaRPr lang="ru-RU" sz="1200" dirty="0"/>
                    </a:p>
                  </a:txBody>
                  <a:tcPr/>
                </a:tc>
                <a:tc>
                  <a:txBody>
                    <a:bodyPr/>
                    <a:lstStyle/>
                    <a:p>
                      <a:pPr algn="ctr"/>
                      <a:r>
                        <a:rPr lang="ru-RU" sz="1200" dirty="0" smtClean="0"/>
                        <a:t>987,9</a:t>
                      </a:r>
                      <a:endParaRPr lang="ru-RU" sz="1200" dirty="0"/>
                    </a:p>
                  </a:txBody>
                  <a:tcPr/>
                </a:tc>
                <a:tc>
                  <a:txBody>
                    <a:bodyPr/>
                    <a:lstStyle/>
                    <a:p>
                      <a:pPr algn="ctr"/>
                      <a:r>
                        <a:rPr lang="ru-RU" sz="1200" dirty="0" smtClean="0"/>
                        <a:t>93,9</a:t>
                      </a:r>
                      <a:endParaRPr lang="ru-RU" sz="1200" dirty="0"/>
                    </a:p>
                  </a:txBody>
                  <a:tcPr/>
                </a:tc>
                <a:tc>
                  <a:txBody>
                    <a:bodyPr/>
                    <a:lstStyle/>
                    <a:p>
                      <a:pPr algn="ctr"/>
                      <a:r>
                        <a:rPr lang="ru-RU" sz="1200" dirty="0" smtClean="0"/>
                        <a:t>88,6</a:t>
                      </a:r>
                      <a:endParaRPr lang="ru-RU" sz="1200" dirty="0"/>
                    </a:p>
                  </a:txBody>
                  <a:tcPr/>
                </a:tc>
              </a:tr>
              <a:tr h="467663">
                <a:tc>
                  <a:txBody>
                    <a:bodyPr/>
                    <a:lstStyle/>
                    <a:p>
                      <a:r>
                        <a:rPr lang="ru-RU" sz="1300" dirty="0" smtClean="0"/>
                        <a:t>Межбюджетные трансферты общего характера</a:t>
                      </a:r>
                      <a:endParaRPr lang="ru-RU" sz="1300" dirty="0"/>
                    </a:p>
                  </a:txBody>
                  <a:tcPr/>
                </a:tc>
                <a:tc>
                  <a:txBody>
                    <a:bodyPr/>
                    <a:lstStyle/>
                    <a:p>
                      <a:pPr algn="ctr"/>
                      <a:r>
                        <a:rPr lang="ru-RU" sz="1200" dirty="0" smtClean="0"/>
                        <a:t>3779,1</a:t>
                      </a:r>
                      <a:endParaRPr lang="ru-RU" sz="1200" dirty="0"/>
                    </a:p>
                  </a:txBody>
                  <a:tcPr/>
                </a:tc>
                <a:tc>
                  <a:txBody>
                    <a:bodyPr/>
                    <a:lstStyle/>
                    <a:p>
                      <a:pPr algn="ctr"/>
                      <a:r>
                        <a:rPr lang="ru-RU" sz="1200" dirty="0" smtClean="0"/>
                        <a:t>3717,5</a:t>
                      </a:r>
                      <a:endParaRPr lang="ru-RU" sz="1200" dirty="0"/>
                    </a:p>
                  </a:txBody>
                  <a:tcPr/>
                </a:tc>
                <a:tc>
                  <a:txBody>
                    <a:bodyPr/>
                    <a:lstStyle/>
                    <a:p>
                      <a:pPr algn="ctr"/>
                      <a:r>
                        <a:rPr lang="ru-RU" sz="1200" dirty="0" smtClean="0"/>
                        <a:t>3717,2</a:t>
                      </a:r>
                      <a:endParaRPr lang="ru-RU" sz="1200" dirty="0"/>
                    </a:p>
                  </a:txBody>
                  <a:tcPr/>
                </a:tc>
                <a:tc>
                  <a:txBody>
                    <a:bodyPr/>
                    <a:lstStyle/>
                    <a:p>
                      <a:pPr algn="ctr"/>
                      <a:r>
                        <a:rPr lang="ru-RU" sz="1200" dirty="0" smtClean="0"/>
                        <a:t>100,0</a:t>
                      </a:r>
                      <a:endParaRPr lang="ru-RU" sz="1200" dirty="0"/>
                    </a:p>
                  </a:txBody>
                  <a:tcPr/>
                </a:tc>
                <a:tc>
                  <a:txBody>
                    <a:bodyPr/>
                    <a:lstStyle/>
                    <a:p>
                      <a:pPr algn="ctr"/>
                      <a:r>
                        <a:rPr lang="ru-RU" sz="1200" dirty="0" smtClean="0"/>
                        <a:t>98,4</a:t>
                      </a:r>
                      <a:endParaRPr lang="ru-RU" sz="1200" dirty="0"/>
                    </a:p>
                  </a:txBody>
                  <a:tcPr/>
                </a:tc>
              </a:tr>
              <a:tr h="398371">
                <a:tc>
                  <a:txBody>
                    <a:bodyPr/>
                    <a:lstStyle/>
                    <a:p>
                      <a:r>
                        <a:rPr lang="ru-RU" sz="1300" b="1" dirty="0" smtClean="0"/>
                        <a:t>ИТОГО РАСХОДОВ</a:t>
                      </a:r>
                      <a:endParaRPr lang="ru-RU" sz="1300" b="1" dirty="0"/>
                    </a:p>
                  </a:txBody>
                  <a:tcPr/>
                </a:tc>
                <a:tc>
                  <a:txBody>
                    <a:bodyPr/>
                    <a:lstStyle/>
                    <a:p>
                      <a:pPr algn="ctr"/>
                      <a:r>
                        <a:rPr lang="ru-RU" sz="1200" b="1" dirty="0" smtClean="0"/>
                        <a:t>63177,1</a:t>
                      </a:r>
                      <a:endParaRPr lang="ru-RU" sz="1200" b="1" dirty="0"/>
                    </a:p>
                  </a:txBody>
                  <a:tcPr/>
                </a:tc>
                <a:tc>
                  <a:txBody>
                    <a:bodyPr/>
                    <a:lstStyle/>
                    <a:p>
                      <a:pPr algn="ctr"/>
                      <a:r>
                        <a:rPr lang="ru-RU" sz="1200" b="1" dirty="0" smtClean="0"/>
                        <a:t>83623,5</a:t>
                      </a:r>
                      <a:endParaRPr lang="ru-RU" sz="1200" b="1" dirty="0"/>
                    </a:p>
                  </a:txBody>
                  <a:tcPr/>
                </a:tc>
                <a:tc>
                  <a:txBody>
                    <a:bodyPr/>
                    <a:lstStyle/>
                    <a:p>
                      <a:pPr algn="ctr"/>
                      <a:r>
                        <a:rPr lang="ru-RU" sz="1200" b="1" dirty="0" smtClean="0"/>
                        <a:t>81521,6</a:t>
                      </a:r>
                      <a:endParaRPr lang="ru-RU" sz="1200" b="1" dirty="0"/>
                    </a:p>
                  </a:txBody>
                  <a:tcPr/>
                </a:tc>
                <a:tc>
                  <a:txBody>
                    <a:bodyPr/>
                    <a:lstStyle/>
                    <a:p>
                      <a:pPr algn="ctr"/>
                      <a:r>
                        <a:rPr lang="ru-RU" sz="1200" b="1" dirty="0" smtClean="0"/>
                        <a:t>97,5</a:t>
                      </a:r>
                      <a:endParaRPr lang="ru-RU" sz="1200" b="1" dirty="0"/>
                    </a:p>
                  </a:txBody>
                  <a:tcPr/>
                </a:tc>
                <a:tc>
                  <a:txBody>
                    <a:bodyPr/>
                    <a:lstStyle/>
                    <a:p>
                      <a:pPr algn="ctr"/>
                      <a:r>
                        <a:rPr lang="ru-RU" sz="1200" b="1" dirty="0" smtClean="0"/>
                        <a:t>129,0</a:t>
                      </a:r>
                      <a:endParaRPr lang="ru-RU" sz="1200" b="1" dirty="0"/>
                    </a:p>
                  </a:txBody>
                  <a:tcPr/>
                </a:tc>
              </a:tr>
            </a:tbl>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60649" y="323528"/>
            <a:ext cx="2713952" cy="529522"/>
          </a:xfrm>
          <a:prstGeom prst="rect">
            <a:avLst/>
          </a:prstGeom>
        </p:spPr>
      </p:pic>
      <p:sp>
        <p:nvSpPr>
          <p:cNvPr id="5" name="TextBox 4"/>
          <p:cNvSpPr txBox="1"/>
          <p:nvPr/>
        </p:nvSpPr>
        <p:spPr>
          <a:xfrm>
            <a:off x="2996953" y="251521"/>
            <a:ext cx="3861047" cy="523220"/>
          </a:xfrm>
          <a:prstGeom prst="rect">
            <a:avLst/>
          </a:prstGeom>
          <a:noFill/>
        </p:spPr>
        <p:txBody>
          <a:bodyPr wrap="square" rtlCol="0">
            <a:spAutoFit/>
          </a:bodyPr>
          <a:lstStyle/>
          <a:p>
            <a:r>
              <a:rPr lang="ru-RU" sz="1400" b="1" dirty="0" smtClean="0">
                <a:solidFill>
                  <a:srgbClr val="1E43A1"/>
                </a:solidFill>
                <a:latin typeface="Arial" panose="020B0604020202020204" pitchFamily="34" charset="0"/>
                <a:ea typeface="Meiryo" panose="020B0604030504040204" pitchFamily="34" charset="-128"/>
                <a:cs typeface="Arial" panose="020B0604020202020204" pitchFamily="34" charset="0"/>
              </a:rPr>
              <a:t>Расходы областного бюджета Ульяновской области</a:t>
            </a:r>
            <a:endParaRPr lang="ru-RU" sz="1400" b="1" dirty="0">
              <a:solidFill>
                <a:srgbClr val="1E43A1"/>
              </a:solidFill>
              <a:latin typeface="Arial" panose="020B0604020202020204" pitchFamily="34" charset="0"/>
              <a:ea typeface="Meiryo" panose="020B0604030504040204" pitchFamily="34" charset="-128"/>
              <a:cs typeface="Arial" panose="020B0604020202020204" pitchFamily="34" charset="0"/>
            </a:endParaRPr>
          </a:p>
        </p:txBody>
      </p:sp>
      <p:sp>
        <p:nvSpPr>
          <p:cNvPr id="9" name="Прямоугольник 8"/>
          <p:cNvSpPr/>
          <p:nvPr/>
        </p:nvSpPr>
        <p:spPr>
          <a:xfrm>
            <a:off x="332656" y="1043608"/>
            <a:ext cx="6336704" cy="369332"/>
          </a:xfrm>
          <a:prstGeom prst="rect">
            <a:avLst/>
          </a:prstGeom>
        </p:spPr>
        <p:txBody>
          <a:bodyPr wrap="square">
            <a:spAutoFit/>
          </a:bodyPr>
          <a:lstStyle/>
          <a:p>
            <a:pPr algn="ctr"/>
            <a:r>
              <a:rPr lang="ru-RU" b="1" dirty="0" smtClean="0">
                <a:solidFill>
                  <a:srgbClr val="FE7E65"/>
                </a:solidFill>
                <a:latin typeface="Arial" panose="020B0604020202020204" pitchFamily="34" charset="0"/>
                <a:ea typeface="Meiryo" panose="020B0604030504040204" pitchFamily="34" charset="-128"/>
                <a:cs typeface="Arial" panose="020B0604020202020204" pitchFamily="34" charset="0"/>
              </a:rPr>
              <a:t>Структура расходов областного бюджета</a:t>
            </a:r>
            <a:endParaRPr lang="ru-RU" b="1" dirty="0">
              <a:solidFill>
                <a:srgbClr val="FE7E65"/>
              </a:solidFill>
              <a:latin typeface="Arial" panose="020B0604020202020204" pitchFamily="34" charset="0"/>
              <a:ea typeface="Meiryo" panose="020B0604030504040204" pitchFamily="34" charset="-128"/>
              <a:cs typeface="Arial" panose="020B0604020202020204" pitchFamily="34" charset="0"/>
            </a:endParaRPr>
          </a:p>
        </p:txBody>
      </p:sp>
      <p:graphicFrame>
        <p:nvGraphicFramePr>
          <p:cNvPr id="8" name="Диаграмма 7"/>
          <p:cNvGraphicFramePr/>
          <p:nvPr/>
        </p:nvGraphicFramePr>
        <p:xfrm>
          <a:off x="476672" y="1547664"/>
          <a:ext cx="5976664" cy="504056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2" name="Диаграмма 11"/>
          <p:cNvGraphicFramePr/>
          <p:nvPr/>
        </p:nvGraphicFramePr>
        <p:xfrm>
          <a:off x="332656" y="6300192"/>
          <a:ext cx="6336704" cy="2743200"/>
        </p:xfrm>
        <a:graphic>
          <a:graphicData uri="http://schemas.openxmlformats.org/drawingml/2006/chart">
            <c:chart xmlns:c="http://schemas.openxmlformats.org/drawingml/2006/chart" xmlns:r="http://schemas.openxmlformats.org/officeDocument/2006/relationships" r:id="rId4"/>
          </a:graphicData>
        </a:graphic>
      </p:graphicFrame>
      <p:sp>
        <p:nvSpPr>
          <p:cNvPr id="13" name="TextBox 12"/>
          <p:cNvSpPr txBox="1"/>
          <p:nvPr/>
        </p:nvSpPr>
        <p:spPr>
          <a:xfrm>
            <a:off x="5085184" y="1403648"/>
            <a:ext cx="1512168" cy="276999"/>
          </a:xfrm>
          <a:prstGeom prst="rect">
            <a:avLst/>
          </a:prstGeom>
          <a:noFill/>
        </p:spPr>
        <p:txBody>
          <a:bodyPr wrap="square" rtlCol="0">
            <a:spAutoFit/>
          </a:bodyPr>
          <a:lstStyle/>
          <a:p>
            <a:pPr algn="r"/>
            <a:r>
              <a:rPr lang="ru-RU" sz="1200" dirty="0" smtClean="0"/>
              <a:t>млн руб.</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2738</TotalTime>
  <Words>7466</Words>
  <Application>Microsoft Office PowerPoint</Application>
  <PresentationFormat>Экран (4:3)</PresentationFormat>
  <Paragraphs>1939</Paragraphs>
  <Slides>38</Slides>
  <Notes>24</Notes>
  <HiddenSlides>0</HiddenSlides>
  <MMClips>0</MMClips>
  <ScaleCrop>false</ScaleCrop>
  <HeadingPairs>
    <vt:vector size="6" baseType="variant">
      <vt:variant>
        <vt:lpstr>Тема</vt:lpstr>
      </vt:variant>
      <vt:variant>
        <vt:i4>1</vt:i4>
      </vt:variant>
      <vt:variant>
        <vt:lpstr>Внедренные серверы OLE</vt:lpstr>
      </vt:variant>
      <vt:variant>
        <vt:i4>2</vt:i4>
      </vt:variant>
      <vt:variant>
        <vt:lpstr>Заголовки слайдов</vt:lpstr>
      </vt:variant>
      <vt:variant>
        <vt:i4>38</vt:i4>
      </vt:variant>
    </vt:vector>
  </HeadingPairs>
  <TitlesOfParts>
    <vt:vector size="41" baseType="lpstr">
      <vt:lpstr>Тема Office</vt:lpstr>
      <vt:lpstr>Лист</vt:lpstr>
      <vt:lpstr>Worksheet</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Государственная программа  «Развитие  здравоохранения в Ульяновской области»</vt:lpstr>
      <vt:lpstr>Непрограммные направления деятельности  Территориального фонда обязательного медицинского страхования Ульяновской области </vt:lpstr>
      <vt:lpstr>Государственная программа  «Социальная поддержка и защита населения  Ульяновской области»</vt:lpstr>
      <vt:lpstr>Государственная программа  «Содействие занятости и развитие трудовых ресурсов  в Ульяновской области»</vt:lpstr>
      <vt:lpstr>Государственная программа  «Развитие культуры, туризма и сохранение объектов  культурного наследия в Ульяновской области»</vt:lpstr>
      <vt:lpstr> Государственная программа Ульяновской области  «Развитие физической культуры и спорта в Ульяновской области»</vt:lpstr>
      <vt:lpstr>Государственная программа  «Развитие транспортной системы в Ульяновской области» </vt:lpstr>
      <vt:lpstr>Государственная программа  «Развитие жилищно-коммунального хозяйства и повышение энергетической эффективности в Ульяновской области»</vt:lpstr>
      <vt:lpstr> Государственная программа Ульяновской области  «Развитие строительства и архитектуры в Ульяновской области»</vt:lpstr>
      <vt:lpstr>Государственная программа  «Охрана окружающей среды и восстановление  природных ресурсов  в Ульяновской области»</vt:lpstr>
      <vt:lpstr>Государственная программа  «Развитие агропромышленного комплекса, сельских территорий  и регулирование рынков сельскохозяйственной продукции, сырья и продовольствия в Ульяновской области»</vt:lpstr>
      <vt:lpstr>Государственная программа  «Развитие государственной ветеринарной службы    Ульяновской области»</vt:lpstr>
      <vt:lpstr>Государственная программа  «Формирование комфортной городской среды  в Ульяновской области»</vt:lpstr>
      <vt:lpstr>Государственная программа Ульяновской области  «Развитие малого и среднего предпринимательства  в Ульяновской области»</vt:lpstr>
      <vt:lpstr> Государственная программа Ульяновской области  «Формирование благоприятного инвестиционного климата  в Ульяновской области»</vt:lpstr>
      <vt:lpstr>Государственная программа Ульяновской области  «Научно-технологическое развитие  в Ульяновской области»</vt:lpstr>
      <vt:lpstr>Государственная программа  «Гражданское общество и государственная  национальная политика  в Ульяновской области»</vt:lpstr>
      <vt:lpstr>Государственная программа  «Развитие государственного управления  в Ульяновской области»</vt:lpstr>
      <vt:lpstr> Государственная программа Ульяновской области  «Обеспечение правопорядка и безопасности жизнедеятельности  на территории Ульяновской области» </vt:lpstr>
      <vt:lpstr>Государственная программа Ульяновской области  «Развитие информационного общества и электронного правительства в Ульяновской области»</vt:lpstr>
      <vt:lpstr>Государственная программа Ульяновской области  «Управление  государственными  финансами  Ульяновской области»</vt:lpstr>
      <vt:lpstr>Профицит / дефицит областного бюджета  и государственный долг</vt:lpstr>
      <vt:lpstr>Слайд 37</vt:lpstr>
      <vt:lpstr>Слайд 38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u64</dc:creator>
  <cp:lastModifiedBy>budget-3</cp:lastModifiedBy>
  <cp:revision>246</cp:revision>
  <cp:lastPrinted>2021-04-22T12:50:57Z</cp:lastPrinted>
  <dcterms:created xsi:type="dcterms:W3CDTF">2021-04-21T04:22:44Z</dcterms:created>
  <dcterms:modified xsi:type="dcterms:W3CDTF">2021-05-24T08:00:33Z</dcterms:modified>
</cp:coreProperties>
</file>