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charts/chart18.xml" ContentType="application/vnd.openxmlformats-officedocument.drawingml.char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notesSlides/notesSlide13.xml" ContentType="application/vnd.openxmlformats-officedocument.presentationml.notesSlide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9" r:id="rId2"/>
    <p:sldId id="256" r:id="rId3"/>
    <p:sldId id="261" r:id="rId4"/>
    <p:sldId id="260" r:id="rId5"/>
    <p:sldId id="387" r:id="rId6"/>
    <p:sldId id="473" r:id="rId7"/>
    <p:sldId id="474" r:id="rId8"/>
    <p:sldId id="389" r:id="rId9"/>
    <p:sldId id="333" r:id="rId10"/>
    <p:sldId id="445" r:id="rId11"/>
    <p:sldId id="446" r:id="rId12"/>
    <p:sldId id="307" r:id="rId13"/>
    <p:sldId id="447" r:id="rId14"/>
    <p:sldId id="448" r:id="rId15"/>
    <p:sldId id="449" r:id="rId16"/>
    <p:sldId id="450" r:id="rId17"/>
    <p:sldId id="451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59" r:id="rId26"/>
    <p:sldId id="460" r:id="rId27"/>
    <p:sldId id="461" r:id="rId28"/>
    <p:sldId id="462" r:id="rId29"/>
    <p:sldId id="463" r:id="rId30"/>
    <p:sldId id="464" r:id="rId31"/>
    <p:sldId id="465" r:id="rId32"/>
    <p:sldId id="466" r:id="rId33"/>
    <p:sldId id="467" r:id="rId34"/>
    <p:sldId id="468" r:id="rId35"/>
    <p:sldId id="469" r:id="rId36"/>
    <p:sldId id="470" r:id="rId37"/>
    <p:sldId id="471" r:id="rId38"/>
    <p:sldId id="475" r:id="rId39"/>
    <p:sldId id="476" r:id="rId40"/>
    <p:sldId id="289" r:id="rId41"/>
    <p:sldId id="290" r:id="rId42"/>
  </p:sldIdLst>
  <p:sldSz cx="6858000" cy="9144000" type="screen4x3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4AC9C"/>
    <a:srgbClr val="F099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830" autoAdjust="0"/>
    <p:restoredTop sz="94660"/>
  </p:normalViewPr>
  <p:slideViewPr>
    <p:cSldViewPr>
      <p:cViewPr>
        <p:scale>
          <a:sx n="80" d="100"/>
          <a:sy n="80" d="100"/>
        </p:scale>
        <p:origin x="-318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10.172.4.202\Users\&#1042;&#1057;&#1045;&#1052;\2024\&#1041;&#1070;&#1044;&#1046;&#1045;&#1058;%20&#1044;&#1051;&#1071;%20&#1043;&#1056;&#1040;&#1046;&#1044;&#1040;&#1053;%20&#1087;&#1086;%20&#1080;&#1089;&#1087;&#1086;&#1083;&#1085;&#1077;&#1085;&#1080;&#1102;%20&#1079;&#1072;%202023%20&#1075;&#1086;&#1076;\&#1050;&#1085;&#1080;&#1075;&#1072;2%20&#1076;&#1080;&#1072;&#1075;&#1088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72.4.202\Users\&#1042;&#1057;&#1045;&#1052;\2024\&#1041;&#1070;&#1044;&#1046;&#1045;&#1058;%20&#1044;&#1051;&#1071;%20&#1043;&#1056;&#1040;&#1046;&#1044;&#1040;&#1053;%20&#1087;&#1086;%20&#1080;&#1089;&#1087;&#1086;&#1083;&#1085;&#1077;&#1085;&#1080;&#1102;%20&#1079;&#1072;%202023%20&#1075;&#1086;&#1076;\&#1050;&#1085;&#1080;&#1075;&#1072;2%20&#1076;&#1080;&#1072;&#1075;&#1088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Лист3!$A$6:$A$19</c:f>
              <c:strCache>
                <c:ptCount val="14"/>
                <c:pt idx="0">
                  <c:v>Национальная оборона</c:v>
                </c:pt>
                <c:pt idx="1">
                  <c:v>Охрана окружающей среды</c:v>
                </c:pt>
                <c:pt idx="2">
                  <c:v>Средства массовой информации</c:v>
                </c:pt>
                <c:pt idx="3">
                  <c:v>Нац. безопасность
и правоохранит. деятельность</c:v>
                </c:pt>
                <c:pt idx="4">
                  <c:v>Физическая культура и спорт</c:v>
                </c:pt>
                <c:pt idx="5">
                  <c:v>Культура, кинематография</c:v>
                </c:pt>
                <c:pt idx="6">
                  <c:v>Обслуживание государственного и муниципального долга</c:v>
                </c:pt>
                <c:pt idx="7">
                  <c:v>Жилищно-коммунальное хозяйство</c:v>
                </c:pt>
                <c:pt idx="8">
                  <c:v>Общегосударственные вопросы</c:v>
                </c:pt>
                <c:pt idx="9">
                  <c:v>Межбюджетные трансферты муниципальным образованиям</c:v>
                </c:pt>
                <c:pt idx="10">
                  <c:v>Здравоохранение</c:v>
                </c:pt>
                <c:pt idx="11">
                  <c:v>Национальная экономика</c:v>
                </c:pt>
                <c:pt idx="12">
                  <c:v>Образование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Лист3!$B$6:$B$19</c:f>
              <c:numCache>
                <c:formatCode>#,##0.0</c:formatCode>
                <c:ptCount val="14"/>
                <c:pt idx="0">
                  <c:v>69.7</c:v>
                </c:pt>
                <c:pt idx="1">
                  <c:v>118.7</c:v>
                </c:pt>
                <c:pt idx="2">
                  <c:v>324.10000000000002</c:v>
                </c:pt>
                <c:pt idx="3">
                  <c:v>1267.3</c:v>
                </c:pt>
                <c:pt idx="4">
                  <c:v>1691.6</c:v>
                </c:pt>
                <c:pt idx="5">
                  <c:v>2531.4</c:v>
                </c:pt>
                <c:pt idx="6">
                  <c:v>4187.1000000000004</c:v>
                </c:pt>
                <c:pt idx="7">
                  <c:v>4690.5</c:v>
                </c:pt>
                <c:pt idx="8">
                  <c:v>4854.7</c:v>
                </c:pt>
                <c:pt idx="9">
                  <c:v>5497.6</c:v>
                </c:pt>
                <c:pt idx="10">
                  <c:v>9901.7000000000007</c:v>
                </c:pt>
                <c:pt idx="11">
                  <c:v>19965.8</c:v>
                </c:pt>
                <c:pt idx="12">
                  <c:v>26862.6</c:v>
                </c:pt>
                <c:pt idx="13">
                  <c:v>31749.4</c:v>
                </c:pt>
              </c:numCache>
            </c:numRef>
          </c:val>
        </c:ser>
        <c:dLbls>
          <c:showVal val="1"/>
        </c:dLbls>
        <c:gapWidth val="182"/>
        <c:axId val="100894208"/>
        <c:axId val="100895744"/>
      </c:barChart>
      <c:catAx>
        <c:axId val="10089420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895744"/>
        <c:crosses val="autoZero"/>
        <c:auto val="1"/>
        <c:lblAlgn val="ctr"/>
        <c:lblOffset val="100"/>
      </c:catAx>
      <c:valAx>
        <c:axId val="100895744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894208"/>
        <c:crosses val="autoZero"/>
        <c:crossBetween val="between"/>
        <c:minorUnit val="1000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56E-4"/>
          <c:w val="1"/>
          <c:h val="0.641026836030913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4.309062960329701E-3"/>
                  <c:y val="0.2631877622536943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549.9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0735504456402381E-2"/>
                  <c:y val="0.30850520054511477"/>
                </c:manualLayout>
              </c:layout>
              <c:spPr>
                <a:solidFill>
                  <a:srgbClr val="9BBB59">
                    <a:lumMod val="40000"/>
                    <a:lumOff val="60000"/>
                  </a:srgbClr>
                </a:solidFill>
                <a:ln>
                  <a:noFill/>
                </a:ln>
                <a:effectLst/>
              </c:spPr>
              <c:txPr>
                <a:bodyPr rot="0" vert="horz" anchorCtr="0"/>
                <a:lstStyle/>
                <a:p>
                  <a:pPr algn="ctr"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</c:ext>
              </c:extLst>
            </c:dLbl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589.4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2.7942746464405459E-3"/>
                  <c:y val="0.2979839862147249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9BBB59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576.29999999999995</c:v>
                </c:pt>
              </c:numCache>
            </c:numRef>
          </c:val>
        </c:ser>
        <c:gapWidth val="240"/>
        <c:overlap val="-54"/>
        <c:axId val="158266496"/>
        <c:axId val="158268032"/>
      </c:barChart>
      <c:catAx>
        <c:axId val="1582664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8268032"/>
        <c:crossesAt val="0"/>
        <c:auto val="1"/>
        <c:lblAlgn val="ctr"/>
        <c:lblOffset val="150"/>
        <c:tickLblSkip val="3"/>
        <c:tickMarkSkip val="1"/>
      </c:catAx>
      <c:valAx>
        <c:axId val="15826803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82664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715510913210891"/>
          <c:y val="0.68699221678672162"/>
          <c:w val="0.75555646024109968"/>
          <c:h val="0.16089151469942509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6.2570825463837354E-2"/>
          <c:w val="1"/>
          <c:h val="0.641026836030910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40000" dist="23000" dir="5400000" rotWithShape="0">
                  <a:schemeClr val="bg1">
                    <a:alpha val="35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4.8318451678884995E-3"/>
                  <c:y val="0.305577158093545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2723.7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4.2719758687390875E-3"/>
                  <c:y val="0.2806514553938457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1678.8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3.4079166241802682E-3"/>
                  <c:y val="0.2541960615487167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1578.4</c:v>
                </c:pt>
              </c:numCache>
            </c:numRef>
          </c:val>
        </c:ser>
        <c:gapWidth val="240"/>
        <c:overlap val="-54"/>
        <c:axId val="159083904"/>
        <c:axId val="159093888"/>
      </c:barChart>
      <c:catAx>
        <c:axId val="1590839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9093888"/>
        <c:crossesAt val="0"/>
        <c:auto val="1"/>
        <c:lblAlgn val="ctr"/>
        <c:lblOffset val="150"/>
        <c:tickLblSkip val="3"/>
        <c:tickMarkSkip val="1"/>
      </c:catAx>
      <c:valAx>
        <c:axId val="159093888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9083904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.13010122162986437"/>
          <c:y val="0.70839142873014105"/>
          <c:w val="0.75334057250869524"/>
          <c:h val="0.14959796133763034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316E-4"/>
          <c:w val="1"/>
          <c:h val="0.641026836030913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6.4525350841776498E-3"/>
                  <c:y val="0.3292226789615975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1544.7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0"/>
                  <c:y val="0.3174647261415398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1367.5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7.8863406658702577E-17"/>
                  <c:y val="0.3057067733214845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1339</c:v>
                </c:pt>
              </c:numCache>
            </c:numRef>
          </c:val>
        </c:ser>
        <c:gapWidth val="240"/>
        <c:overlap val="-54"/>
        <c:axId val="158642176"/>
        <c:axId val="158643712"/>
      </c:barChart>
      <c:catAx>
        <c:axId val="1586421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8643712"/>
        <c:crossesAt val="0"/>
        <c:auto val="1"/>
        <c:lblAlgn val="ctr"/>
        <c:lblOffset val="150"/>
        <c:tickLblSkip val="3"/>
        <c:tickMarkSkip val="1"/>
      </c:catAx>
      <c:valAx>
        <c:axId val="15864371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86421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57535883546"/>
          <c:y val="0.66595007962078712"/>
          <c:w val="0.75555646024109968"/>
          <c:h val="0.16089151469942509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13E-4"/>
          <c:w val="1"/>
          <c:h val="0.641026836030914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3.8956622566346666E-17"/>
                  <c:y val="0.296752212717105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2 779,8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2779.8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1249312325404414E-3"/>
                  <c:y val="0.312967077732104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3 032,9</a:t>
                    </a:r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3032.8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0.296380031848313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3 025,6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3025.3</c:v>
                </c:pt>
              </c:numCache>
            </c:numRef>
          </c:val>
        </c:ser>
        <c:gapWidth val="240"/>
        <c:overlap val="-54"/>
        <c:axId val="160004736"/>
        <c:axId val="160014720"/>
      </c:barChart>
      <c:catAx>
        <c:axId val="1600047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0014720"/>
        <c:crossesAt val="0"/>
        <c:auto val="1"/>
        <c:lblAlgn val="ctr"/>
        <c:lblOffset val="150"/>
        <c:tickLblSkip val="3"/>
        <c:tickMarkSkip val="1"/>
      </c:catAx>
      <c:valAx>
        <c:axId val="160014720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00047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080997693696684"/>
          <c:y val="0.66595007962079011"/>
          <c:w val="0.75555646024109968"/>
          <c:h val="0.16089151469942509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92034218420221E-4"/>
          <c:w val="1"/>
          <c:h val="0.641026836030912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/>
          </c:spPr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effectLst/>
            </c:spPr>
          </c:dPt>
          <c:dLbls>
            <c:dLbl>
              <c:idx val="0"/>
              <c:layout>
                <c:manualLayout>
                  <c:x val="-4.4302923155708027E-3"/>
                  <c:y val="0.2835309965559382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695.5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-6.6879971869388023E-3"/>
                  <c:y val="0.3357665120542175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498.4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effectLst/>
            </c:spPr>
          </c:dPt>
          <c:dLbls>
            <c:dLbl>
              <c:idx val="0"/>
              <c:layout>
                <c:manualLayout>
                  <c:x val="9.9193198419877883E-4"/>
                  <c:y val="0.3335618959004577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472.4</c:v>
                </c:pt>
              </c:numCache>
            </c:numRef>
          </c:val>
        </c:ser>
        <c:gapWidth val="240"/>
        <c:overlap val="-54"/>
        <c:axId val="49550848"/>
        <c:axId val="49552384"/>
      </c:barChart>
      <c:catAx>
        <c:axId val="495508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49552384"/>
        <c:crossesAt val="0"/>
        <c:auto val="1"/>
        <c:lblAlgn val="ctr"/>
        <c:lblOffset val="150"/>
        <c:tickLblSkip val="3"/>
        <c:tickMarkSkip val="1"/>
      </c:catAx>
      <c:valAx>
        <c:axId val="49552384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495508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862927453440072"/>
          <c:y val="0.66870868514609683"/>
          <c:w val="0.75797247794386013"/>
          <c:h val="0.15207338073547702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6739077152508217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2316.4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1806.9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1803.3</c:v>
                </c:pt>
              </c:numCache>
            </c:numRef>
          </c:val>
        </c:ser>
        <c:gapWidth val="240"/>
        <c:overlap val="-54"/>
        <c:axId val="160665984"/>
        <c:axId val="160667520"/>
      </c:barChart>
      <c:catAx>
        <c:axId val="1606659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0667520"/>
        <c:crossesAt val="0"/>
        <c:auto val="1"/>
        <c:lblAlgn val="ctr"/>
        <c:lblOffset val="150"/>
        <c:tickLblSkip val="3"/>
        <c:tickMarkSkip val="1"/>
      </c:catAx>
      <c:valAx>
        <c:axId val="160667520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06659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01853207742647"/>
          <c:y val="0.66595007962078956"/>
          <c:w val="0.75555646024109968"/>
          <c:h val="0.16089151469942509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56E-4"/>
          <c:w val="1"/>
          <c:h val="0.641026836030913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582,1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582.1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698,7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698.7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312,1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312.10000000000002</c:v>
                </c:pt>
              </c:numCache>
            </c:numRef>
          </c:val>
        </c:ser>
        <c:gapWidth val="240"/>
        <c:overlap val="-54"/>
        <c:axId val="159665536"/>
        <c:axId val="159683712"/>
      </c:barChart>
      <c:catAx>
        <c:axId val="1596655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9683712"/>
        <c:crossesAt val="0"/>
        <c:auto val="1"/>
        <c:lblAlgn val="ctr"/>
        <c:lblOffset val="150"/>
        <c:tickLblSkip val="3"/>
        <c:tickMarkSkip val="1"/>
      </c:catAx>
      <c:valAx>
        <c:axId val="15968371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96655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5753588355"/>
          <c:y val="0.66595007962078712"/>
          <c:w val="0.75555646024109968"/>
          <c:h val="0.16089151469942514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5064E-4"/>
          <c:w val="1"/>
          <c:h val="0.641026836030915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10675.3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15352.9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14877.2</c:v>
                </c:pt>
              </c:numCache>
            </c:numRef>
          </c:val>
        </c:ser>
        <c:gapWidth val="240"/>
        <c:overlap val="-54"/>
        <c:axId val="161174656"/>
        <c:axId val="161176192"/>
      </c:barChart>
      <c:catAx>
        <c:axId val="1611746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1176192"/>
        <c:crossesAt val="0"/>
        <c:auto val="1"/>
        <c:lblAlgn val="ctr"/>
        <c:lblOffset val="150"/>
        <c:tickLblSkip val="3"/>
        <c:tickMarkSkip val="1"/>
      </c:catAx>
      <c:valAx>
        <c:axId val="16117619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11746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64061227374"/>
          <c:y val="0.66594978812594063"/>
          <c:w val="0.75555646024109968"/>
          <c:h val="0.16089151469942509"/>
        </c:manualLayout>
      </c:layout>
      <c:txPr>
        <a:bodyPr rot="0" vert="horz"/>
        <a:lstStyle/>
        <a:p>
          <a:pPr>
            <a:defRPr sz="1000" b="1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12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4.237550676967787E-3"/>
                  <c:y val="0.3045965571726606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5913.1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5.7274535301758093E-4"/>
                  <c:y val="0.2443972274685527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4081.7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9.6668706494301216E-4"/>
                  <c:y val="0.2355795343727239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4047.2</c:v>
                </c:pt>
              </c:numCache>
            </c:numRef>
          </c:val>
        </c:ser>
        <c:gapWidth val="240"/>
        <c:overlap val="-54"/>
        <c:axId val="161498240"/>
        <c:axId val="161499776"/>
      </c:barChart>
      <c:catAx>
        <c:axId val="1614982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1499776"/>
        <c:crossesAt val="0"/>
        <c:auto val="1"/>
        <c:lblAlgn val="ctr"/>
        <c:lblOffset val="150"/>
        <c:tickLblSkip val="3"/>
        <c:tickMarkSkip val="1"/>
      </c:catAx>
      <c:valAx>
        <c:axId val="161499776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14982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9077"/>
          <c:w val="0.75555646024109968"/>
          <c:h val="0.16089151469942528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89E-4"/>
          <c:w val="1"/>
          <c:h val="0.641026836030914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6.3747936976212907E-3"/>
                  <c:y val="0.3578968963857497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337.8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341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0.3578968963857497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340.8</c:v>
                </c:pt>
              </c:numCache>
            </c:numRef>
          </c:val>
        </c:ser>
        <c:gapWidth val="240"/>
        <c:overlap val="-54"/>
        <c:axId val="162227712"/>
        <c:axId val="162229248"/>
      </c:barChart>
      <c:catAx>
        <c:axId val="1622277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2229248"/>
        <c:crossesAt val="0"/>
        <c:auto val="1"/>
        <c:lblAlgn val="ctr"/>
        <c:lblOffset val="150"/>
        <c:tickLblSkip val="3"/>
        <c:tickMarkSkip val="1"/>
      </c:catAx>
      <c:valAx>
        <c:axId val="162229248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22277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64061227374"/>
          <c:y val="0.66594978812594063"/>
          <c:w val="0.75555646024109968"/>
          <c:h val="0.16089151469942509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1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600" b="1"/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6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749328505982613E-3"/>
                  <c:y val="2.0987407135970367E-7"/>
                </c:manualLayout>
              </c:layout>
              <c:tx>
                <c:rich>
                  <a:bodyPr/>
                  <a:lstStyle/>
                  <a:p>
                    <a:pPr>
                      <a:defRPr sz="1600" b="1"/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18%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7.2384114183391385E-2"/>
                      <c:h val="0.1201029558244461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600" b="1"/>
                    </a:pP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Лист3!$A$22:$A$24</c:f>
              <c:strCache>
                <c:ptCount val="3"/>
                <c:pt idx="0">
                  <c:v>Социальный блок</c:v>
                </c:pt>
                <c:pt idx="1">
                  <c:v>Национальная экономика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Лист3!$B$22:$B$24</c:f>
              <c:numCache>
                <c:formatCode>0%</c:formatCode>
                <c:ptCount val="3"/>
                <c:pt idx="0">
                  <c:v>0.60781565670923365</c:v>
                </c:pt>
                <c:pt idx="1">
                  <c:v>0.17807393593431961</c:v>
                </c:pt>
                <c:pt idx="2">
                  <c:v>0.21411040735644776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284370364077553"/>
          <c:y val="0.19481812522850037"/>
          <c:w val="0.40880114627786568"/>
          <c:h val="0.637017336857538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63304212177704E-4"/>
          <c:w val="1"/>
          <c:h val="0.641026836030913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2.1545314801648232E-3"/>
                  <c:y val="0.3023811364590546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7685.2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4.2719100159079124E-3"/>
                  <c:y val="0.27164000027402008"/>
                </c:manualLayout>
              </c:layout>
              <c:spPr>
                <a:solidFill>
                  <a:srgbClr val="9BBB59">
                    <a:lumMod val="40000"/>
                    <a:lumOff val="60000"/>
                  </a:srgbClr>
                </a:solidFill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</c:ext>
              </c:extLst>
            </c:dLbl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9707.7000000000007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5.8238512742188374E-3"/>
                  <c:y val="0.2950922028570515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9BBB59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9474.9</c:v>
                </c:pt>
              </c:numCache>
            </c:numRef>
          </c:val>
        </c:ser>
        <c:gapWidth val="240"/>
        <c:overlap val="-54"/>
        <c:axId val="162137216"/>
        <c:axId val="162138752"/>
      </c:barChart>
      <c:catAx>
        <c:axId val="1621372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2138752"/>
        <c:crossesAt val="0"/>
        <c:auto val="1"/>
        <c:lblAlgn val="ctr"/>
        <c:lblOffset val="150"/>
        <c:tickLblSkip val="3"/>
        <c:tickMarkSkip val="1"/>
      </c:catAx>
      <c:valAx>
        <c:axId val="16213875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21372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3254070325603993E-2"/>
          <c:y val="0.68996293878685344"/>
          <c:w val="0.8094198152090587"/>
          <c:h val="0.16089151469942511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89E-4"/>
          <c:w val="1"/>
          <c:h val="0.641026836030914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854.6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803.5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2026г.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803.4</c:v>
                </c:pt>
              </c:numCache>
            </c:numRef>
          </c:val>
        </c:ser>
        <c:gapWidth val="240"/>
        <c:overlap val="-54"/>
        <c:axId val="162866688"/>
        <c:axId val="162868224"/>
      </c:barChart>
      <c:catAx>
        <c:axId val="1628666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2868224"/>
        <c:crossesAt val="0"/>
        <c:auto val="1"/>
        <c:lblAlgn val="ctr"/>
        <c:lblOffset val="150"/>
        <c:tickLblSkip val="3"/>
        <c:tickMarkSkip val="1"/>
      </c:catAx>
      <c:valAx>
        <c:axId val="162868224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28666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64061227375"/>
          <c:y val="0.66594978812594063"/>
          <c:w val="0.75555646024109968"/>
          <c:h val="0.16089151469942511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5064E-4"/>
          <c:w val="1"/>
          <c:h val="0.641026836030914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183.1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216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204.2</c:v>
                </c:pt>
              </c:numCache>
            </c:numRef>
          </c:val>
        </c:ser>
        <c:gapWidth val="240"/>
        <c:overlap val="-54"/>
        <c:axId val="162985856"/>
        <c:axId val="162987392"/>
      </c:barChart>
      <c:catAx>
        <c:axId val="1629858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2987392"/>
        <c:crossesAt val="0"/>
        <c:auto val="1"/>
        <c:lblAlgn val="ctr"/>
        <c:lblOffset val="150"/>
        <c:tickLblSkip val="3"/>
        <c:tickMarkSkip val="1"/>
      </c:catAx>
      <c:valAx>
        <c:axId val="16298739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29858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64061227374"/>
          <c:y val="0.66594978812594063"/>
          <c:w val="0.75555646024109968"/>
          <c:h val="0.16089151469942509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11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rgbClr val="4F81BD">
                <a:lumMod val="40000"/>
                <a:lumOff val="60000"/>
              </a:srgb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2.7638899703667021E-4"/>
                  <c:y val="0.3045973286918737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556.5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2.0485842272053795E-3"/>
                  <c:y val="0.2639945870211951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660.2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1.0629498437529842E-3"/>
                  <c:y val="0.26497441642286845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660.2</c:v>
                </c:pt>
              </c:numCache>
            </c:numRef>
          </c:val>
        </c:ser>
        <c:gapWidth val="240"/>
        <c:overlap val="-54"/>
        <c:axId val="163232768"/>
        <c:axId val="163259136"/>
      </c:barChart>
      <c:catAx>
        <c:axId val="1632327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3259136"/>
        <c:crossesAt val="0"/>
        <c:auto val="1"/>
        <c:lblAlgn val="ctr"/>
        <c:lblOffset val="150"/>
        <c:tickLblSkip val="3"/>
        <c:tickMarkSkip val="1"/>
      </c:catAx>
      <c:valAx>
        <c:axId val="163259136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32327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901"/>
          <c:w val="0.75555646024109968"/>
          <c:h val="0.16089151469942531"/>
        </c:manualLayout>
      </c:layout>
      <c:txPr>
        <a:bodyPr rot="0" vert="horz"/>
        <a:lstStyle/>
        <a:p>
          <a:pPr>
            <a:defRPr b="1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84621520444567E-4"/>
          <c:w val="1"/>
          <c:h val="0.641026836030914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3.9731974783392313E-17"/>
                  <c:y val="0.2964454374881030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 </a:t>
                    </a:r>
                    <a:r>
                      <a:rPr lang="en-US" dirty="0" smtClean="0"/>
                      <a:t>278,1   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478.1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2.9647142826827072E-5"/>
                  <c:y val="0.1790474150375802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>
                        <a:latin typeface="PT Astra Serif" panose="020A0603040505020204" pitchFamily="18" charset="-52"/>
                        <a:ea typeface="PT Astra Serif" panose="020A0603040505020204" pitchFamily="18" charset="-52"/>
                      </a:defRPr>
                    </a:pPr>
                    <a:r>
                      <a:rPr lang="en-US" dirty="0" smtClean="0"/>
                      <a:t>258,2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6.826754529668097E-2"/>
                      <c:h val="0.1942591300091549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258.2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5.5674213476904569E-4"/>
                  <c:y val="0.29496869111150487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>
                        <a:latin typeface="PT Astra Serif" panose="020A0603040505020204" pitchFamily="18" charset="-52"/>
                        <a:ea typeface="PT Astra Serif" panose="020A0603040505020204" pitchFamily="18" charset="-52"/>
                      </a:defRPr>
                    </a:pPr>
                    <a:r>
                      <a:rPr lang="en-US" dirty="0" smtClean="0"/>
                      <a:t>252,1</a:t>
                    </a:r>
                  </a:p>
                  <a:p>
                    <a:pPr>
                      <a:defRPr>
                        <a:latin typeface="PT Astra Serif" panose="020A0603040505020204" pitchFamily="18" charset="-52"/>
                        <a:ea typeface="PT Astra Serif" panose="020A0603040505020204" pitchFamily="18" charset="-52"/>
                      </a:defRPr>
                    </a:pP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4769216277317252E-2"/>
                      <c:h val="0.2014539126020865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252.1</c:v>
                </c:pt>
              </c:numCache>
            </c:numRef>
          </c:val>
        </c:ser>
        <c:gapWidth val="240"/>
        <c:overlap val="-54"/>
        <c:axId val="162491008"/>
        <c:axId val="162509184"/>
      </c:barChart>
      <c:catAx>
        <c:axId val="1624910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62509184"/>
        <c:crossesAt val="0"/>
        <c:auto val="1"/>
        <c:lblAlgn val="ctr"/>
        <c:lblOffset val="150"/>
        <c:tickLblSkip val="3"/>
        <c:tickMarkSkip val="1"/>
      </c:catAx>
      <c:valAx>
        <c:axId val="162509184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624910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64061227375"/>
          <c:y val="0.66594978812594063"/>
          <c:w val="0.75555646024109968"/>
          <c:h val="0.16089151469942511"/>
        </c:manualLayout>
      </c:layout>
      <c:txPr>
        <a:bodyPr rot="0" vert="horz"/>
        <a:lstStyle/>
        <a:p>
          <a:pPr>
            <a:defRPr sz="1000" b="1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defRPr>
            </a:pPr>
            <a:r>
              <a:rPr lang="ru-RU" sz="1200"/>
              <a:t>ОБЩАЯ СТОИМОСТЬ 148 ПРОЕКТОВ</a:t>
            </a:r>
          </a:p>
          <a:p>
            <a:pPr>
              <a:defRPr sz="1200" b="1" i="0" u="none" strike="noStrike" kern="1200" baseline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defRPr>
            </a:pPr>
            <a:r>
              <a:rPr lang="ru-RU" sz="1200"/>
              <a:t>  275,3 млн рублей </a:t>
            </a:r>
          </a:p>
        </c:rich>
      </c:tx>
      <c:layout>
        <c:manualLayout>
          <c:xMode val="edge"/>
          <c:yMode val="edge"/>
          <c:x val="0.12337545010535611"/>
          <c:y val="2.1517197756789886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294204750366402"/>
          <c:y val="0.22201960673054968"/>
          <c:w val="0.72359866021859987"/>
          <c:h val="0.77389132702484886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7.5902804636917814E-2"/>
                  <c:y val="3.420110997675214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18,2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2579313992634698E-2"/>
                  <c:y val="-2.080827410439842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22,0</a:t>
                    </a:r>
                    <a:endParaRPr lang="en-US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55D-43CB-8592-7298D527C4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860510304952534"/>
                  <c:y val="-1.338111382639968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38,8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55D-43CB-8592-7298D527C47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rgbClr val="002060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Хоз. субъекты</c:v>
                </c:pt>
                <c:pt idx="1">
                  <c:v>Население</c:v>
                </c:pt>
                <c:pt idx="2">
                  <c:v>Местный бюджет</c:v>
                </c:pt>
                <c:pt idx="3">
                  <c:v>Областной бюджет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19.899999999999999</c:v>
                </c:pt>
                <c:pt idx="1">
                  <c:v>24</c:v>
                </c:pt>
                <c:pt idx="2">
                  <c:v>42.2</c:v>
                </c:pt>
                <c:pt idx="3">
                  <c:v>208.8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55D-43CB-8592-7298D527C47B}"/>
            </c:ext>
          </c:extLst>
        </c:ser>
        <c:overlap val="100"/>
        <c:axId val="164402304"/>
        <c:axId val="164403840"/>
      </c:barChart>
      <c:catAx>
        <c:axId val="16440230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defRPr>
            </a:pPr>
            <a:endParaRPr lang="ru-RU"/>
          </a:p>
        </c:txPr>
        <c:crossAx val="164403840"/>
        <c:crosses val="autoZero"/>
        <c:auto val="1"/>
        <c:lblAlgn val="ctr"/>
        <c:lblOffset val="100"/>
      </c:catAx>
      <c:valAx>
        <c:axId val="164403840"/>
        <c:scaling>
          <c:orientation val="minMax"/>
        </c:scaling>
        <c:delete val="1"/>
        <c:axPos val="b"/>
        <c:numFmt formatCode="General" sourceLinked="1"/>
        <c:tickLblPos val="none"/>
        <c:crossAx val="164402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900">
          <a:solidFill>
            <a:srgbClr val="002060"/>
          </a:solidFill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4505169584192686E-2"/>
          <c:w val="1"/>
          <c:h val="0.6410265248789230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-1.7038900271584337E-3"/>
                  <c:y val="0.2081305810731363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147.6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-5.9758610443216929E-3"/>
                  <c:y val="0.283849452295712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281.5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/>
          </c:spPr>
          <c:dLbls>
            <c:dLbl>
              <c:idx val="0"/>
              <c:layout>
                <c:manualLayout>
                  <c:x val="-4.4756917096060523E-3"/>
                  <c:y val="0.2984436669481739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278.60000000000002</c:v>
                </c:pt>
              </c:numCache>
            </c:numRef>
          </c:val>
        </c:ser>
        <c:gapWidth val="240"/>
        <c:overlap val="-54"/>
        <c:axId val="156125056"/>
        <c:axId val="156126592"/>
      </c:barChart>
      <c:catAx>
        <c:axId val="1561250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6126592"/>
        <c:crossesAt val="0"/>
        <c:auto val="1"/>
        <c:lblAlgn val="ctr"/>
        <c:lblOffset val="150"/>
        <c:tickLblSkip val="3"/>
        <c:tickMarkSkip val="1"/>
      </c:catAx>
      <c:valAx>
        <c:axId val="15612659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61250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210056146460923"/>
          <c:y val="0.76256776760904577"/>
          <c:w val="0.75555646024109968"/>
          <c:h val="0.23385402603271987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6181E-4"/>
          <c:w val="1"/>
          <c:h val="0.641026836030913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2.059914644922627E-3"/>
                  <c:y val="0.3199588351696696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457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-3.9159463993989592E-3"/>
                  <c:y val="0.34238038379791486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dirty="0" smtClean="0"/>
                      <a:t>435,2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435.2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/>
          </c:spPr>
          <c:dLbls>
            <c:dLbl>
              <c:idx val="0"/>
              <c:layout>
                <c:manualLayout>
                  <c:x val="3.7639668700844495E-3"/>
                  <c:y val="0.3238668983460787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433,4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433.4</c:v>
                </c:pt>
              </c:numCache>
            </c:numRef>
          </c:val>
        </c:ser>
        <c:gapWidth val="240"/>
        <c:overlap val="-54"/>
        <c:axId val="156216320"/>
        <c:axId val="156246784"/>
      </c:barChart>
      <c:catAx>
        <c:axId val="156216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6246784"/>
        <c:crossesAt val="0"/>
        <c:auto val="1"/>
        <c:lblAlgn val="ctr"/>
        <c:lblOffset val="150"/>
        <c:tickLblSkip val="3"/>
        <c:tickMarkSkip val="1"/>
      </c:catAx>
      <c:valAx>
        <c:axId val="156246784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62163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339181328284845"/>
          <c:y val="0.65548064103988923"/>
          <c:w val="0.75555646024109968"/>
          <c:h val="0.1608915146994255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5064E-4"/>
          <c:w val="1"/>
          <c:h val="0.6410268360309148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15420.3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1249312325404392E-3"/>
                  <c:y val="0.272001641253168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16953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7.7913245132693307E-17"/>
                  <c:y val="0.268433944632504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16825.8</c:v>
                </c:pt>
              </c:numCache>
            </c:numRef>
          </c:val>
        </c:ser>
        <c:gapWidth val="240"/>
        <c:overlap val="-54"/>
        <c:axId val="156754304"/>
        <c:axId val="156755840"/>
      </c:barChart>
      <c:catAx>
        <c:axId val="1567543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6755840"/>
        <c:crossesAt val="0"/>
        <c:auto val="1"/>
        <c:lblAlgn val="ctr"/>
        <c:lblOffset val="150"/>
        <c:tickLblSkip val="3"/>
        <c:tickMarkSkip val="1"/>
      </c:catAx>
      <c:valAx>
        <c:axId val="156755840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67543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930964061227382"/>
          <c:y val="0.66594978812594063"/>
          <c:w val="0.75555646024109968"/>
          <c:h val="0.16089151469942525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11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2.4159392626868052E-3"/>
                  <c:y val="0.2675704125387596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23951.1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-5.9758610443216929E-3"/>
                  <c:y val="0.283849452295712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26667.599999999962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/>
          </c:spPr>
          <c:dLbls>
            <c:dLbl>
              <c:idx val="0"/>
              <c:layout>
                <c:manualLayout>
                  <c:x val="3.7639668700846056E-3"/>
                  <c:y val="0.2984435317063818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26392</c:v>
                </c:pt>
              </c:numCache>
            </c:numRef>
          </c:val>
        </c:ser>
        <c:gapWidth val="240"/>
        <c:overlap val="-54"/>
        <c:axId val="157133824"/>
        <c:axId val="157160192"/>
      </c:barChart>
      <c:catAx>
        <c:axId val="1571338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7160192"/>
        <c:crossesAt val="0"/>
        <c:auto val="1"/>
        <c:lblAlgn val="ctr"/>
        <c:lblOffset val="150"/>
        <c:tickLblSkip val="3"/>
        <c:tickMarkSkip val="1"/>
      </c:catAx>
      <c:valAx>
        <c:axId val="15716019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71338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210056146460923"/>
          <c:y val="0.65579062247670961"/>
          <c:w val="0.78027539274624558"/>
          <c:h val="0.20771652846550628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12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2.4160177027514893E-3"/>
                  <c:y val="0.314395622708587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16 904,0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16904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/>
          </c:spPr>
          <c:dLbls>
            <c:dLbl>
              <c:idx val="0"/>
              <c:layout>
                <c:manualLayout>
                  <c:x val="-1.855958165987673E-3"/>
                  <c:y val="0.342380707699153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17 522,7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16931.05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/>
          </c:spPr>
          <c:dLbls>
            <c:dLbl>
              <c:idx val="0"/>
              <c:layout>
                <c:manualLayout>
                  <c:x val="1.7040522251619754E-3"/>
                  <c:y val="0.3218040588082812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17 485,1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16904</c:v>
                </c:pt>
              </c:numCache>
            </c:numRef>
          </c:val>
        </c:ser>
        <c:gapWidth val="240"/>
        <c:overlap val="-54"/>
        <c:axId val="157820800"/>
        <c:axId val="157822336"/>
      </c:barChart>
      <c:catAx>
        <c:axId val="1578208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7822336"/>
        <c:crossesAt val="0"/>
        <c:auto val="1"/>
        <c:lblAlgn val="ctr"/>
        <c:lblOffset val="150"/>
        <c:tickLblSkip val="3"/>
        <c:tickMarkSkip val="1"/>
      </c:catAx>
      <c:valAx>
        <c:axId val="157822336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7820800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.11651996397906735"/>
          <c:y val="0.7260285894159908"/>
          <c:w val="0.75555646024109968"/>
          <c:h val="0.16089151469942523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5064E-4"/>
          <c:w val="1"/>
          <c:h val="0.641026836030913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 факт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4.3090629603296723E-3"/>
                  <c:y val="0.2976234390826720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294,3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294.3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2025г. 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2.1545314801648236E-3"/>
                  <c:y val="0.308646529419066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377.1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2025г. 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7.8998575007764967E-17"/>
                  <c:y val="0.2976234390826720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376.7</c:v>
                </c:pt>
              </c:numCache>
            </c:numRef>
          </c:val>
        </c:ser>
        <c:gapWidth val="240"/>
        <c:overlap val="-54"/>
        <c:axId val="157793280"/>
        <c:axId val="157934336"/>
      </c:barChart>
      <c:catAx>
        <c:axId val="1577932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7934336"/>
        <c:crossesAt val="0"/>
        <c:auto val="1"/>
        <c:lblAlgn val="ctr"/>
        <c:lblOffset val="150"/>
        <c:tickLblSkip val="3"/>
        <c:tickMarkSkip val="1"/>
      </c:catAx>
      <c:valAx>
        <c:axId val="157934336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77932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991668409801506E-2"/>
          <c:y val="0.67697311147121864"/>
          <c:w val="0.8094198152090587"/>
          <c:h val="0.16089151469942514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0.24775858237973591"/>
          <c:w val="1"/>
          <c:h val="0.4382020053327466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2024г.факт 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40000" dist="23000" dir="5400000" rotWithShape="0">
                  <a:schemeClr val="bg1">
                    <a:alpha val="35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0"/>
                  <c:y val="0.2698833727469440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5304.5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2025г.план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1.8559581659876492E-3"/>
                  <c:y val="0.1966653176102126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2892.2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2025г.факт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effectLst>
              <a:outerShdw blurRad="40000" dist="23000" dir="5400000" rotWithShape="0">
                <a:schemeClr val="bg1">
                  <a:alpha val="35000"/>
                </a:schemeClr>
              </a:outerShdw>
            </a:effectLst>
          </c:spPr>
          <c:dLbls>
            <c:dLbl>
              <c:idx val="0"/>
              <c:layout>
                <c:manualLayout>
                  <c:x val="-3.8401364840740691E-3"/>
                  <c:y val="0.19708524449664341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2891</c:v>
                </c:pt>
              </c:numCache>
            </c:numRef>
          </c:val>
        </c:ser>
        <c:gapWidth val="240"/>
        <c:overlap val="-54"/>
        <c:axId val="158276224"/>
        <c:axId val="158302592"/>
      </c:barChart>
      <c:catAx>
        <c:axId val="1582762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58302592"/>
        <c:crossesAt val="0"/>
        <c:auto val="1"/>
        <c:lblAlgn val="ctr"/>
        <c:lblOffset val="150"/>
        <c:tickLblSkip val="3"/>
        <c:tickMarkSkip val="1"/>
      </c:catAx>
      <c:valAx>
        <c:axId val="158302592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582762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077308000785303"/>
          <c:y val="0.74366528719031622"/>
          <c:w val="0.75555646024109968"/>
          <c:h val="0.16089151469942511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PT Astra Serif" panose="020A0603040505020204" pitchFamily="18" charset="-52"/>
          <a:ea typeface="PT Astra Serif" panose="020A0603040505020204" pitchFamily="18" charset="-52"/>
          <a:cs typeface="Arial" panose="020B0604020202020204" pitchFamily="34" charset="0"/>
        </a:defRPr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7965F9-657F-4F67-8006-0BD6B417D29C}" type="doc">
      <dgm:prSet loTypeId="urn:microsoft.com/office/officeart/2005/8/layout/process4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A020B38-4DE8-4B76-8081-DA2168AFE213}">
      <dgm:prSet phldrT="[Текст]" custT="1"/>
      <dgm:spPr/>
      <dgm:t>
        <a:bodyPr/>
        <a:lstStyle/>
        <a:p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Составление проекта бюджета</a:t>
          </a:r>
          <a:endParaRPr lang="ru-RU" sz="2000" b="1" dirty="0">
            <a:latin typeface="PT Astra Serif" pitchFamily="18" charset="-52"/>
            <a:ea typeface="PT Astra Serif" pitchFamily="18" charset="-52"/>
          </a:endParaRPr>
        </a:p>
      </dgm:t>
    </dgm:pt>
    <dgm:pt modelId="{633CDD7B-7C85-45BA-A3BF-FF735B240168}" type="parTrans" cxnId="{424C22E4-AE6E-426D-86AD-9E923BF459EA}">
      <dgm:prSet/>
      <dgm:spPr/>
      <dgm:t>
        <a:bodyPr/>
        <a:lstStyle/>
        <a:p>
          <a:endParaRPr lang="ru-RU"/>
        </a:p>
      </dgm:t>
    </dgm:pt>
    <dgm:pt modelId="{49F5A1B8-3995-4E8B-9E37-D433D284129E}" type="sibTrans" cxnId="{424C22E4-AE6E-426D-86AD-9E923BF459EA}">
      <dgm:prSet/>
      <dgm:spPr/>
      <dgm:t>
        <a:bodyPr/>
        <a:lstStyle/>
        <a:p>
          <a:endParaRPr lang="ru-RU"/>
        </a:p>
      </dgm:t>
    </dgm:pt>
    <dgm:pt modelId="{894E4DA9-9B17-4EAA-9ACD-CD8E505B0D46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Подготовка материалов для составления проекта бюджета</a:t>
          </a:r>
        </a:p>
        <a:p>
          <a:pPr algn="l">
            <a:spcAft>
              <a:spcPts val="0"/>
            </a:spcAft>
          </a:pPr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- прогноз социально-экономического развития </a:t>
          </a:r>
        </a:p>
        <a:p>
          <a:pPr algn="l">
            <a:spcAft>
              <a:spcPts val="0"/>
            </a:spcAft>
          </a:pPr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- основные направления бюджетной и налоговой политики</a:t>
          </a:r>
          <a:endParaRPr lang="ru-RU" sz="1050" dirty="0">
            <a:latin typeface="PT Astra Serif" pitchFamily="18" charset="-52"/>
            <a:ea typeface="PT Astra Serif" pitchFamily="18" charset="-52"/>
          </a:endParaRPr>
        </a:p>
      </dgm:t>
    </dgm:pt>
    <dgm:pt modelId="{5F014C88-BDF8-4264-9EC8-B05191BFB696}" type="parTrans" cxnId="{0BA3F07C-AB8F-4DFC-BCD1-5057DB716987}">
      <dgm:prSet/>
      <dgm:spPr/>
      <dgm:t>
        <a:bodyPr/>
        <a:lstStyle/>
        <a:p>
          <a:endParaRPr lang="ru-RU"/>
        </a:p>
      </dgm:t>
    </dgm:pt>
    <dgm:pt modelId="{FCEB31D4-C3E9-47EE-A223-4C7C1C702E37}" type="sibTrans" cxnId="{0BA3F07C-AB8F-4DFC-BCD1-5057DB716987}">
      <dgm:prSet/>
      <dgm:spPr/>
      <dgm:t>
        <a:bodyPr/>
        <a:lstStyle/>
        <a:p>
          <a:endParaRPr lang="ru-RU"/>
        </a:p>
      </dgm:t>
    </dgm:pt>
    <dgm:pt modelId="{E9EA5AB3-0CE8-4D29-A55D-8A2AE69EDEE6}">
      <dgm:prSet phldrT="[Текст]" custT="1"/>
      <dgm:spPr/>
      <dgm:t>
        <a:bodyPr/>
        <a:lstStyle/>
        <a:p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Подготовка проекта закона Ульяновской области об областном бюджете</a:t>
          </a:r>
          <a:endParaRPr lang="ru-RU" sz="1050" dirty="0">
            <a:latin typeface="PT Astra Serif" pitchFamily="18" charset="-52"/>
            <a:ea typeface="PT Astra Serif" pitchFamily="18" charset="-52"/>
          </a:endParaRPr>
        </a:p>
      </dgm:t>
    </dgm:pt>
    <dgm:pt modelId="{2A0D166E-0A1E-4401-9B31-FA67993AA519}" type="parTrans" cxnId="{E3AE927F-5B72-4BC1-ADB7-8E223D2D0F10}">
      <dgm:prSet/>
      <dgm:spPr/>
      <dgm:t>
        <a:bodyPr/>
        <a:lstStyle/>
        <a:p>
          <a:endParaRPr lang="ru-RU"/>
        </a:p>
      </dgm:t>
    </dgm:pt>
    <dgm:pt modelId="{852D9933-EA54-4B3F-9E1D-201D2BBB2825}" type="sibTrans" cxnId="{E3AE927F-5B72-4BC1-ADB7-8E223D2D0F10}">
      <dgm:prSet/>
      <dgm:spPr/>
      <dgm:t>
        <a:bodyPr/>
        <a:lstStyle/>
        <a:p>
          <a:endParaRPr lang="ru-RU"/>
        </a:p>
      </dgm:t>
    </dgm:pt>
    <dgm:pt modelId="{5BA9B9F9-A463-4754-BB54-A14509A85AB7}">
      <dgm:prSet phldrT="[Текст]" custT="1"/>
      <dgm:spPr/>
      <dgm:t>
        <a:bodyPr/>
        <a:lstStyle/>
        <a:p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Рассмотрение проекта закона об областном бюджете в двух чтениях и его принятие Законодательным Собранием Ульяновской области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DD4D1435-701A-4B8D-9BE7-5A708A1B3B6A}" type="parTrans" cxnId="{96FA4FAA-1C1C-4673-BCDC-E57FCFC9AFC4}">
      <dgm:prSet/>
      <dgm:spPr/>
      <dgm:t>
        <a:bodyPr/>
        <a:lstStyle/>
        <a:p>
          <a:endParaRPr lang="ru-RU"/>
        </a:p>
      </dgm:t>
    </dgm:pt>
    <dgm:pt modelId="{FD02CBF3-14B9-494F-B6B3-0F9947507AA6}" type="sibTrans" cxnId="{96FA4FAA-1C1C-4673-BCDC-E57FCFC9AFC4}">
      <dgm:prSet/>
      <dgm:spPr/>
      <dgm:t>
        <a:bodyPr/>
        <a:lstStyle/>
        <a:p>
          <a:endParaRPr lang="ru-RU"/>
        </a:p>
      </dgm:t>
    </dgm:pt>
    <dgm:pt modelId="{B2742849-F7B5-4469-A445-663B563FE7CC}">
      <dgm:prSet phldrT="[Текст]" custT="1"/>
      <dgm:spPr/>
      <dgm:t>
        <a:bodyPr/>
        <a:lstStyle/>
        <a:p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Подписание закона об областном бюджете Губернатором </a:t>
          </a:r>
          <a:br>
            <a:rPr lang="ru-RU" sz="11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 Ульяновской области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601F13F1-8683-4612-A6F5-2BAA5CF66E2F}" type="parTrans" cxnId="{3770BAF7-D569-4E66-AA5A-A97564999F30}">
      <dgm:prSet/>
      <dgm:spPr/>
      <dgm:t>
        <a:bodyPr/>
        <a:lstStyle/>
        <a:p>
          <a:endParaRPr lang="ru-RU"/>
        </a:p>
      </dgm:t>
    </dgm:pt>
    <dgm:pt modelId="{F4966F85-6BAF-4996-9850-0999598A9582}" type="sibTrans" cxnId="{3770BAF7-D569-4E66-AA5A-A97564999F30}">
      <dgm:prSet/>
      <dgm:spPr/>
      <dgm:t>
        <a:bodyPr/>
        <a:lstStyle/>
        <a:p>
          <a:endParaRPr lang="ru-RU"/>
        </a:p>
      </dgm:t>
    </dgm:pt>
    <dgm:pt modelId="{9A85B781-8AE3-4A6A-A047-4C98D87345E9}">
      <dgm:prSet phldrT="[Текст]" custT="1"/>
      <dgm:spPr/>
      <dgm:t>
        <a:bodyPr/>
        <a:lstStyle/>
        <a:p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Исполнение бюджета</a:t>
          </a:r>
          <a:endParaRPr lang="ru-RU" sz="2000" b="1" dirty="0">
            <a:latin typeface="PT Astra Serif" pitchFamily="18" charset="-52"/>
            <a:ea typeface="PT Astra Serif" pitchFamily="18" charset="-52"/>
          </a:endParaRPr>
        </a:p>
      </dgm:t>
    </dgm:pt>
    <dgm:pt modelId="{81EF98FF-BB58-4B45-8AA6-AE0EAEE717F9}" type="parTrans" cxnId="{B2585BB8-2BC4-4344-96CD-161C6719C70A}">
      <dgm:prSet/>
      <dgm:spPr/>
      <dgm:t>
        <a:bodyPr/>
        <a:lstStyle/>
        <a:p>
          <a:endParaRPr lang="ru-RU"/>
        </a:p>
      </dgm:t>
    </dgm:pt>
    <dgm:pt modelId="{271927FB-714D-477F-A7D3-347D6C18BE3B}" type="sibTrans" cxnId="{B2585BB8-2BC4-4344-96CD-161C6719C70A}">
      <dgm:prSet/>
      <dgm:spPr/>
      <dgm:t>
        <a:bodyPr/>
        <a:lstStyle/>
        <a:p>
          <a:endParaRPr lang="ru-RU"/>
        </a:p>
      </dgm:t>
    </dgm:pt>
    <dgm:pt modelId="{C3984AC3-C060-4ABB-B2AE-39E23CEE884D}">
      <dgm:prSet phldrT="[Текст]" custT="1"/>
      <dgm:spPr/>
      <dgm:t>
        <a:bodyPr/>
        <a:lstStyle/>
        <a:p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Подготовка сводной бюджетной росписи и кассового плана исполнения областного бюджета 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7370B839-E4A2-47D3-B157-169E31B5F939}" type="parTrans" cxnId="{25753850-43F4-4AE3-80A8-71CD7497A935}">
      <dgm:prSet/>
      <dgm:spPr/>
      <dgm:t>
        <a:bodyPr/>
        <a:lstStyle/>
        <a:p>
          <a:endParaRPr lang="ru-RU"/>
        </a:p>
      </dgm:t>
    </dgm:pt>
    <dgm:pt modelId="{6FB62F83-128A-4645-A4E9-2F9B6C53EDA5}" type="sibTrans" cxnId="{25753850-43F4-4AE3-80A8-71CD7497A935}">
      <dgm:prSet/>
      <dgm:spPr/>
      <dgm:t>
        <a:bodyPr/>
        <a:lstStyle/>
        <a:p>
          <a:endParaRPr lang="ru-RU"/>
        </a:p>
      </dgm:t>
    </dgm:pt>
    <dgm:pt modelId="{51994AA2-3414-4C0E-85A7-27CDB93FC435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-  исполнение бюджета по доходам</a:t>
          </a:r>
        </a:p>
        <a:p>
          <a:pPr>
            <a:spcAft>
              <a:spcPts val="0"/>
            </a:spcAft>
          </a:pP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-  исполнение бюджета по расходам</a:t>
          </a:r>
        </a:p>
        <a:p>
          <a:pPr>
            <a:spcAft>
              <a:spcPts val="0"/>
            </a:spcAft>
          </a:pP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-  исполнение бюджета по источникам  финансирования дефицита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04CC7388-FE4B-4385-A270-E2D3D0232D6B}" type="parTrans" cxnId="{C04A3DC6-F436-4139-B526-9D899CC80CD9}">
      <dgm:prSet/>
      <dgm:spPr/>
      <dgm:t>
        <a:bodyPr/>
        <a:lstStyle/>
        <a:p>
          <a:endParaRPr lang="ru-RU"/>
        </a:p>
      </dgm:t>
    </dgm:pt>
    <dgm:pt modelId="{E819B73F-69DA-4421-B7DF-E10B0B72995B}" type="sibTrans" cxnId="{C04A3DC6-F436-4139-B526-9D899CC80CD9}">
      <dgm:prSet/>
      <dgm:spPr/>
      <dgm:t>
        <a:bodyPr/>
        <a:lstStyle/>
        <a:p>
          <a:endParaRPr lang="ru-RU"/>
        </a:p>
      </dgm:t>
    </dgm:pt>
    <dgm:pt modelId="{0DD9FF17-C908-4EBD-A9A3-28D84ACB0CC3}">
      <dgm:prSet custT="1"/>
      <dgm:spPr/>
      <dgm:t>
        <a:bodyPr/>
        <a:lstStyle/>
        <a:p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Согласование материалов для составления проекта бюджета</a:t>
          </a:r>
          <a:endParaRPr lang="ru-RU" sz="1050" dirty="0">
            <a:latin typeface="PT Astra Serif" pitchFamily="18" charset="-52"/>
            <a:ea typeface="PT Astra Serif" pitchFamily="18" charset="-52"/>
          </a:endParaRPr>
        </a:p>
      </dgm:t>
    </dgm:pt>
    <dgm:pt modelId="{97512BE1-4880-4084-8D64-AD34B224CE3D}" type="parTrans" cxnId="{6E4CCDDD-DF6E-4FCA-A04B-2CDE50D9004A}">
      <dgm:prSet/>
      <dgm:spPr/>
      <dgm:t>
        <a:bodyPr/>
        <a:lstStyle/>
        <a:p>
          <a:endParaRPr lang="ru-RU"/>
        </a:p>
      </dgm:t>
    </dgm:pt>
    <dgm:pt modelId="{68D0E342-6C6E-47D6-94B9-222C59DAF849}" type="sibTrans" cxnId="{6E4CCDDD-DF6E-4FCA-A04B-2CDE50D9004A}">
      <dgm:prSet/>
      <dgm:spPr/>
      <dgm:t>
        <a:bodyPr/>
        <a:lstStyle/>
        <a:p>
          <a:endParaRPr lang="ru-RU"/>
        </a:p>
      </dgm:t>
    </dgm:pt>
    <dgm:pt modelId="{732CE7CF-83F5-4580-A11C-D4489252D6BE}">
      <dgm:prSet custT="1"/>
      <dgm:spPr/>
      <dgm:t>
        <a:bodyPr/>
        <a:lstStyle/>
        <a:p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Подготовка, рассмотрение и утверждение отчёта </a:t>
          </a:r>
          <a:br>
            <a:rPr lang="ru-RU" sz="2000" b="1" dirty="0" smtClean="0">
              <a:latin typeface="PT Astra Serif" pitchFamily="18" charset="-52"/>
              <a:ea typeface="PT Astra Serif" pitchFamily="18" charset="-52"/>
            </a:rPr>
          </a:br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об исполнении бюджета</a:t>
          </a:r>
          <a:endParaRPr lang="ru-RU" sz="2000" b="1" dirty="0">
            <a:latin typeface="PT Astra Serif" pitchFamily="18" charset="-52"/>
            <a:ea typeface="PT Astra Serif" pitchFamily="18" charset="-52"/>
          </a:endParaRPr>
        </a:p>
      </dgm:t>
    </dgm:pt>
    <dgm:pt modelId="{EF6E59B7-4636-4866-863E-720B365D972F}" type="parTrans" cxnId="{5795AF29-E79F-4C25-93D2-77B0B34C690D}">
      <dgm:prSet/>
      <dgm:spPr/>
      <dgm:t>
        <a:bodyPr/>
        <a:lstStyle/>
        <a:p>
          <a:endParaRPr lang="ru-RU"/>
        </a:p>
      </dgm:t>
    </dgm:pt>
    <dgm:pt modelId="{40380BAE-97DC-4A46-B84C-C23684B0874E}" type="sibTrans" cxnId="{5795AF29-E79F-4C25-93D2-77B0B34C690D}">
      <dgm:prSet/>
      <dgm:spPr/>
      <dgm:t>
        <a:bodyPr/>
        <a:lstStyle/>
        <a:p>
          <a:endParaRPr lang="ru-RU"/>
        </a:p>
      </dgm:t>
    </dgm:pt>
    <dgm:pt modelId="{A273A293-6F97-4C1F-B314-FE3E948E69EE}">
      <dgm:prSet custT="1"/>
      <dgm:spPr/>
      <dgm:t>
        <a:bodyPr/>
        <a:lstStyle/>
        <a:p>
          <a:r>
            <a:rPr lang="ru-RU" sz="950" dirty="0" smtClean="0">
              <a:latin typeface="PT Astra Serif" pitchFamily="18" charset="-52"/>
              <a:ea typeface="PT Astra Serif" pitchFamily="18" charset="-52"/>
            </a:rPr>
            <a:t>Составление годового отчёта об исполнении областного бюджета и проекта закона об исполнении областного бюджета</a:t>
          </a:r>
          <a:endParaRPr lang="ru-RU" sz="950" dirty="0">
            <a:latin typeface="PT Astra Serif" pitchFamily="18" charset="-52"/>
            <a:ea typeface="PT Astra Serif" pitchFamily="18" charset="-52"/>
          </a:endParaRPr>
        </a:p>
      </dgm:t>
    </dgm:pt>
    <dgm:pt modelId="{83B9DDB7-69FF-4A88-9855-E73ED8DE39C0}" type="parTrans" cxnId="{E97BB22A-8DDE-451C-8DBF-6CB8EF822433}">
      <dgm:prSet/>
      <dgm:spPr/>
      <dgm:t>
        <a:bodyPr/>
        <a:lstStyle/>
        <a:p>
          <a:endParaRPr lang="ru-RU"/>
        </a:p>
      </dgm:t>
    </dgm:pt>
    <dgm:pt modelId="{72086D39-3905-4635-B676-A4BDBEC8628B}" type="sibTrans" cxnId="{E97BB22A-8DDE-451C-8DBF-6CB8EF822433}">
      <dgm:prSet/>
      <dgm:spPr/>
      <dgm:t>
        <a:bodyPr/>
        <a:lstStyle/>
        <a:p>
          <a:endParaRPr lang="ru-RU"/>
        </a:p>
      </dgm:t>
    </dgm:pt>
    <dgm:pt modelId="{F3A35A47-A6D6-414F-B03B-7B94F7496395}">
      <dgm:prSet custT="1"/>
      <dgm:spPr/>
      <dgm:t>
        <a:bodyPr/>
        <a:lstStyle/>
        <a:p>
          <a:r>
            <a:rPr lang="ru-RU" sz="1000" dirty="0" smtClean="0">
              <a:latin typeface="PT Astra Serif" pitchFamily="18" charset="-52"/>
              <a:ea typeface="PT Astra Serif" pitchFamily="18" charset="-52"/>
            </a:rPr>
            <a:t>Внешняя проверка годового отчета Счётной палатой Ульяновской области</a:t>
          </a:r>
          <a:r>
            <a:rPr lang="ru-RU" sz="900" dirty="0" smtClean="0"/>
            <a:t> </a:t>
          </a:r>
          <a:endParaRPr lang="ru-RU" sz="900" dirty="0"/>
        </a:p>
      </dgm:t>
    </dgm:pt>
    <dgm:pt modelId="{F4FCCA74-B092-4242-8419-5462CC021C0A}" type="parTrans" cxnId="{80256173-402A-4AAC-BC18-420B13C69F1C}">
      <dgm:prSet/>
      <dgm:spPr/>
      <dgm:t>
        <a:bodyPr/>
        <a:lstStyle/>
        <a:p>
          <a:endParaRPr lang="ru-RU"/>
        </a:p>
      </dgm:t>
    </dgm:pt>
    <dgm:pt modelId="{09655D23-B147-4CE0-89DD-5E220FAFB43E}" type="sibTrans" cxnId="{80256173-402A-4AAC-BC18-420B13C69F1C}">
      <dgm:prSet/>
      <dgm:spPr/>
      <dgm:t>
        <a:bodyPr/>
        <a:lstStyle/>
        <a:p>
          <a:endParaRPr lang="ru-RU"/>
        </a:p>
      </dgm:t>
    </dgm:pt>
    <dgm:pt modelId="{319B5490-CCD3-4B52-9FE2-A1CE1779FAE2}">
      <dgm:prSet custT="1"/>
      <dgm:spPr/>
      <dgm:t>
        <a:bodyPr/>
        <a:lstStyle/>
        <a:p>
          <a:r>
            <a:rPr lang="ru-RU" sz="950" dirty="0" smtClean="0">
              <a:latin typeface="PT Astra Serif" pitchFamily="18" charset="-52"/>
              <a:ea typeface="PT Astra Serif" pitchFamily="18" charset="-52"/>
            </a:rPr>
            <a:t>Рассмотрение годового отчёта и утверждение проекта закона об исполнении областного бюджета Законодательным Собранием Ульяновской области </a:t>
          </a:r>
          <a:endParaRPr lang="ru-RU" sz="950" dirty="0">
            <a:latin typeface="PT Astra Serif" pitchFamily="18" charset="-52"/>
            <a:ea typeface="PT Astra Serif" pitchFamily="18" charset="-52"/>
          </a:endParaRPr>
        </a:p>
      </dgm:t>
    </dgm:pt>
    <dgm:pt modelId="{5962D205-F6ED-4EEC-97E9-E04A3CFB8EC5}" type="parTrans" cxnId="{4B3DAFA8-A6F7-4BB8-982B-905D790163F4}">
      <dgm:prSet/>
      <dgm:spPr/>
      <dgm:t>
        <a:bodyPr/>
        <a:lstStyle/>
        <a:p>
          <a:endParaRPr lang="ru-RU"/>
        </a:p>
      </dgm:t>
    </dgm:pt>
    <dgm:pt modelId="{E6BDF04C-5226-400B-890C-8BB4D7252D69}" type="sibTrans" cxnId="{4B3DAFA8-A6F7-4BB8-982B-905D790163F4}">
      <dgm:prSet/>
      <dgm:spPr/>
      <dgm:t>
        <a:bodyPr/>
        <a:lstStyle/>
        <a:p>
          <a:endParaRPr lang="ru-RU"/>
        </a:p>
      </dgm:t>
    </dgm:pt>
    <dgm:pt modelId="{75E8F991-7FBB-4915-AB06-6C7EBDA0709D}">
      <dgm:prSet custT="1"/>
      <dgm:spPr/>
      <dgm:t>
        <a:bodyPr/>
        <a:lstStyle/>
        <a:p>
          <a:r>
            <a:rPr lang="ru-RU" sz="950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годовому отчёту об исполнении областного бюджета</a:t>
          </a:r>
          <a:endParaRPr lang="ru-RU" sz="950" dirty="0">
            <a:latin typeface="PT Astra Serif" pitchFamily="18" charset="-52"/>
            <a:ea typeface="PT Astra Serif" pitchFamily="18" charset="-52"/>
          </a:endParaRPr>
        </a:p>
      </dgm:t>
    </dgm:pt>
    <dgm:pt modelId="{800C347A-9947-4374-9C1F-B663DD9F8F9D}" type="parTrans" cxnId="{8D83C78A-1CE9-4FD9-8A0A-E440BF886512}">
      <dgm:prSet/>
      <dgm:spPr/>
      <dgm:t>
        <a:bodyPr/>
        <a:lstStyle/>
        <a:p>
          <a:endParaRPr lang="ru-RU"/>
        </a:p>
      </dgm:t>
    </dgm:pt>
    <dgm:pt modelId="{BE4085A6-B2C4-4D88-9C93-9106FD6A1DD6}" type="sibTrans" cxnId="{8D83C78A-1CE9-4FD9-8A0A-E440BF886512}">
      <dgm:prSet/>
      <dgm:spPr/>
      <dgm:t>
        <a:bodyPr/>
        <a:lstStyle/>
        <a:p>
          <a:endParaRPr lang="ru-RU"/>
        </a:p>
      </dgm:t>
    </dgm:pt>
    <dgm:pt modelId="{9BC4F82D-31BA-4DE4-886C-5DCF9CE72FBF}">
      <dgm:prSet custT="1"/>
      <dgm:spPr/>
      <dgm:t>
        <a:bodyPr/>
        <a:lstStyle/>
        <a:p>
          <a:r>
            <a:rPr lang="ru-RU" sz="1000" dirty="0" smtClean="0">
              <a:latin typeface="PT Astra Serif" pitchFamily="18" charset="-52"/>
              <a:ea typeface="PT Astra Serif" pitchFamily="18" charset="-52"/>
            </a:rPr>
            <a:t>Подписание закона об исполнении областного бюджета за отчётный период Губернатором Ульяновской области</a:t>
          </a:r>
          <a:endParaRPr lang="ru-RU" sz="1000" dirty="0">
            <a:latin typeface="PT Astra Serif" pitchFamily="18" charset="-52"/>
            <a:ea typeface="PT Astra Serif" pitchFamily="18" charset="-52"/>
          </a:endParaRPr>
        </a:p>
      </dgm:t>
    </dgm:pt>
    <dgm:pt modelId="{4D676DFF-D909-4E90-B9C8-2EF31FE547C3}" type="parTrans" cxnId="{BE44A4D3-A490-4C25-8E7C-AC404AB874E2}">
      <dgm:prSet/>
      <dgm:spPr/>
      <dgm:t>
        <a:bodyPr/>
        <a:lstStyle/>
        <a:p>
          <a:endParaRPr lang="ru-RU"/>
        </a:p>
      </dgm:t>
    </dgm:pt>
    <dgm:pt modelId="{CB08D1CB-C64D-404D-9A77-0CC53B22EEFF}" type="sibTrans" cxnId="{BE44A4D3-A490-4C25-8E7C-AC404AB874E2}">
      <dgm:prSet/>
      <dgm:spPr/>
      <dgm:t>
        <a:bodyPr/>
        <a:lstStyle/>
        <a:p>
          <a:endParaRPr lang="ru-RU"/>
        </a:p>
      </dgm:t>
    </dgm:pt>
    <dgm:pt modelId="{DCD8B118-EC4D-4DC6-9B81-4F12320F100D}">
      <dgm:prSet custT="1"/>
      <dgm:spPr/>
      <dgm:t>
        <a:bodyPr/>
        <a:lstStyle/>
        <a:p>
          <a:r>
            <a:rPr lang="ru-RU" sz="1800" b="1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проекту закона </a:t>
          </a:r>
          <a:br>
            <a:rPr lang="ru-RU" sz="1800" b="1" dirty="0" smtClean="0">
              <a:latin typeface="PT Astra Serif" pitchFamily="18" charset="-52"/>
              <a:ea typeface="PT Astra Serif" pitchFamily="18" charset="-52"/>
            </a:rPr>
          </a:br>
          <a:r>
            <a:rPr lang="ru-RU" sz="1800" b="1" dirty="0" smtClean="0">
              <a:latin typeface="PT Astra Serif" pitchFamily="18" charset="-52"/>
              <a:ea typeface="PT Astra Serif" pitchFamily="18" charset="-52"/>
            </a:rPr>
            <a:t>об областном бюджете</a:t>
          </a:r>
          <a:endParaRPr lang="ru-RU" sz="1800" b="1" dirty="0">
            <a:latin typeface="PT Astra Serif" pitchFamily="18" charset="-52"/>
            <a:ea typeface="PT Astra Serif" pitchFamily="18" charset="-52"/>
          </a:endParaRPr>
        </a:p>
      </dgm:t>
    </dgm:pt>
    <dgm:pt modelId="{82E4C163-D099-4954-B517-1FBE0D277A83}" type="parTrans" cxnId="{4EDE1FBA-E713-44EA-A505-B1A2C815D416}">
      <dgm:prSet/>
      <dgm:spPr/>
      <dgm:t>
        <a:bodyPr/>
        <a:lstStyle/>
        <a:p>
          <a:endParaRPr lang="ru-RU"/>
        </a:p>
      </dgm:t>
    </dgm:pt>
    <dgm:pt modelId="{D04C5EE7-58E6-44D9-93EF-CA4C79D7BD55}" type="sibTrans" cxnId="{4EDE1FBA-E713-44EA-A505-B1A2C815D416}">
      <dgm:prSet/>
      <dgm:spPr/>
      <dgm:t>
        <a:bodyPr/>
        <a:lstStyle/>
        <a:p>
          <a:endParaRPr lang="ru-RU"/>
        </a:p>
      </dgm:t>
    </dgm:pt>
    <dgm:pt modelId="{6032E37B-5955-41DC-A2B3-C37B40C00BC7}" type="pres">
      <dgm:prSet presAssocID="{887965F9-657F-4F67-8006-0BD6B417D2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0F6316-1369-4A35-9B07-34D59A3CABDF}" type="pres">
      <dgm:prSet presAssocID="{732CE7CF-83F5-4580-A11C-D4489252D6BE}" presName="boxAndChildren" presStyleCnt="0"/>
      <dgm:spPr/>
      <dgm:t>
        <a:bodyPr/>
        <a:lstStyle/>
        <a:p>
          <a:endParaRPr lang="ru-RU"/>
        </a:p>
      </dgm:t>
    </dgm:pt>
    <dgm:pt modelId="{ED6657D2-2B90-4E8A-8300-3558CE53F41E}" type="pres">
      <dgm:prSet presAssocID="{732CE7CF-83F5-4580-A11C-D4489252D6BE}" presName="parentTextBox" presStyleLbl="node1" presStyleIdx="0" presStyleCnt="4" custScaleY="30464"/>
      <dgm:spPr/>
      <dgm:t>
        <a:bodyPr/>
        <a:lstStyle/>
        <a:p>
          <a:endParaRPr lang="ru-RU"/>
        </a:p>
      </dgm:t>
    </dgm:pt>
    <dgm:pt modelId="{D2E4092A-16F5-4E67-AF3C-BAEA5E57116B}" type="pres">
      <dgm:prSet presAssocID="{732CE7CF-83F5-4580-A11C-D4489252D6BE}" presName="entireBox" presStyleLbl="node1" presStyleIdx="0" presStyleCnt="4" custScaleY="92010" custLinFactNeighborY="-929"/>
      <dgm:spPr/>
      <dgm:t>
        <a:bodyPr/>
        <a:lstStyle/>
        <a:p>
          <a:endParaRPr lang="ru-RU"/>
        </a:p>
      </dgm:t>
    </dgm:pt>
    <dgm:pt modelId="{C4736644-C0F2-43B6-98CD-5740D147BDED}" type="pres">
      <dgm:prSet presAssocID="{732CE7CF-83F5-4580-A11C-D4489252D6BE}" presName="descendantBox" presStyleCnt="0"/>
      <dgm:spPr/>
      <dgm:t>
        <a:bodyPr/>
        <a:lstStyle/>
        <a:p>
          <a:endParaRPr lang="ru-RU"/>
        </a:p>
      </dgm:t>
    </dgm:pt>
    <dgm:pt modelId="{3E6D7A03-7894-4953-9452-CD968D6F2B92}" type="pres">
      <dgm:prSet presAssocID="{A273A293-6F97-4C1F-B314-FE3E948E69EE}" presName="childTextBox" presStyleLbl="fgAccFollowNode1" presStyleIdx="0" presStyleCnt="12" custScaleX="89321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E42FE-EA9A-468B-94F6-8C3EBD4E51E5}" type="pres">
      <dgm:prSet presAssocID="{F3A35A47-A6D6-414F-B03B-7B94F7496395}" presName="childTextBox" presStyleLbl="fgAccFollowNode1" presStyleIdx="1" presStyleCnt="12" custScaleX="76236" custScaleY="118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D59BC-BDCB-40AB-AAAF-3D055D6B4121}" type="pres">
      <dgm:prSet presAssocID="{75E8F991-7FBB-4915-AB06-6C7EBDA0709D}" presName="childTextBox" presStyleLbl="fgAccFollowNode1" presStyleIdx="2" presStyleCnt="12" custScaleX="81615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9A60B8-953F-461F-BDC9-BA9A6FDA73D2}" type="pres">
      <dgm:prSet presAssocID="{319B5490-CCD3-4B52-9FE2-A1CE1779FAE2}" presName="childTextBox" presStyleLbl="fgAccFollowNode1" presStyleIdx="3" presStyleCnt="12" custScaleX="115385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F270B-771C-40A4-ACD0-BF690CE81DF0}" type="pres">
      <dgm:prSet presAssocID="{9BC4F82D-31BA-4DE4-886C-5DCF9CE72FBF}" presName="childTextBox" presStyleLbl="fgAccFollowNode1" presStyleIdx="4" presStyleCnt="12" custScaleX="93248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F176E-E45D-496C-A284-4021D7352951}" type="pres">
      <dgm:prSet presAssocID="{271927FB-714D-477F-A7D3-347D6C18BE3B}" presName="sp" presStyleCnt="0"/>
      <dgm:spPr/>
      <dgm:t>
        <a:bodyPr/>
        <a:lstStyle/>
        <a:p>
          <a:endParaRPr lang="ru-RU"/>
        </a:p>
      </dgm:t>
    </dgm:pt>
    <dgm:pt modelId="{97E3E7D1-C3AF-42B5-908A-F8F59962FEE3}" type="pres">
      <dgm:prSet presAssocID="{9A85B781-8AE3-4A6A-A047-4C98D87345E9}" presName="arrowAndChildren" presStyleCnt="0"/>
      <dgm:spPr/>
      <dgm:t>
        <a:bodyPr/>
        <a:lstStyle/>
        <a:p>
          <a:endParaRPr lang="ru-RU"/>
        </a:p>
      </dgm:t>
    </dgm:pt>
    <dgm:pt modelId="{AC42ACF2-D612-4789-937F-A9F3A25BE146}" type="pres">
      <dgm:prSet presAssocID="{9A85B781-8AE3-4A6A-A047-4C98D87345E9}" presName="parentTextArrow" presStyleLbl="node1" presStyleIdx="0" presStyleCnt="4"/>
      <dgm:spPr/>
      <dgm:t>
        <a:bodyPr/>
        <a:lstStyle/>
        <a:p>
          <a:endParaRPr lang="ru-RU"/>
        </a:p>
      </dgm:t>
    </dgm:pt>
    <dgm:pt modelId="{A9AF63E6-127D-4C39-B089-89431B8E3F94}" type="pres">
      <dgm:prSet presAssocID="{9A85B781-8AE3-4A6A-A047-4C98D87345E9}" presName="arrow" presStyleLbl="node1" presStyleIdx="1" presStyleCnt="4" custScaleY="78415"/>
      <dgm:spPr/>
      <dgm:t>
        <a:bodyPr/>
        <a:lstStyle/>
        <a:p>
          <a:endParaRPr lang="ru-RU"/>
        </a:p>
      </dgm:t>
    </dgm:pt>
    <dgm:pt modelId="{FB27E9F2-9FEF-47D4-95D4-AA19E520D7C5}" type="pres">
      <dgm:prSet presAssocID="{9A85B781-8AE3-4A6A-A047-4C98D87345E9}" presName="descendantArrow" presStyleCnt="0"/>
      <dgm:spPr/>
      <dgm:t>
        <a:bodyPr/>
        <a:lstStyle/>
        <a:p>
          <a:endParaRPr lang="ru-RU"/>
        </a:p>
      </dgm:t>
    </dgm:pt>
    <dgm:pt modelId="{B9CCD3F6-A68F-4687-9A0F-0A7145C99DB8}" type="pres">
      <dgm:prSet presAssocID="{C3984AC3-C060-4ABB-B2AE-39E23CEE884D}" presName="childTextArrow" presStyleLbl="fg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03F94-C968-452B-A3CC-6D71C6C0109C}" type="pres">
      <dgm:prSet presAssocID="{51994AA2-3414-4C0E-85A7-27CDB93FC435}" presName="childTextArrow" presStyleLbl="fg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F45A8-9B3B-47FC-A78F-441EF818AD44}" type="pres">
      <dgm:prSet presAssocID="{D04C5EE7-58E6-44D9-93EF-CA4C79D7BD55}" presName="sp" presStyleCnt="0"/>
      <dgm:spPr/>
      <dgm:t>
        <a:bodyPr/>
        <a:lstStyle/>
        <a:p>
          <a:endParaRPr lang="ru-RU"/>
        </a:p>
      </dgm:t>
    </dgm:pt>
    <dgm:pt modelId="{762F60AB-67EE-409B-BF8F-DEABBF1D6C83}" type="pres">
      <dgm:prSet presAssocID="{DCD8B118-EC4D-4DC6-9B81-4F12320F100D}" presName="arrowAndChildren" presStyleCnt="0"/>
      <dgm:spPr/>
      <dgm:t>
        <a:bodyPr/>
        <a:lstStyle/>
        <a:p>
          <a:endParaRPr lang="ru-RU"/>
        </a:p>
      </dgm:t>
    </dgm:pt>
    <dgm:pt modelId="{60EDA939-A78B-4386-A90B-C8BBD2D48BF9}" type="pres">
      <dgm:prSet presAssocID="{DCD8B118-EC4D-4DC6-9B81-4F12320F100D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5C68747A-03E6-4D8F-8180-8E3CDCA5CB7B}" type="pres">
      <dgm:prSet presAssocID="{DCD8B118-EC4D-4DC6-9B81-4F12320F100D}" presName="arrow" presStyleLbl="node1" presStyleIdx="2" presStyleCnt="4" custScaleY="76070"/>
      <dgm:spPr/>
      <dgm:t>
        <a:bodyPr/>
        <a:lstStyle/>
        <a:p>
          <a:endParaRPr lang="ru-RU"/>
        </a:p>
      </dgm:t>
    </dgm:pt>
    <dgm:pt modelId="{02135F6F-47EF-4653-8EEA-1A95BB518A7B}" type="pres">
      <dgm:prSet presAssocID="{DCD8B118-EC4D-4DC6-9B81-4F12320F100D}" presName="descendantArrow" presStyleCnt="0"/>
      <dgm:spPr/>
      <dgm:t>
        <a:bodyPr/>
        <a:lstStyle/>
        <a:p>
          <a:endParaRPr lang="ru-RU"/>
        </a:p>
      </dgm:t>
    </dgm:pt>
    <dgm:pt modelId="{95472D18-9CC5-4797-B0EE-25AB6ACA8927}" type="pres">
      <dgm:prSet presAssocID="{5BA9B9F9-A463-4754-BB54-A14509A85AB7}" presName="childTextArrow" presStyleLbl="fgAccFollowNode1" presStyleIdx="7" presStyleCnt="12" custScaleX="1237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478E1-2923-40BC-B745-7A755EEB4766}" type="pres">
      <dgm:prSet presAssocID="{B2742849-F7B5-4469-A445-663B563FE7CC}" presName="childTextArrow" presStyleLbl="fgAccFollowNode1" presStyleIdx="8" presStyleCnt="12" custScaleX="95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FF5DA-25BC-447F-A0CB-90F33BA7FE29}" type="pres">
      <dgm:prSet presAssocID="{49F5A1B8-3995-4E8B-9E37-D433D284129E}" presName="sp" presStyleCnt="0"/>
      <dgm:spPr/>
      <dgm:t>
        <a:bodyPr/>
        <a:lstStyle/>
        <a:p>
          <a:endParaRPr lang="ru-RU"/>
        </a:p>
      </dgm:t>
    </dgm:pt>
    <dgm:pt modelId="{2B556926-1D87-41EE-9630-2B87A9B19114}" type="pres">
      <dgm:prSet presAssocID="{BA020B38-4DE8-4B76-8081-DA2168AFE213}" presName="arrowAndChildren" presStyleCnt="0"/>
      <dgm:spPr/>
      <dgm:t>
        <a:bodyPr/>
        <a:lstStyle/>
        <a:p>
          <a:endParaRPr lang="ru-RU"/>
        </a:p>
      </dgm:t>
    </dgm:pt>
    <dgm:pt modelId="{93476CAB-0F76-4422-9ADB-E082834EF776}" type="pres">
      <dgm:prSet presAssocID="{BA020B38-4DE8-4B76-8081-DA2168AFE213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D4C7390E-9898-4062-B004-B708969A1541}" type="pres">
      <dgm:prSet presAssocID="{BA020B38-4DE8-4B76-8081-DA2168AFE213}" presName="arrow" presStyleLbl="node1" presStyleIdx="3" presStyleCnt="4" custScaleY="78305" custLinFactNeighborY="527"/>
      <dgm:spPr/>
      <dgm:t>
        <a:bodyPr/>
        <a:lstStyle/>
        <a:p>
          <a:endParaRPr lang="ru-RU"/>
        </a:p>
      </dgm:t>
    </dgm:pt>
    <dgm:pt modelId="{FDE2BDFD-5B2D-4C0A-BF4F-F571F2AAADE3}" type="pres">
      <dgm:prSet presAssocID="{BA020B38-4DE8-4B76-8081-DA2168AFE213}" presName="descendantArrow" presStyleCnt="0"/>
      <dgm:spPr/>
      <dgm:t>
        <a:bodyPr/>
        <a:lstStyle/>
        <a:p>
          <a:endParaRPr lang="ru-RU"/>
        </a:p>
      </dgm:t>
    </dgm:pt>
    <dgm:pt modelId="{A5634D70-C3AA-40D4-9814-A28021759172}" type="pres">
      <dgm:prSet presAssocID="{894E4DA9-9B17-4EAA-9ACD-CD8E505B0D46}" presName="childTextArrow" presStyleLbl="fgAccFollowNode1" presStyleIdx="9" presStyleCnt="12" custScaleX="125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D100B-16A0-4C77-B969-F11D5A3F8ABF}" type="pres">
      <dgm:prSet presAssocID="{0DD9FF17-C908-4EBD-A9A3-28D84ACB0CC3}" presName="childTextArrow" presStyleLbl="fgAccFollowNode1" presStyleIdx="10" presStyleCnt="12" custScaleX="57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A28C9-18E1-4535-8033-900FC912F9A9}" type="pres">
      <dgm:prSet presAssocID="{E9EA5AB3-0CE8-4D29-A55D-8A2AE69EDEE6}" presName="childTextArrow" presStyleLbl="fgAccFollowNode1" presStyleIdx="11" presStyleCnt="12" custScaleX="54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95AF29-E79F-4C25-93D2-77B0B34C690D}" srcId="{887965F9-657F-4F67-8006-0BD6B417D29C}" destId="{732CE7CF-83F5-4580-A11C-D4489252D6BE}" srcOrd="3" destOrd="0" parTransId="{EF6E59B7-4636-4866-863E-720B365D972F}" sibTransId="{40380BAE-97DC-4A46-B84C-C23684B0874E}"/>
    <dgm:cxn modelId="{E97BB22A-8DDE-451C-8DBF-6CB8EF822433}" srcId="{732CE7CF-83F5-4580-A11C-D4489252D6BE}" destId="{A273A293-6F97-4C1F-B314-FE3E948E69EE}" srcOrd="0" destOrd="0" parTransId="{83B9DDB7-69FF-4A88-9855-E73ED8DE39C0}" sibTransId="{72086D39-3905-4635-B676-A4BDBEC8628B}"/>
    <dgm:cxn modelId="{80256173-402A-4AAC-BC18-420B13C69F1C}" srcId="{732CE7CF-83F5-4580-A11C-D4489252D6BE}" destId="{F3A35A47-A6D6-414F-B03B-7B94F7496395}" srcOrd="1" destOrd="0" parTransId="{F4FCCA74-B092-4242-8419-5462CC021C0A}" sibTransId="{09655D23-B147-4CE0-89DD-5E220FAFB43E}"/>
    <dgm:cxn modelId="{BE44A4D3-A490-4C25-8E7C-AC404AB874E2}" srcId="{732CE7CF-83F5-4580-A11C-D4489252D6BE}" destId="{9BC4F82D-31BA-4DE4-886C-5DCF9CE72FBF}" srcOrd="4" destOrd="0" parTransId="{4D676DFF-D909-4E90-B9C8-2EF31FE547C3}" sibTransId="{CB08D1CB-C64D-404D-9A77-0CC53B22EEFF}"/>
    <dgm:cxn modelId="{0BA3F07C-AB8F-4DFC-BCD1-5057DB716987}" srcId="{BA020B38-4DE8-4B76-8081-DA2168AFE213}" destId="{894E4DA9-9B17-4EAA-9ACD-CD8E505B0D46}" srcOrd="0" destOrd="0" parTransId="{5F014C88-BDF8-4264-9EC8-B05191BFB696}" sibTransId="{FCEB31D4-C3E9-47EE-A223-4C7C1C702E37}"/>
    <dgm:cxn modelId="{744E1A55-75A2-4AF7-A20A-2C94AD3300D4}" type="presOf" srcId="{9BC4F82D-31BA-4DE4-886C-5DCF9CE72FBF}" destId="{A95F270B-771C-40A4-ACD0-BF690CE81DF0}" srcOrd="0" destOrd="0" presId="urn:microsoft.com/office/officeart/2005/8/layout/process4"/>
    <dgm:cxn modelId="{51BF47D6-7D06-4D56-87D4-9B978D5CD575}" type="presOf" srcId="{DCD8B118-EC4D-4DC6-9B81-4F12320F100D}" destId="{5C68747A-03E6-4D8F-8180-8E3CDCA5CB7B}" srcOrd="1" destOrd="0" presId="urn:microsoft.com/office/officeart/2005/8/layout/process4"/>
    <dgm:cxn modelId="{8D83C78A-1CE9-4FD9-8A0A-E440BF886512}" srcId="{732CE7CF-83F5-4580-A11C-D4489252D6BE}" destId="{75E8F991-7FBB-4915-AB06-6C7EBDA0709D}" srcOrd="2" destOrd="0" parTransId="{800C347A-9947-4374-9C1F-B663DD9F8F9D}" sibTransId="{BE4085A6-B2C4-4D88-9C93-9106FD6A1DD6}"/>
    <dgm:cxn modelId="{98AC7019-3D5E-41CB-9824-C3518A7C5552}" type="presOf" srcId="{B2742849-F7B5-4469-A445-663B563FE7CC}" destId="{792478E1-2923-40BC-B745-7A755EEB4766}" srcOrd="0" destOrd="0" presId="urn:microsoft.com/office/officeart/2005/8/layout/process4"/>
    <dgm:cxn modelId="{C04A3DC6-F436-4139-B526-9D899CC80CD9}" srcId="{9A85B781-8AE3-4A6A-A047-4C98D87345E9}" destId="{51994AA2-3414-4C0E-85A7-27CDB93FC435}" srcOrd="1" destOrd="0" parTransId="{04CC7388-FE4B-4385-A270-E2D3D0232D6B}" sibTransId="{E819B73F-69DA-4421-B7DF-E10B0B72995B}"/>
    <dgm:cxn modelId="{311863C8-D9C7-4F11-A9C6-3F392A1B51A7}" type="presOf" srcId="{F3A35A47-A6D6-414F-B03B-7B94F7496395}" destId="{6B6E42FE-EA9A-468B-94F6-8C3EBD4E51E5}" srcOrd="0" destOrd="0" presId="urn:microsoft.com/office/officeart/2005/8/layout/process4"/>
    <dgm:cxn modelId="{BB577D46-F4F3-49F2-9A51-7B789C9CCE38}" type="presOf" srcId="{5BA9B9F9-A463-4754-BB54-A14509A85AB7}" destId="{95472D18-9CC5-4797-B0EE-25AB6ACA8927}" srcOrd="0" destOrd="0" presId="urn:microsoft.com/office/officeart/2005/8/layout/process4"/>
    <dgm:cxn modelId="{0868A6CF-AD15-42C1-80E7-F4A14337C8FD}" type="presOf" srcId="{E9EA5AB3-0CE8-4D29-A55D-8A2AE69EDEE6}" destId="{174A28C9-18E1-4535-8033-900FC912F9A9}" srcOrd="0" destOrd="0" presId="urn:microsoft.com/office/officeart/2005/8/layout/process4"/>
    <dgm:cxn modelId="{B729D4C4-1F09-4C8D-9804-E1B3DECA978D}" type="presOf" srcId="{9A85B781-8AE3-4A6A-A047-4C98D87345E9}" destId="{A9AF63E6-127D-4C39-B089-89431B8E3F94}" srcOrd="1" destOrd="0" presId="urn:microsoft.com/office/officeart/2005/8/layout/process4"/>
    <dgm:cxn modelId="{D2BE2CDD-6E79-4ED0-90FA-52337F39041D}" type="presOf" srcId="{894E4DA9-9B17-4EAA-9ACD-CD8E505B0D46}" destId="{A5634D70-C3AA-40D4-9814-A28021759172}" srcOrd="0" destOrd="0" presId="urn:microsoft.com/office/officeart/2005/8/layout/process4"/>
    <dgm:cxn modelId="{C0B2FBD2-A221-42F6-9F71-905B18D4DC1D}" type="presOf" srcId="{732CE7CF-83F5-4580-A11C-D4489252D6BE}" destId="{D2E4092A-16F5-4E67-AF3C-BAEA5E57116B}" srcOrd="1" destOrd="0" presId="urn:microsoft.com/office/officeart/2005/8/layout/process4"/>
    <dgm:cxn modelId="{4137B8B9-94ED-4101-BA3F-0FC9752DCF5F}" type="presOf" srcId="{A273A293-6F97-4C1F-B314-FE3E948E69EE}" destId="{3E6D7A03-7894-4953-9452-CD968D6F2B92}" srcOrd="0" destOrd="0" presId="urn:microsoft.com/office/officeart/2005/8/layout/process4"/>
    <dgm:cxn modelId="{4EDE1FBA-E713-44EA-A505-B1A2C815D416}" srcId="{887965F9-657F-4F67-8006-0BD6B417D29C}" destId="{DCD8B118-EC4D-4DC6-9B81-4F12320F100D}" srcOrd="1" destOrd="0" parTransId="{82E4C163-D099-4954-B517-1FBE0D277A83}" sibTransId="{D04C5EE7-58E6-44D9-93EF-CA4C79D7BD55}"/>
    <dgm:cxn modelId="{868AF093-C590-4A68-9348-982B3869BC13}" type="presOf" srcId="{51994AA2-3414-4C0E-85A7-27CDB93FC435}" destId="{0DB03F94-C968-452B-A3CC-6D71C6C0109C}" srcOrd="0" destOrd="0" presId="urn:microsoft.com/office/officeart/2005/8/layout/process4"/>
    <dgm:cxn modelId="{C2448BD8-F7D2-414B-8580-A203EA387360}" type="presOf" srcId="{0DD9FF17-C908-4EBD-A9A3-28D84ACB0CC3}" destId="{8BCD100B-16A0-4C77-B969-F11D5A3F8ABF}" srcOrd="0" destOrd="0" presId="urn:microsoft.com/office/officeart/2005/8/layout/process4"/>
    <dgm:cxn modelId="{7DCA7F58-D63D-46DF-A373-781AAA756A08}" type="presOf" srcId="{C3984AC3-C060-4ABB-B2AE-39E23CEE884D}" destId="{B9CCD3F6-A68F-4687-9A0F-0A7145C99DB8}" srcOrd="0" destOrd="0" presId="urn:microsoft.com/office/officeart/2005/8/layout/process4"/>
    <dgm:cxn modelId="{25753850-43F4-4AE3-80A8-71CD7497A935}" srcId="{9A85B781-8AE3-4A6A-A047-4C98D87345E9}" destId="{C3984AC3-C060-4ABB-B2AE-39E23CEE884D}" srcOrd="0" destOrd="0" parTransId="{7370B839-E4A2-47D3-B157-169E31B5F939}" sibTransId="{6FB62F83-128A-4645-A4E9-2F9B6C53EDA5}"/>
    <dgm:cxn modelId="{E3AE927F-5B72-4BC1-ADB7-8E223D2D0F10}" srcId="{BA020B38-4DE8-4B76-8081-DA2168AFE213}" destId="{E9EA5AB3-0CE8-4D29-A55D-8A2AE69EDEE6}" srcOrd="2" destOrd="0" parTransId="{2A0D166E-0A1E-4401-9B31-FA67993AA519}" sibTransId="{852D9933-EA54-4B3F-9E1D-201D2BBB2825}"/>
    <dgm:cxn modelId="{7B2E600B-218B-4983-91FC-3672BABDD529}" type="presOf" srcId="{BA020B38-4DE8-4B76-8081-DA2168AFE213}" destId="{93476CAB-0F76-4422-9ADB-E082834EF776}" srcOrd="0" destOrd="0" presId="urn:microsoft.com/office/officeart/2005/8/layout/process4"/>
    <dgm:cxn modelId="{528FD260-D42A-4E0E-827D-645C4B59E87C}" type="presOf" srcId="{9A85B781-8AE3-4A6A-A047-4C98D87345E9}" destId="{AC42ACF2-D612-4789-937F-A9F3A25BE146}" srcOrd="0" destOrd="0" presId="urn:microsoft.com/office/officeart/2005/8/layout/process4"/>
    <dgm:cxn modelId="{424C22E4-AE6E-426D-86AD-9E923BF459EA}" srcId="{887965F9-657F-4F67-8006-0BD6B417D29C}" destId="{BA020B38-4DE8-4B76-8081-DA2168AFE213}" srcOrd="0" destOrd="0" parTransId="{633CDD7B-7C85-45BA-A3BF-FF735B240168}" sibTransId="{49F5A1B8-3995-4E8B-9E37-D433D284129E}"/>
    <dgm:cxn modelId="{4B3DAFA8-A6F7-4BB8-982B-905D790163F4}" srcId="{732CE7CF-83F5-4580-A11C-D4489252D6BE}" destId="{319B5490-CCD3-4B52-9FE2-A1CE1779FAE2}" srcOrd="3" destOrd="0" parTransId="{5962D205-F6ED-4EEC-97E9-E04A3CFB8EC5}" sibTransId="{E6BDF04C-5226-400B-890C-8BB4D7252D69}"/>
    <dgm:cxn modelId="{5FC2387F-3529-49F6-95DB-27FEDB14A003}" type="presOf" srcId="{BA020B38-4DE8-4B76-8081-DA2168AFE213}" destId="{D4C7390E-9898-4062-B004-B708969A1541}" srcOrd="1" destOrd="0" presId="urn:microsoft.com/office/officeart/2005/8/layout/process4"/>
    <dgm:cxn modelId="{AD1D6BFC-A931-45D6-AA6B-DF1612A95CC5}" type="presOf" srcId="{887965F9-657F-4F67-8006-0BD6B417D29C}" destId="{6032E37B-5955-41DC-A2B3-C37B40C00BC7}" srcOrd="0" destOrd="0" presId="urn:microsoft.com/office/officeart/2005/8/layout/process4"/>
    <dgm:cxn modelId="{B2585BB8-2BC4-4344-96CD-161C6719C70A}" srcId="{887965F9-657F-4F67-8006-0BD6B417D29C}" destId="{9A85B781-8AE3-4A6A-A047-4C98D87345E9}" srcOrd="2" destOrd="0" parTransId="{81EF98FF-BB58-4B45-8AA6-AE0EAEE717F9}" sibTransId="{271927FB-714D-477F-A7D3-347D6C18BE3B}"/>
    <dgm:cxn modelId="{76A84EBA-3990-41CA-A589-E0F6A0FD4FC6}" type="presOf" srcId="{DCD8B118-EC4D-4DC6-9B81-4F12320F100D}" destId="{60EDA939-A78B-4386-A90B-C8BBD2D48BF9}" srcOrd="0" destOrd="0" presId="urn:microsoft.com/office/officeart/2005/8/layout/process4"/>
    <dgm:cxn modelId="{6E4CCDDD-DF6E-4FCA-A04B-2CDE50D9004A}" srcId="{BA020B38-4DE8-4B76-8081-DA2168AFE213}" destId="{0DD9FF17-C908-4EBD-A9A3-28D84ACB0CC3}" srcOrd="1" destOrd="0" parTransId="{97512BE1-4880-4084-8D64-AD34B224CE3D}" sibTransId="{68D0E342-6C6E-47D6-94B9-222C59DAF849}"/>
    <dgm:cxn modelId="{3770BAF7-D569-4E66-AA5A-A97564999F30}" srcId="{DCD8B118-EC4D-4DC6-9B81-4F12320F100D}" destId="{B2742849-F7B5-4469-A445-663B563FE7CC}" srcOrd="1" destOrd="0" parTransId="{601F13F1-8683-4612-A6F5-2BAA5CF66E2F}" sibTransId="{F4966F85-6BAF-4996-9850-0999598A9582}"/>
    <dgm:cxn modelId="{9AEF42FC-66EB-407B-87C3-6CE8A81F6483}" type="presOf" srcId="{732CE7CF-83F5-4580-A11C-D4489252D6BE}" destId="{ED6657D2-2B90-4E8A-8300-3558CE53F41E}" srcOrd="0" destOrd="0" presId="urn:microsoft.com/office/officeart/2005/8/layout/process4"/>
    <dgm:cxn modelId="{3913A92C-7A37-4DC4-8626-AC5865FBBB3F}" type="presOf" srcId="{319B5490-CCD3-4B52-9FE2-A1CE1779FAE2}" destId="{4A9A60B8-953F-461F-BDC9-BA9A6FDA73D2}" srcOrd="0" destOrd="0" presId="urn:microsoft.com/office/officeart/2005/8/layout/process4"/>
    <dgm:cxn modelId="{2098CDD7-E3C8-4CE0-B7EF-455E1A0C48F7}" type="presOf" srcId="{75E8F991-7FBB-4915-AB06-6C7EBDA0709D}" destId="{4D3D59BC-BDCB-40AB-AAAF-3D055D6B4121}" srcOrd="0" destOrd="0" presId="urn:microsoft.com/office/officeart/2005/8/layout/process4"/>
    <dgm:cxn modelId="{96FA4FAA-1C1C-4673-BCDC-E57FCFC9AFC4}" srcId="{DCD8B118-EC4D-4DC6-9B81-4F12320F100D}" destId="{5BA9B9F9-A463-4754-BB54-A14509A85AB7}" srcOrd="0" destOrd="0" parTransId="{DD4D1435-701A-4B8D-9BE7-5A708A1B3B6A}" sibTransId="{FD02CBF3-14B9-494F-B6B3-0F9947507AA6}"/>
    <dgm:cxn modelId="{1026D412-FD12-4E4A-9243-88F47A48EE23}" type="presParOf" srcId="{6032E37B-5955-41DC-A2B3-C37B40C00BC7}" destId="{560F6316-1369-4A35-9B07-34D59A3CABDF}" srcOrd="0" destOrd="0" presId="urn:microsoft.com/office/officeart/2005/8/layout/process4"/>
    <dgm:cxn modelId="{2B3C4E08-D8FA-4C26-B370-4E901EC4DF20}" type="presParOf" srcId="{560F6316-1369-4A35-9B07-34D59A3CABDF}" destId="{ED6657D2-2B90-4E8A-8300-3558CE53F41E}" srcOrd="0" destOrd="0" presId="urn:microsoft.com/office/officeart/2005/8/layout/process4"/>
    <dgm:cxn modelId="{A3FC980F-151F-4395-9C8A-915FB407C66D}" type="presParOf" srcId="{560F6316-1369-4A35-9B07-34D59A3CABDF}" destId="{D2E4092A-16F5-4E67-AF3C-BAEA5E57116B}" srcOrd="1" destOrd="0" presId="urn:microsoft.com/office/officeart/2005/8/layout/process4"/>
    <dgm:cxn modelId="{B648583E-75E5-4F70-A59D-B2BC19FA1761}" type="presParOf" srcId="{560F6316-1369-4A35-9B07-34D59A3CABDF}" destId="{C4736644-C0F2-43B6-98CD-5740D147BDED}" srcOrd="2" destOrd="0" presId="urn:microsoft.com/office/officeart/2005/8/layout/process4"/>
    <dgm:cxn modelId="{32B93FAE-FB9B-4D12-8820-A2F8DF9B9A59}" type="presParOf" srcId="{C4736644-C0F2-43B6-98CD-5740D147BDED}" destId="{3E6D7A03-7894-4953-9452-CD968D6F2B92}" srcOrd="0" destOrd="0" presId="urn:microsoft.com/office/officeart/2005/8/layout/process4"/>
    <dgm:cxn modelId="{CDF7A199-4B0A-4C6D-AF43-F89C60977B5D}" type="presParOf" srcId="{C4736644-C0F2-43B6-98CD-5740D147BDED}" destId="{6B6E42FE-EA9A-468B-94F6-8C3EBD4E51E5}" srcOrd="1" destOrd="0" presId="urn:microsoft.com/office/officeart/2005/8/layout/process4"/>
    <dgm:cxn modelId="{F00E519E-FBAA-452F-8136-E55F7C9AC11A}" type="presParOf" srcId="{C4736644-C0F2-43B6-98CD-5740D147BDED}" destId="{4D3D59BC-BDCB-40AB-AAAF-3D055D6B4121}" srcOrd="2" destOrd="0" presId="urn:microsoft.com/office/officeart/2005/8/layout/process4"/>
    <dgm:cxn modelId="{8A6E5C0A-39B5-4B84-9D03-272E8C543EAE}" type="presParOf" srcId="{C4736644-C0F2-43B6-98CD-5740D147BDED}" destId="{4A9A60B8-953F-461F-BDC9-BA9A6FDA73D2}" srcOrd="3" destOrd="0" presId="urn:microsoft.com/office/officeart/2005/8/layout/process4"/>
    <dgm:cxn modelId="{0092F091-8E14-4D50-B3A0-32BE34F49BF8}" type="presParOf" srcId="{C4736644-C0F2-43B6-98CD-5740D147BDED}" destId="{A95F270B-771C-40A4-ACD0-BF690CE81DF0}" srcOrd="4" destOrd="0" presId="urn:microsoft.com/office/officeart/2005/8/layout/process4"/>
    <dgm:cxn modelId="{41B7409A-9004-458C-8B18-886506161C9F}" type="presParOf" srcId="{6032E37B-5955-41DC-A2B3-C37B40C00BC7}" destId="{591F176E-E45D-496C-A284-4021D7352951}" srcOrd="1" destOrd="0" presId="urn:microsoft.com/office/officeart/2005/8/layout/process4"/>
    <dgm:cxn modelId="{6907B12A-690D-49FF-8B07-FEB319A1E17E}" type="presParOf" srcId="{6032E37B-5955-41DC-A2B3-C37B40C00BC7}" destId="{97E3E7D1-C3AF-42B5-908A-F8F59962FEE3}" srcOrd="2" destOrd="0" presId="urn:microsoft.com/office/officeart/2005/8/layout/process4"/>
    <dgm:cxn modelId="{F360F7B1-C308-4F71-A3DB-F2235C5F02BA}" type="presParOf" srcId="{97E3E7D1-C3AF-42B5-908A-F8F59962FEE3}" destId="{AC42ACF2-D612-4789-937F-A9F3A25BE146}" srcOrd="0" destOrd="0" presId="urn:microsoft.com/office/officeart/2005/8/layout/process4"/>
    <dgm:cxn modelId="{71D8946B-7322-435F-BC56-866C2E5B2897}" type="presParOf" srcId="{97E3E7D1-C3AF-42B5-908A-F8F59962FEE3}" destId="{A9AF63E6-127D-4C39-B089-89431B8E3F94}" srcOrd="1" destOrd="0" presId="urn:microsoft.com/office/officeart/2005/8/layout/process4"/>
    <dgm:cxn modelId="{7FAE1B19-2841-465E-A1F6-50D2973A6986}" type="presParOf" srcId="{97E3E7D1-C3AF-42B5-908A-F8F59962FEE3}" destId="{FB27E9F2-9FEF-47D4-95D4-AA19E520D7C5}" srcOrd="2" destOrd="0" presId="urn:microsoft.com/office/officeart/2005/8/layout/process4"/>
    <dgm:cxn modelId="{51399B5C-DF49-49CB-8B59-AE447A26B41A}" type="presParOf" srcId="{FB27E9F2-9FEF-47D4-95D4-AA19E520D7C5}" destId="{B9CCD3F6-A68F-4687-9A0F-0A7145C99DB8}" srcOrd="0" destOrd="0" presId="urn:microsoft.com/office/officeart/2005/8/layout/process4"/>
    <dgm:cxn modelId="{396EF581-0DD2-464C-BA23-1927E78A25D7}" type="presParOf" srcId="{FB27E9F2-9FEF-47D4-95D4-AA19E520D7C5}" destId="{0DB03F94-C968-452B-A3CC-6D71C6C0109C}" srcOrd="1" destOrd="0" presId="urn:microsoft.com/office/officeart/2005/8/layout/process4"/>
    <dgm:cxn modelId="{34A4FD81-B0FA-4350-AFBD-969B0D8C20EC}" type="presParOf" srcId="{6032E37B-5955-41DC-A2B3-C37B40C00BC7}" destId="{3B7F45A8-9B3B-47FC-A78F-441EF818AD44}" srcOrd="3" destOrd="0" presId="urn:microsoft.com/office/officeart/2005/8/layout/process4"/>
    <dgm:cxn modelId="{59E7FED6-7B45-4DE0-A922-A81B4F412AED}" type="presParOf" srcId="{6032E37B-5955-41DC-A2B3-C37B40C00BC7}" destId="{762F60AB-67EE-409B-BF8F-DEABBF1D6C83}" srcOrd="4" destOrd="0" presId="urn:microsoft.com/office/officeart/2005/8/layout/process4"/>
    <dgm:cxn modelId="{BFC2B0F7-BCA0-47FB-9C2E-F3B2FF4E8CAF}" type="presParOf" srcId="{762F60AB-67EE-409B-BF8F-DEABBF1D6C83}" destId="{60EDA939-A78B-4386-A90B-C8BBD2D48BF9}" srcOrd="0" destOrd="0" presId="urn:microsoft.com/office/officeart/2005/8/layout/process4"/>
    <dgm:cxn modelId="{9BA30DD8-98DD-46A5-B721-1811C1E46008}" type="presParOf" srcId="{762F60AB-67EE-409B-BF8F-DEABBF1D6C83}" destId="{5C68747A-03E6-4D8F-8180-8E3CDCA5CB7B}" srcOrd="1" destOrd="0" presId="urn:microsoft.com/office/officeart/2005/8/layout/process4"/>
    <dgm:cxn modelId="{F75956A3-2C00-487E-8D22-7AD7DFA6E85D}" type="presParOf" srcId="{762F60AB-67EE-409B-BF8F-DEABBF1D6C83}" destId="{02135F6F-47EF-4653-8EEA-1A95BB518A7B}" srcOrd="2" destOrd="0" presId="urn:microsoft.com/office/officeart/2005/8/layout/process4"/>
    <dgm:cxn modelId="{4C4374F3-8FB4-43E7-A7EE-C4EB40D00EC5}" type="presParOf" srcId="{02135F6F-47EF-4653-8EEA-1A95BB518A7B}" destId="{95472D18-9CC5-4797-B0EE-25AB6ACA8927}" srcOrd="0" destOrd="0" presId="urn:microsoft.com/office/officeart/2005/8/layout/process4"/>
    <dgm:cxn modelId="{73B31563-659B-4B8C-8D44-5D9E18215688}" type="presParOf" srcId="{02135F6F-47EF-4653-8EEA-1A95BB518A7B}" destId="{792478E1-2923-40BC-B745-7A755EEB4766}" srcOrd="1" destOrd="0" presId="urn:microsoft.com/office/officeart/2005/8/layout/process4"/>
    <dgm:cxn modelId="{92FCF8F3-E790-4DDF-B641-EE76190F27D8}" type="presParOf" srcId="{6032E37B-5955-41DC-A2B3-C37B40C00BC7}" destId="{477FF5DA-25BC-447F-A0CB-90F33BA7FE29}" srcOrd="5" destOrd="0" presId="urn:microsoft.com/office/officeart/2005/8/layout/process4"/>
    <dgm:cxn modelId="{A4C45BEB-A445-4C0B-8603-89C9FDA10A2E}" type="presParOf" srcId="{6032E37B-5955-41DC-A2B3-C37B40C00BC7}" destId="{2B556926-1D87-41EE-9630-2B87A9B19114}" srcOrd="6" destOrd="0" presId="urn:microsoft.com/office/officeart/2005/8/layout/process4"/>
    <dgm:cxn modelId="{56D0E787-E6F5-484B-B531-2622F169D907}" type="presParOf" srcId="{2B556926-1D87-41EE-9630-2B87A9B19114}" destId="{93476CAB-0F76-4422-9ADB-E082834EF776}" srcOrd="0" destOrd="0" presId="urn:microsoft.com/office/officeart/2005/8/layout/process4"/>
    <dgm:cxn modelId="{5A5EDF4D-CCC1-43BA-BAFE-A4869CC8097A}" type="presParOf" srcId="{2B556926-1D87-41EE-9630-2B87A9B19114}" destId="{D4C7390E-9898-4062-B004-B708969A1541}" srcOrd="1" destOrd="0" presId="urn:microsoft.com/office/officeart/2005/8/layout/process4"/>
    <dgm:cxn modelId="{73323F92-8D6A-4645-B355-17C76342559A}" type="presParOf" srcId="{2B556926-1D87-41EE-9630-2B87A9B19114}" destId="{FDE2BDFD-5B2D-4C0A-BF4F-F571F2AAADE3}" srcOrd="2" destOrd="0" presId="urn:microsoft.com/office/officeart/2005/8/layout/process4"/>
    <dgm:cxn modelId="{F482DF64-6AF6-40AF-BFA0-B5DBED23F5A0}" type="presParOf" srcId="{FDE2BDFD-5B2D-4C0A-BF4F-F571F2AAADE3}" destId="{A5634D70-C3AA-40D4-9814-A28021759172}" srcOrd="0" destOrd="0" presId="urn:microsoft.com/office/officeart/2005/8/layout/process4"/>
    <dgm:cxn modelId="{62409AB9-5108-4398-BB03-690D104FA750}" type="presParOf" srcId="{FDE2BDFD-5B2D-4C0A-BF4F-F571F2AAADE3}" destId="{8BCD100B-16A0-4C77-B969-F11D5A3F8ABF}" srcOrd="1" destOrd="0" presId="urn:microsoft.com/office/officeart/2005/8/layout/process4"/>
    <dgm:cxn modelId="{088680F1-CC05-497F-8616-356760C94848}" type="presParOf" srcId="{FDE2BDFD-5B2D-4C0A-BF4F-F571F2AAADE3}" destId="{174A28C9-18E1-4535-8033-900FC912F9A9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E4092A-16F5-4E67-AF3C-BAEA5E57116B}">
      <dsp:nvSpPr>
        <dsp:cNvPr id="0" name=""/>
        <dsp:cNvSpPr/>
      </dsp:nvSpPr>
      <dsp:spPr>
        <a:xfrm>
          <a:off x="0" y="5704219"/>
          <a:ext cx="6525344" cy="148804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Подготовка, рассмотрение и утверждение отчёта </a:t>
          </a:r>
          <a:br>
            <a:rPr lang="ru-RU" sz="2000" b="1" kern="12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об исполнении бюджета</a:t>
          </a:r>
          <a:endParaRPr lang="ru-RU" sz="20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5704219"/>
        <a:ext cx="6525344" cy="803541"/>
      </dsp:txXfrm>
    </dsp:sp>
    <dsp:sp modelId="{3E6D7A03-7894-4953-9452-CD968D6F2B92}">
      <dsp:nvSpPr>
        <dsp:cNvPr id="0" name=""/>
        <dsp:cNvSpPr/>
      </dsp:nvSpPr>
      <dsp:spPr>
        <a:xfrm>
          <a:off x="2286" y="6429763"/>
          <a:ext cx="1277830" cy="87563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kern="1200" dirty="0" smtClean="0">
              <a:latin typeface="PT Astra Serif" pitchFamily="18" charset="-52"/>
              <a:ea typeface="PT Astra Serif" pitchFamily="18" charset="-52"/>
            </a:rPr>
            <a:t>Составление годового отчёта об исполнении областного бюджета и проекта закона об исполнении областного бюджета</a:t>
          </a:r>
          <a:endParaRPr lang="ru-RU" sz="9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2286" y="6429763"/>
        <a:ext cx="1277830" cy="875631"/>
      </dsp:txXfrm>
    </dsp:sp>
    <dsp:sp modelId="{6B6E42FE-EA9A-468B-94F6-8C3EBD4E51E5}">
      <dsp:nvSpPr>
        <dsp:cNvPr id="0" name=""/>
        <dsp:cNvSpPr/>
      </dsp:nvSpPr>
      <dsp:spPr>
        <a:xfrm>
          <a:off x="1280117" y="6425306"/>
          <a:ext cx="1090636" cy="884543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PT Astra Serif" pitchFamily="18" charset="-52"/>
              <a:ea typeface="PT Astra Serif" pitchFamily="18" charset="-52"/>
            </a:rPr>
            <a:t>Внешняя проверка годового отчета Счётной палатой Ульяновской области</a:t>
          </a:r>
          <a:r>
            <a:rPr lang="ru-RU" sz="900" kern="1200" dirty="0" smtClean="0"/>
            <a:t> </a:t>
          </a:r>
          <a:endParaRPr lang="ru-RU" sz="900" kern="1200" dirty="0"/>
        </a:p>
      </dsp:txBody>
      <dsp:txXfrm>
        <a:off x="1280117" y="6425306"/>
        <a:ext cx="1090636" cy="884543"/>
      </dsp:txXfrm>
    </dsp:sp>
    <dsp:sp modelId="{4D3D59BC-BDCB-40AB-AAAF-3D055D6B4121}">
      <dsp:nvSpPr>
        <dsp:cNvPr id="0" name=""/>
        <dsp:cNvSpPr/>
      </dsp:nvSpPr>
      <dsp:spPr>
        <a:xfrm>
          <a:off x="2370754" y="6429763"/>
          <a:ext cx="1167588" cy="87563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kern="1200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годовому отчёту об исполнении областного бюджета</a:t>
          </a:r>
          <a:endParaRPr lang="ru-RU" sz="9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2370754" y="6429763"/>
        <a:ext cx="1167588" cy="875631"/>
      </dsp:txXfrm>
    </dsp:sp>
    <dsp:sp modelId="{4A9A60B8-953F-461F-BDC9-BA9A6FDA73D2}">
      <dsp:nvSpPr>
        <dsp:cNvPr id="0" name=""/>
        <dsp:cNvSpPr/>
      </dsp:nvSpPr>
      <dsp:spPr>
        <a:xfrm>
          <a:off x="3538342" y="6429763"/>
          <a:ext cx="1650703" cy="87563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kern="1200" dirty="0" smtClean="0">
              <a:latin typeface="PT Astra Serif" pitchFamily="18" charset="-52"/>
              <a:ea typeface="PT Astra Serif" pitchFamily="18" charset="-52"/>
            </a:rPr>
            <a:t>Рассмотрение годового отчёта и утверждение проекта закона об исполнении областного бюджета Законодательным Собранием Ульяновской области </a:t>
          </a:r>
          <a:endParaRPr lang="ru-RU" sz="9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538342" y="6429763"/>
        <a:ext cx="1650703" cy="875631"/>
      </dsp:txXfrm>
    </dsp:sp>
    <dsp:sp modelId="{A95F270B-771C-40A4-ACD0-BF690CE81DF0}">
      <dsp:nvSpPr>
        <dsp:cNvPr id="0" name=""/>
        <dsp:cNvSpPr/>
      </dsp:nvSpPr>
      <dsp:spPr>
        <a:xfrm>
          <a:off x="5189046" y="6429763"/>
          <a:ext cx="1334010" cy="875631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PT Astra Serif" pitchFamily="18" charset="-52"/>
              <a:ea typeface="PT Astra Serif" pitchFamily="18" charset="-52"/>
            </a:rPr>
            <a:t>Подписание закона об исполнении областного бюджета за отчётный период Губернатором Ульяновской области</a:t>
          </a:r>
          <a:endParaRPr lang="ru-RU" sz="10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5189046" y="6429763"/>
        <a:ext cx="1334010" cy="875631"/>
      </dsp:txXfrm>
    </dsp:sp>
    <dsp:sp modelId="{A9AF63E6-127D-4C39-B089-89431B8E3F94}">
      <dsp:nvSpPr>
        <dsp:cNvPr id="0" name=""/>
        <dsp:cNvSpPr/>
      </dsp:nvSpPr>
      <dsp:spPr>
        <a:xfrm rot="10800000">
          <a:off x="0" y="3793051"/>
          <a:ext cx="6525344" cy="1950451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Исполнение бюджета</a:t>
          </a:r>
          <a:endParaRPr lang="ru-RU" sz="20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3793051"/>
        <a:ext cx="6525344" cy="684608"/>
      </dsp:txXfrm>
    </dsp:sp>
    <dsp:sp modelId="{B9CCD3F6-A68F-4687-9A0F-0A7145C99DB8}">
      <dsp:nvSpPr>
        <dsp:cNvPr id="0" name=""/>
        <dsp:cNvSpPr/>
      </dsp:nvSpPr>
      <dsp:spPr>
        <a:xfrm>
          <a:off x="0" y="4397662"/>
          <a:ext cx="3262672" cy="74371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Подготовка сводной бюджетной росписи и кассового плана исполнения областного бюджета 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4397662"/>
        <a:ext cx="3262672" cy="743716"/>
      </dsp:txXfrm>
    </dsp:sp>
    <dsp:sp modelId="{0DB03F94-C968-452B-A3CC-6D71C6C0109C}">
      <dsp:nvSpPr>
        <dsp:cNvPr id="0" name=""/>
        <dsp:cNvSpPr/>
      </dsp:nvSpPr>
      <dsp:spPr>
        <a:xfrm>
          <a:off x="3262672" y="4397662"/>
          <a:ext cx="3262672" cy="74371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-  исполнение бюджета по доходам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-  исполнение бюджета по расходам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-  исполнение бюджета по источникам  финансирования дефицита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262672" y="4397662"/>
        <a:ext cx="3262672" cy="743716"/>
      </dsp:txXfrm>
    </dsp:sp>
    <dsp:sp modelId="{5C68747A-03E6-4D8F-8180-8E3CDCA5CB7B}">
      <dsp:nvSpPr>
        <dsp:cNvPr id="0" name=""/>
        <dsp:cNvSpPr/>
      </dsp:nvSpPr>
      <dsp:spPr>
        <a:xfrm rot="10800000">
          <a:off x="0" y="1925187"/>
          <a:ext cx="6525344" cy="1892122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проекту закона </a:t>
          </a:r>
          <a:br>
            <a:rPr lang="ru-RU" sz="1800" b="1" kern="12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1800" b="1" kern="1200" dirty="0" smtClean="0">
              <a:latin typeface="PT Astra Serif" pitchFamily="18" charset="-52"/>
              <a:ea typeface="PT Astra Serif" pitchFamily="18" charset="-52"/>
            </a:rPr>
            <a:t>об областном бюджете</a:t>
          </a:r>
          <a:endParaRPr lang="ru-RU" sz="18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1925187"/>
        <a:ext cx="6525344" cy="664135"/>
      </dsp:txXfrm>
    </dsp:sp>
    <dsp:sp modelId="{95472D18-9CC5-4797-B0EE-25AB6ACA8927}">
      <dsp:nvSpPr>
        <dsp:cNvPr id="0" name=""/>
        <dsp:cNvSpPr/>
      </dsp:nvSpPr>
      <dsp:spPr>
        <a:xfrm>
          <a:off x="348" y="2500634"/>
          <a:ext cx="3676232" cy="74371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Рассмотрение проекта закона об областном бюджете в двух чтениях и его принятие Законодательным Собранием Ульяновской области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48" y="2500634"/>
        <a:ext cx="3676232" cy="743716"/>
      </dsp:txXfrm>
    </dsp:sp>
    <dsp:sp modelId="{792478E1-2923-40BC-B745-7A755EEB4766}">
      <dsp:nvSpPr>
        <dsp:cNvPr id="0" name=""/>
        <dsp:cNvSpPr/>
      </dsp:nvSpPr>
      <dsp:spPr>
        <a:xfrm>
          <a:off x="3676581" y="2500634"/>
          <a:ext cx="2848413" cy="74371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Подписание закона об областном бюджете Губернатором </a:t>
          </a:r>
          <a:br>
            <a:rPr lang="ru-RU" sz="1100" kern="12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 Ульяновской области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676581" y="2500634"/>
        <a:ext cx="2848413" cy="743716"/>
      </dsp:txXfrm>
    </dsp:sp>
    <dsp:sp modelId="{D4C7390E-9898-4062-B004-B708969A1541}">
      <dsp:nvSpPr>
        <dsp:cNvPr id="0" name=""/>
        <dsp:cNvSpPr/>
      </dsp:nvSpPr>
      <dsp:spPr>
        <a:xfrm rot="10800000">
          <a:off x="0" y="14839"/>
          <a:ext cx="6525344" cy="1947715"/>
        </a:xfrm>
        <a:prstGeom prst="upArrowCallou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Составление проекта бюджета</a:t>
          </a:r>
          <a:endParaRPr lang="ru-RU" sz="20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14839"/>
        <a:ext cx="6525344" cy="683648"/>
      </dsp:txXfrm>
    </dsp:sp>
    <dsp:sp modelId="{A5634D70-C3AA-40D4-9814-A28021759172}">
      <dsp:nvSpPr>
        <dsp:cNvPr id="0" name=""/>
        <dsp:cNvSpPr/>
      </dsp:nvSpPr>
      <dsp:spPr>
        <a:xfrm>
          <a:off x="1000" y="604974"/>
          <a:ext cx="3452771" cy="743716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Подготовка материалов для составления проекта бюджета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- прогноз социально-экономического развития 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- основные направления бюджетной и налоговой политики</a:t>
          </a:r>
          <a:endParaRPr lang="ru-RU" sz="10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1000" y="604974"/>
        <a:ext cx="3452771" cy="743716"/>
      </dsp:txXfrm>
    </dsp:sp>
    <dsp:sp modelId="{8BCD100B-16A0-4C77-B969-F11D5A3F8ABF}">
      <dsp:nvSpPr>
        <dsp:cNvPr id="0" name=""/>
        <dsp:cNvSpPr/>
      </dsp:nvSpPr>
      <dsp:spPr>
        <a:xfrm>
          <a:off x="3453771" y="604974"/>
          <a:ext cx="1569316" cy="74371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Согласование материалов для составления проекта бюджета</a:t>
          </a:r>
          <a:endParaRPr lang="ru-RU" sz="10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453771" y="604974"/>
        <a:ext cx="1569316" cy="743716"/>
      </dsp:txXfrm>
    </dsp:sp>
    <dsp:sp modelId="{174A28C9-18E1-4535-8033-900FC912F9A9}">
      <dsp:nvSpPr>
        <dsp:cNvPr id="0" name=""/>
        <dsp:cNvSpPr/>
      </dsp:nvSpPr>
      <dsp:spPr>
        <a:xfrm>
          <a:off x="5023088" y="604974"/>
          <a:ext cx="1501254" cy="74371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Подготовка проекта закона Ульяновской области об областном бюджете</a:t>
          </a:r>
          <a:endParaRPr lang="ru-RU" sz="10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5023088" y="604974"/>
        <a:ext cx="1501254" cy="743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0.82453</cdr:x>
      <cdr:y>0.26595</cdr:y>
    </cdr:from>
    <cdr:to>
      <cdr:x>0.96869</cdr:x>
      <cdr:y>0.34587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09854" y="614002"/>
          <a:ext cx="666108" cy="1845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50" dirty="0" smtClean="0">
              <a:solidFill>
                <a:srgbClr val="002060"/>
              </a:solidFill>
              <a:latin typeface="FuturaDemiC"/>
              <a:cs typeface="Arial" pitchFamily="34" charset="0"/>
            </a:rPr>
            <a:t>196,3</a:t>
          </a:r>
          <a:endParaRPr lang="ru-RU" sz="1050" dirty="0">
            <a:solidFill>
              <a:srgbClr val="002060"/>
            </a:solidFill>
            <a:latin typeface="FuturaDemiC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0.22352</cdr:x>
      <cdr:y>0.27216</cdr:y>
    </cdr:from>
    <cdr:to>
      <cdr:x>0.36768</cdr:x>
      <cdr:y>0.35532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032817" y="628345"/>
          <a:ext cx="666107" cy="1919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9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70,8%</a:t>
          </a:r>
          <a:endParaRPr lang="ru-RU" sz="9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0.21252</cdr:x>
      <cdr:y>0.64978</cdr:y>
    </cdr:from>
    <cdr:to>
      <cdr:x>0.44874</cdr:x>
      <cdr:y>0.78063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75983" y="1500144"/>
          <a:ext cx="862527" cy="302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9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8,1%</a:t>
          </a:r>
          <a:endParaRPr lang="ru-RU" sz="9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0.21442</cdr:x>
      <cdr:y>0.46394</cdr:y>
    </cdr:from>
    <cdr:to>
      <cdr:x>0.38958</cdr:x>
      <cdr:y>0.60491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782920" y="1071097"/>
          <a:ext cx="639565" cy="3254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9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14,3%</a:t>
          </a:r>
          <a:endParaRPr lang="ru-RU" sz="9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0.21004</cdr:x>
      <cdr:y>0.84934</cdr:y>
    </cdr:from>
    <cdr:to>
      <cdr:x>0.33111</cdr:x>
      <cdr:y>0.93164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766928" y="1960868"/>
          <a:ext cx="442078" cy="1900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8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6,7%</a:t>
          </a:r>
          <a:endParaRPr lang="ru-RU" sz="8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50" y="0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/>
          <a:lstStyle>
            <a:lvl1pPr algn="r">
              <a:defRPr sz="1200"/>
            </a:lvl1pPr>
          </a:lstStyle>
          <a:p>
            <a:fld id="{03598AB1-2233-4791-807E-025D5E876924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1838" y="744538"/>
            <a:ext cx="27908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84" tIns="46092" rIns="92184" bIns="4609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7416"/>
            <a:ext cx="5435600" cy="4469130"/>
          </a:xfrm>
          <a:prstGeom prst="rect">
            <a:avLst/>
          </a:prstGeom>
        </p:spPr>
        <p:txBody>
          <a:bodyPr vert="horz" lIns="92184" tIns="46092" rIns="92184" bIns="4609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3106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50" y="9433106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 anchor="b"/>
          <a:lstStyle>
            <a:lvl1pPr algn="r">
              <a:defRPr sz="1200"/>
            </a:lvl1pPr>
          </a:lstStyle>
          <a:p>
            <a:fld id="{41C9AF3A-D564-4097-B870-6A401C78220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268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270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2595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2420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0256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01838" y="744538"/>
            <a:ext cx="279082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41737-66BE-459E-9470-F01794702784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5775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01838" y="744538"/>
            <a:ext cx="279082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41737-66BE-459E-9470-F01794702784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0861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2138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7991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C61743-8AA8-4389-BF1E-ACBB3E1228D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140550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3256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4453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77592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1220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9AF3A-D564-4097-B870-6A401C782206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9563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2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2.xls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png"/><Relationship Id="rId4" Type="http://schemas.openxmlformats.org/officeDocument/2006/relationships/oleObject" Target="../embeddings/_____Microsoft_Office_Excel_97-20033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chart" Target="../charts/char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3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5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7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9.xml"/><Relationship Id="rId5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0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chart" Target="../charts/char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image" Target="../media/image31.png"/><Relationship Id="rId18" Type="http://schemas.openxmlformats.org/officeDocument/2006/relationships/chart" Target="../charts/chart25.xml"/><Relationship Id="rId3" Type="http://schemas.openxmlformats.org/officeDocument/2006/relationships/image" Target="../media/image21.png"/><Relationship Id="rId7" Type="http://schemas.openxmlformats.org/officeDocument/2006/relationships/image" Target="../media/image25.gif"/><Relationship Id="rId12" Type="http://schemas.openxmlformats.org/officeDocument/2006/relationships/image" Target="../media/image30.png"/><Relationship Id="rId17" Type="http://schemas.openxmlformats.org/officeDocument/2006/relationships/image" Target="../media/image34.jpeg"/><Relationship Id="rId2" Type="http://schemas.openxmlformats.org/officeDocument/2006/relationships/image" Target="../media/image20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5" Type="http://schemas.openxmlformats.org/officeDocument/2006/relationships/image" Target="../media/image2.png"/><Relationship Id="rId10" Type="http://schemas.openxmlformats.org/officeDocument/2006/relationships/image" Target="../media/image28.png"/><Relationship Id="rId19" Type="http://schemas.openxmlformats.org/officeDocument/2006/relationships/image" Target="../media/image35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jpe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19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minfin73.gosuslugi.r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0648" y="5508104"/>
            <a:ext cx="63367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Meiryo" panose="020B0604030504040204" pitchFamily="34" charset="-128"/>
              </a:rPr>
              <a:t>БЮДЖЕТ ДЛЯ ГРАЖДАН</a:t>
            </a:r>
            <a:r>
              <a:rPr lang="ru-RU" sz="28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Meiryo" panose="020B0604030504040204" pitchFamily="34" charset="-128"/>
              </a:rPr>
              <a:t/>
            </a:r>
            <a:br>
              <a:rPr lang="ru-RU" sz="28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Meiryo" panose="020B0604030504040204" pitchFamily="34" charset="-128"/>
              </a:rPr>
            </a:br>
            <a:r>
              <a:rPr lang="ru-RU" sz="2400" b="1" dirty="0" smtClean="0">
                <a:solidFill>
                  <a:srgbClr val="496FB4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 проекту закона Ульяновской области </a:t>
            </a:r>
            <a:br>
              <a:rPr lang="ru-RU" sz="2400" b="1" dirty="0" smtClean="0">
                <a:solidFill>
                  <a:srgbClr val="496FB4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2400" b="1" dirty="0" smtClean="0">
                <a:solidFill>
                  <a:srgbClr val="496FB4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«Об исполнении областного бюджета Ульяновской области за 2025 год»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Meiryo" panose="020B06040305040402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848" y="831641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</a:rPr>
              <a:t>Ульяновск, 2026</a:t>
            </a:r>
            <a:endParaRPr lang="ru-RU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914" name="AutoShape 2" descr="Дом Гончар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15714" name="Picture 2" descr="https://avatars.mds.yandex.net/get-altay/5751673/2a0000017cf28cec5b5242c8bb7fe3e86480/XXL_heig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735" y="971600"/>
            <a:ext cx="6064530" cy="4392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2386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640" y="1187624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МЕЖБЮДЖЕТНЫЕ ТРАНСФЕРТЫ МЕСТНЫМ БЮДЖЕТАМ ЗА 2025 ГОД</a:t>
            </a:r>
            <a:r>
              <a:rPr lang="ru-RU" sz="17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7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7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                                                                                                   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млн руб.</a:t>
            </a:r>
            <a:endParaRPr lang="ru-RU" sz="1700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6" name="Содержимое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7316081"/>
              </p:ext>
            </p:extLst>
          </p:nvPr>
        </p:nvGraphicFramePr>
        <p:xfrm>
          <a:off x="188640" y="2141731"/>
          <a:ext cx="6497638" cy="6102677"/>
        </p:xfrm>
        <a:graphic>
          <a:graphicData uri="http://schemas.openxmlformats.org/presentationml/2006/ole">
            <p:oleObj spid="_x0000_s209922" name="Лист" r:id="rId4" imgW="7905630" imgH="5572253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641" y="1259632"/>
            <a:ext cx="6408711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УРОВЕНЬ РАСЧЁТНОЙ БЮДЖЕТНОЙ ОБЕСПЕЧЕННОСТИ МУНИЦИПАЛЬНЫХ РАЙОНОВ, ГОРОДСКИХ ОКРУГОВ </a:t>
            </a:r>
            <a:b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ЗА 2025 ГОД</a:t>
            </a:r>
          </a:p>
          <a:p>
            <a:endParaRPr lang="ru-RU" sz="1950" b="1" dirty="0">
              <a:solidFill>
                <a:srgbClr val="FE7E65"/>
              </a:solidFill>
              <a:latin typeface="Arial" panose="020B0604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07230656"/>
              </p:ext>
            </p:extLst>
          </p:nvPr>
        </p:nvGraphicFramePr>
        <p:xfrm>
          <a:off x="101600" y="2514600"/>
          <a:ext cx="6629400" cy="5616575"/>
        </p:xfrm>
        <a:graphic>
          <a:graphicData uri="http://schemas.openxmlformats.org/presentationml/2006/ole">
            <p:oleObj spid="_x0000_s210946" name="Worksheet" r:id="rId4" imgW="6762772" imgH="5267357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8196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6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82758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РЕАЛИЗАЦИЯ НАЦИОНАЛЬНЫХ ПРОЕКТОВ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57192" y="1187624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/>
              <a:t>млн руб.</a:t>
            </a:r>
          </a:p>
        </p:txBody>
      </p:sp>
      <p:sp>
        <p:nvSpPr>
          <p:cNvPr id="40" name="Овал 39"/>
          <p:cNvSpPr/>
          <p:nvPr/>
        </p:nvSpPr>
        <p:spPr>
          <a:xfrm>
            <a:off x="4875261" y="4547944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41,0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587229" y="3611840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ПРОДОВОЛЬСТ-ВЕННАЯ БЕЗОПАСНОСТЬ</a:t>
            </a:r>
            <a:endParaRPr lang="ru-RU" sz="14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32694" y="3611906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ТУРИЗМ И ГОСТЕПРИИМСТВО</a:t>
            </a:r>
            <a:endParaRPr lang="ru-RU" sz="14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816" y="3611906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ПРОДОЛЖИТЕЛЬНАЯ И АКТИВНАЯ ЖИЗНЬ</a:t>
            </a:r>
            <a:endParaRPr lang="ru-RU" sz="13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11856" y="4548010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1 007,0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720726" y="4548010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90,6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97202" y="1766763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СЕМЬЯ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885234" y="2702867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1 360,7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92799" y="5726594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КАДРЫ</a:t>
            </a:r>
            <a:endParaRPr lang="ru-RU" sz="15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880831" y="6662698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10,0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5530" y="1766969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МОЛОДЁЖЬ И ДЕТИ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5290" y="1766969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ИНФРАСТРУКТУРА ДЛЯ ЖИЗНИ</a:t>
            </a:r>
            <a:endParaRPr lang="ru-RU" sz="15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775570" y="2703073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2 642,8</a:t>
            </a:r>
            <a:r>
              <a:rPr lang="ru-RU" dirty="0" smtClean="0"/>
              <a:t>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15330" y="2703073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9 805,1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20888" y="5724128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white"/>
                </a:solidFill>
                <a:latin typeface="PT Astra Serif" pitchFamily="18" charset="-52"/>
                <a:ea typeface="PT Astra Serif" pitchFamily="18" charset="-52"/>
              </a:rPr>
              <a:t>МЕЖДУНАРОДНАЯ КООПЕРАЦИЯ И ЭКСПОРТ</a:t>
            </a:r>
            <a:endParaRPr lang="ru-RU" sz="1400" b="1" dirty="0">
              <a:solidFill>
                <a:prstClr val="white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8977" y="5736516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ЭФФЕКТИВНАЯ И КОНКУРЕНТНАЯ ЭКОНОМИКА</a:t>
            </a:r>
            <a:endParaRPr lang="ru-RU" sz="15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2708920" y="6660232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26,6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37009" y="6672620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31,0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8" name="Рисунок 37" descr="здравоохране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79808" y="3107850"/>
            <a:ext cx="648072" cy="648072"/>
          </a:xfrm>
          <a:prstGeom prst="rect">
            <a:avLst/>
          </a:prstGeom>
        </p:spPr>
      </p:pic>
      <p:pic>
        <p:nvPicPr>
          <p:cNvPr id="39" name="Рисунок 38" descr="демограф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1128" y="1259632"/>
            <a:ext cx="648071" cy="648072"/>
          </a:xfrm>
          <a:prstGeom prst="rect">
            <a:avLst/>
          </a:prstGeom>
        </p:spPr>
      </p:pic>
      <p:pic>
        <p:nvPicPr>
          <p:cNvPr id="42" name="Рисунок 41" descr="экология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48880" y="7092280"/>
            <a:ext cx="723832" cy="648072"/>
          </a:xfrm>
          <a:prstGeom prst="rect">
            <a:avLst/>
          </a:prstGeom>
        </p:spPr>
      </p:pic>
      <p:pic>
        <p:nvPicPr>
          <p:cNvPr id="43" name="Рисунок 42" descr="БКД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274" y="1334921"/>
            <a:ext cx="598879" cy="554385"/>
          </a:xfrm>
          <a:prstGeom prst="rect">
            <a:avLst/>
          </a:prstGeom>
        </p:spPr>
      </p:pic>
      <p:pic>
        <p:nvPicPr>
          <p:cNvPr id="54" name="Рисунок 53" descr="цэк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8640" y="5220072"/>
            <a:ext cx="651182" cy="648072"/>
          </a:xfrm>
          <a:prstGeom prst="rect">
            <a:avLst/>
          </a:prstGeom>
        </p:spPr>
      </p:pic>
      <p:pic>
        <p:nvPicPr>
          <p:cNvPr id="57" name="Рисунок 56" descr="занятость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9120" y="5292080"/>
            <a:ext cx="576065" cy="509255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260648" y="7596336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БЕСПИЛОТНЫЕ АВИАЦИОННЫЕ СИСТЕМЫ</a:t>
            </a:r>
            <a:endParaRPr lang="ru-RU" sz="14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48680" y="8532440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6,7 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05478" name="Picture 6" descr="C:\Users\U22\Pictures\q1odqaxi4a0vwsj84p55t9x0aqsdncq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48880" y="3203848"/>
            <a:ext cx="596900" cy="564765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2435724" y="7596336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ЭКОЛОГИЧЕСКОЕ БЛАГОПОЛУЧИЕ</a:t>
            </a:r>
            <a:endParaRPr lang="ru-RU" sz="14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2723756" y="8532440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1,5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77156" name="Picture 4" descr="Picture backgroun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48880" y="1259632"/>
            <a:ext cx="648072" cy="646807"/>
          </a:xfrm>
          <a:prstGeom prst="rect">
            <a:avLst/>
          </a:prstGeom>
          <a:noFill/>
        </p:spPr>
      </p:pic>
      <p:pic>
        <p:nvPicPr>
          <p:cNvPr id="177158" name="Picture 6" descr="Picture background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37112" y="3110415"/>
            <a:ext cx="560312" cy="669497"/>
          </a:xfrm>
          <a:prstGeom prst="rect">
            <a:avLst/>
          </a:prstGeom>
          <a:noFill/>
        </p:spPr>
      </p:pic>
      <p:sp>
        <p:nvSpPr>
          <p:cNvPr id="177160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7162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7164" name="AutoShape 1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7166" name="AutoShape 1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77168" name="Picture 16" descr="Picture background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76872" y="5148064"/>
            <a:ext cx="720080" cy="720080"/>
          </a:xfrm>
          <a:prstGeom prst="rect">
            <a:avLst/>
          </a:prstGeom>
          <a:noFill/>
        </p:spPr>
      </p:pic>
      <p:pic>
        <p:nvPicPr>
          <p:cNvPr id="177178" name="Picture 26" descr="Picture backgroun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44624" y="7020272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656" y="46174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6771" y="46174"/>
            <a:ext cx="386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6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503968"/>
            <a:ext cx="6336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в разрезе государственных программ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3188134"/>
              </p:ext>
            </p:extLst>
          </p:nvPr>
        </p:nvGraphicFramePr>
        <p:xfrm>
          <a:off x="101015" y="884694"/>
          <a:ext cx="6628446" cy="7951985"/>
        </p:xfrm>
        <a:graphic>
          <a:graphicData uri="http://schemas.openxmlformats.org/drawingml/2006/table">
            <a:tbl>
              <a:tblPr/>
              <a:tblGrid>
                <a:gridCol w="3933365"/>
                <a:gridCol w="582720"/>
                <a:gridCol w="612100"/>
                <a:gridCol w="647229"/>
                <a:gridCol w="509880"/>
                <a:gridCol w="343152"/>
              </a:tblGrid>
              <a:tr h="523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Наименование Государственных программ </a:t>
                      </a:r>
                      <a:b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</a:b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Ульяновской</a:t>
                      </a:r>
                      <a:r>
                        <a:rPr lang="ru-RU" sz="1030" b="1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2024г.  факт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2025г. план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2025г. факт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% испол-нения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темп роста, </a:t>
                      </a: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%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5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Реализация молодёжной политики на территории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147,6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281,5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278,6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188,7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84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Содействие занятости населения и развитие трудовых ресурсов в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457,0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435,2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433,4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99,6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94,8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здравоохранения в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15 420,3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16 953,0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16 825,8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109,1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 модернизация образования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23 951,1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26 667,6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26 392,0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110,2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84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Социальная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поддержка и защита населения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 территории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16 904,0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17 522,7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17 485,1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103,4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9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Гражданское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общество и государственная национальная политика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294,3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377,1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376,7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128,0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7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жилищно-коммунального хозяйства и повышение энергетической эффективности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5 304,5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2 892,2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2 891,0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54,5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государственного управления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549,9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589,4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576,3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97,8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104,8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7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строительства и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повышение уровня доступности жилых</a:t>
                      </a: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помещений и качества жилищного обеспечения населения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2 723,7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1 678,8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1 578,4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94,0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58,0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63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правопорядка и безопасности жизнедеятельности на территории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1 544,7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1 367,5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1 339,0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97,9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86,7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культуры, туризма и сохранение объектов культурного наследия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2 779,8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3 032,9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3 025,6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108,8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Охрана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окружающей среды и восстановление природных ресурсов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695,5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498,4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472,4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94,8</a:t>
                      </a:r>
                      <a:endParaRPr lang="ru-RU" sz="103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67,9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8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физической культуры и спорта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2 316,4</a:t>
                      </a: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1 806,9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1 803,3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77,8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Формирование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благоприятного инвестиционного климата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582,1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698,7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312,1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44,7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53,6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5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транспортной системы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10 675,3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15 352,9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14 877,2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96,9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139,4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3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агропромышленного комплекса, сельских территорий и регулирование рынков сельскохозяйственной продукции, сырья и продовольствия</a:t>
                      </a: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в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5 913,1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4 081,7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4 047,2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68,4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Государственной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ветеринарной службы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Российской Федерации на территории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337,8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341,0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340,8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100,9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64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Управление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государственными финансами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7 685,2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9 707,7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9 474,9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97,6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123,3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информационного общества и электронного правительства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854,6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803,5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803,4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94,0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7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отдельных направлений градостроительной деятельности и управление государственной собственностью Ульяновской 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183,1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216,0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204,2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94,5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111,5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8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Формирование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комфортной городской среды 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556,5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660,2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660,2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118,6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0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малого и среднего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предпринимательства </a:t>
                      </a:r>
                      <a:r>
                        <a:rPr lang="ru-RU" sz="103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 Ульяновской 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278,1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258,2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252,1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97,6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90,7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Итого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100 154,6</a:t>
                      </a: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106 223,1</a:t>
                      </a:r>
                      <a:endParaRPr lang="ru-RU" sz="103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104 449,7</a:t>
                      </a:r>
                      <a:endParaRPr lang="ru-RU" sz="103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3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98,3</a:t>
                      </a:r>
                      <a:endParaRPr lang="ru-RU" sz="103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104,3</a:t>
                      </a:r>
                      <a:endParaRPr lang="ru-RU" sz="1030" b="1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17294" y="657161"/>
            <a:ext cx="15121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5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 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99687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3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5" y="179514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«РЕАЛИЗАЦИЯ МОЛОДЁЖНОЙ ПОЛИТИКИ НА ТЕРРИТОРИИ </a:t>
            </a:r>
          </a:p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289805" y="1324480"/>
          <a:ext cx="6408712" cy="2951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95192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32719" y="3744993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74689674"/>
              </p:ext>
            </p:extLst>
          </p:nvPr>
        </p:nvGraphicFramePr>
        <p:xfrm>
          <a:off x="483132" y="5664744"/>
          <a:ext cx="6258236" cy="322773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242012"/>
                <a:gridCol w="576064"/>
                <a:gridCol w="576064"/>
                <a:gridCol w="864096"/>
              </a:tblGrid>
              <a:tr h="585617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2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2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2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2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2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2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2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2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2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2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97335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1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 молодёжи в возрасте от 14 до 35 лет (включительно), участвующей в деятельности молодёжных общественных объединений на территории Ульяновской области, в общей численности молодёжи в возрасте от 14 до 35 лет, %</a:t>
                      </a:r>
                      <a:endParaRPr lang="ru-RU" sz="11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24,5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27,1</a:t>
                      </a:r>
                      <a:endParaRPr lang="ru-RU" sz="11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110,6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529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1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 граждан, вовлечённых в добровольческую (волонтёрскую) деятельность, в общей численности населения Ульяновской области в возрасте 7 лет и старше, %</a:t>
                      </a:r>
                      <a:endParaRPr lang="ru-RU" sz="11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8,7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8,7</a:t>
                      </a:r>
                      <a:endParaRPr lang="ru-RU" sz="11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529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1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 молодёжи, задействованной в реализации мероприятий в сфере молодёжной политики, в общей численности молодёжи в Ульяновской области, %</a:t>
                      </a:r>
                      <a:endParaRPr lang="ru-RU" sz="11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22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131,8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44439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10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 молодых семей, в том числе молодых семей имеющих детей</a:t>
                      </a:r>
                      <a:r>
                        <a:rPr lang="ru-RU" sz="110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, участвующих в мероприятиях по продвижению традиционных духовно-нравственных ценностей, в том числе в проекты, программы,  направленные на патриотическое воспитание, в добровольческую и общественную деятельность, %</a:t>
                      </a:r>
                      <a:endParaRPr lang="ru-RU" sz="110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6,35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103,9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6100740" y="5198579"/>
            <a:ext cx="381199" cy="21111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24,8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1459" y="4474522"/>
            <a:ext cx="4465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Субсидии НКО в сфере молодёжной политики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4107" y="5100724"/>
            <a:ext cx="4532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Мероприятия в сфере молодёжной политики (в т.ч. на содержание аппарата)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59332" y="1689073"/>
            <a:ext cx="847599" cy="50159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760077" y="4502778"/>
            <a:ext cx="733889" cy="2104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43,8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285644" y="3133673"/>
            <a:ext cx="317190" cy="356331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353171" y="224607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ПРОГРАММЫ*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949280" y="4861750"/>
            <a:ext cx="571508" cy="2149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35,9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1459" y="4799657"/>
            <a:ext cx="46309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6734" y="1695887"/>
            <a:ext cx="5824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СОЗДАНИЕ ВОЗМОЖНОСТЕЙ  ДЛЯ УСПЕШНОЙ СОЦИАЛИЗАЦИИ И САМОРЕАЛИЗАЦИИ МОЛОДЁЖИ </a:t>
            </a:r>
            <a:endParaRPr lang="ru-RU" sz="10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1459" y="4183328"/>
            <a:ext cx="3867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Реализация Национального проекта «Молодёжь и дети»</a:t>
            </a:r>
            <a:endParaRPr lang="ru-RU" sz="12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xmlns="" val="3720088659"/>
              </p:ext>
            </p:extLst>
          </p:nvPr>
        </p:nvGraphicFramePr>
        <p:xfrm>
          <a:off x="217853" y="2351046"/>
          <a:ext cx="6165304" cy="1120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099879" y="4199543"/>
            <a:ext cx="1452850" cy="2404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624696" y="4174614"/>
            <a:ext cx="6666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174,1</a:t>
            </a:r>
            <a:endParaRPr lang="ru-RU" sz="11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78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«СОДЕЙСТВИЕ ЗАНЯТОСТИ НАСЕЛЕНИЯ И РАЗВИТИЕ ТРУДОВЫХ РЕСУРСОВ В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47565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811015"/>
            <a:ext cx="590465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ФОРМИРОВАНИЕ КОНКУРЕНТОСПОСОБНОГО РЫНКА ТРУДА В УЛЬЯНОВСКОЙ ОБЛАСТИ</a:t>
            </a:r>
          </a:p>
          <a:p>
            <a:pPr algn="just"/>
            <a:endParaRPr lang="ru-RU" sz="9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0383" y="366563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149909907"/>
              </p:ext>
            </p:extLst>
          </p:nvPr>
        </p:nvGraphicFramePr>
        <p:xfrm>
          <a:off x="692696" y="2542064"/>
          <a:ext cx="6165304" cy="1309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38321122"/>
              </p:ext>
            </p:extLst>
          </p:nvPr>
        </p:nvGraphicFramePr>
        <p:xfrm>
          <a:off x="332655" y="5779240"/>
          <a:ext cx="6336705" cy="2342831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196224"/>
                <a:gridCol w="576064"/>
                <a:gridCol w="648072"/>
                <a:gridCol w="916345"/>
              </a:tblGrid>
              <a:tr h="45012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2025г.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2025г.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09701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трудоустроенных граждан, обратившихся в органы службы занятости, к общей численности граждан, обратившихся в органы службы занятости, ед.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b="1" kern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1678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Уровень удовлетворенности получателей государственных услуг в области содействия занятости населения их объемом и качеством,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89,5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b="1" kern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110,2</a:t>
                      </a:r>
                    </a:p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endParaRPr lang="ru-RU" sz="1050" kern="1200" baseline="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/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Уровень регистрируемой безработицы,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b="1" kern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граждан, продолжающих осуществлять трудовую деятельность в течение одного года, в общей численности участников мероприятий по обучению,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b="1" kern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36777" y="4408272"/>
            <a:ext cx="720080" cy="2189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147,6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096817" y="5121560"/>
            <a:ext cx="360040" cy="1715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0,5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91" y="4308850"/>
            <a:ext cx="4399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Активная политика занятости населения и социальная </a:t>
            </a:r>
          </a:p>
          <a:p>
            <a:pPr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поддержка безработных граждан</a:t>
            </a:r>
            <a:endParaRPr lang="ru-RU" sz="14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35891" y="4757710"/>
            <a:ext cx="45048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«Кадры»</a:t>
            </a:r>
            <a:endParaRPr lang="ru-RU" sz="14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5891" y="5003488"/>
            <a:ext cx="5170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Содействия переселению соотечественников, проживающих за рубежом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763688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906775" y="4765572"/>
            <a:ext cx="553180" cy="218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10,0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5589240" y="3419872"/>
            <a:ext cx="216024" cy="23790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96652" y="228145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92761" y="4065548"/>
            <a:ext cx="864096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275,3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16651" y="4039905"/>
            <a:ext cx="45433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программы</a:t>
            </a:r>
            <a:endParaRPr lang="ru-RU" sz="140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21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ЗДРАВООХРАНЕНИЯ В УЛЬЯНОВСКОЙ ОБЛАСТИ»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2696" y="1475656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СОЗДАНИЕ НЕОБХОДИМЫХ УСЛОВИЙ ДЛЯ СОХРАНЕНИЯ ЗДОРОВЬЯ  НАСЕЛЕНИЯ УЛЬЯНОВСКОЙ ОБЛАСТИ</a:t>
            </a:r>
            <a:endParaRPr lang="ru-RU" sz="12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23068047"/>
              </p:ext>
            </p:extLst>
          </p:nvPr>
        </p:nvGraphicFramePr>
        <p:xfrm>
          <a:off x="332655" y="6009850"/>
          <a:ext cx="6408712" cy="31184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46664"/>
                <a:gridCol w="572227"/>
                <a:gridCol w="595929"/>
                <a:gridCol w="893892"/>
              </a:tblGrid>
              <a:tr h="41910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000" algn="l" fontAlgn="t">
                        <a:spcBef>
                          <a:spcPts val="0"/>
                        </a:spcBef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лиц с болезнями системы кровообращения, состоящих под диспансерным наблюдением, получивших в текущем году медицинские услуги в рамках диспансерного наблюдения от всех пациентов с болезнями системы кровообращения, состоящих под диспансерным наблюдением, %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86,2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105,5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000" algn="l" fontAlgn="t">
                        <a:spcBef>
                          <a:spcPts val="0"/>
                        </a:spcBef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лиц с онкологическими заболеваниями, прошедших обследование и/или лечение в текущем году из числа состоящих под диспансерным наблюдением, %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107,4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000" algn="l" fontAlgn="t">
                        <a:spcBef>
                          <a:spcPts val="0"/>
                        </a:spcBef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Снижение</a:t>
                      </a:r>
                      <a:r>
                        <a:rPr lang="ru-RU" sz="105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 заболеваемости  ВИЧ , на 100 тыс. населения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37,4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000" algn="l" fontAlgn="t">
                        <a:spcBef>
                          <a:spcPts val="0"/>
                        </a:spcBef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обследованных новорожденных при проведении аудиологического (неонатального) скрининга в общем числе новорожденных, %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000" algn="l" fontAlgn="t">
                        <a:spcBef>
                          <a:spcPts val="0"/>
                        </a:spcBef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оказанной высокотехнологичной медицинской помощи, не включённая в базовую программу обязательного медицинского страхования гражданам Российской Федерации,%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000" algn="l" fontAlgn="t">
                        <a:spcBef>
                          <a:spcPts val="0"/>
                        </a:spcBef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Удовлетворённость населения медицинской помощью по результатам оценки общественного мнения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49,1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118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3" name="object 7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547664"/>
            <a:ext cx="847599" cy="533400"/>
          </a:xfrm>
          <a:prstGeom prst="rect">
            <a:avLst/>
          </a:prstGeom>
        </p:spPr>
      </p:pic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260648" y="120133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/>
          </p:nvPr>
        </p:nvGraphicFramePr>
        <p:xfrm>
          <a:off x="260648" y="2051720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xmlns="" val="4251069426"/>
              </p:ext>
            </p:extLst>
          </p:nvPr>
        </p:nvGraphicFramePr>
        <p:xfrm>
          <a:off x="835420" y="2369164"/>
          <a:ext cx="5976664" cy="887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Стрелка вниз 30"/>
          <p:cNvSpPr/>
          <p:nvPr/>
        </p:nvSpPr>
        <p:spPr>
          <a:xfrm>
            <a:off x="5593251" y="2971455"/>
            <a:ext cx="225192" cy="2487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744143" y="4872849"/>
            <a:ext cx="741078" cy="2065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332,3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359587" y="4263613"/>
            <a:ext cx="1125634" cy="22955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1 012,2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900983" y="3406158"/>
            <a:ext cx="359882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Страховые взносы на ОМС неработающего населения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97687" y="5260159"/>
            <a:ext cx="510394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государственных медицинских организаций квалифицированными кадрами, в том числе социальная поддержка медицинских работников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15163" y="3930769"/>
            <a:ext cx="558746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Расходы на лекарственное обеспечение льготных категорий граждан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221088" y="3432739"/>
            <a:ext cx="2267361" cy="2375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7 075,1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534924" y="3717381"/>
            <a:ext cx="1953525" cy="2386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5 183,9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19695" y="3653626"/>
            <a:ext cx="281604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045061" y="3983065"/>
            <a:ext cx="1440160" cy="226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1 830,2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915163" y="4219976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«Продолжительная и активная жизнь»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593251" y="4573080"/>
            <a:ext cx="891971" cy="2319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960,5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900983" y="4493530"/>
            <a:ext cx="46805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Строительство зданий, капитальный и текущий ремонт, оснащение оборудованием государственных учреждений здравоохранения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915163" y="4874277"/>
            <a:ext cx="330592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Оказание отдельных видов медицинской помощи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011520" y="5688455"/>
            <a:ext cx="463245" cy="1771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46,0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921899" y="5615415"/>
            <a:ext cx="48965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Межбюджетные трансферты бюджету ТФОМС на финансовое </a:t>
            </a:r>
          </a:p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реализации территориальной программы ОМС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62821" y="3153975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001633" y="5396642"/>
            <a:ext cx="473132" cy="2258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179,5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21260" y="5073399"/>
            <a:ext cx="294588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«Семья»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59865" y="5145264"/>
            <a:ext cx="625356" cy="19826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206,1</a:t>
            </a:r>
          </a:p>
        </p:txBody>
      </p:sp>
    </p:spTree>
    <p:extLst>
      <p:ext uri="{BB962C8B-B14F-4D97-AF65-F5344CB8AC3E}">
        <p14:creationId xmlns:p14="http://schemas.microsoft.com/office/powerpoint/2010/main" xmlns="" val="265065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260648" y="5508104"/>
            <a:ext cx="6264696" cy="43281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028" name="Заголовок 4"/>
          <p:cNvSpPr>
            <a:spLocks noGrp="1"/>
          </p:cNvSpPr>
          <p:nvPr>
            <p:ph type="title"/>
          </p:nvPr>
        </p:nvSpPr>
        <p:spPr>
          <a:xfrm>
            <a:off x="343247" y="809977"/>
            <a:ext cx="6172200" cy="72072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  <a:cs typeface="+mn-cs"/>
              </a:rPr>
              <a:t>Непрограммные направления деятельности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  <a:cs typeface="+mn-cs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  <a:cs typeface="+mn-cs"/>
              </a:rPr>
              <a:t>Территориального фонда обязательного медицинского страхования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  <a:cs typeface="+mn-cs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  <a:cs typeface="+mn-cs"/>
              </a:rPr>
              <a:t>Ульяновской области </a:t>
            </a:r>
          </a:p>
        </p:txBody>
      </p:sp>
      <p:sp>
        <p:nvSpPr>
          <p:cNvPr id="1045" name="TextBox 11"/>
          <p:cNvSpPr txBox="1">
            <a:spLocks noChangeArrowheads="1"/>
          </p:cNvSpPr>
          <p:nvPr/>
        </p:nvSpPr>
        <p:spPr bwMode="auto">
          <a:xfrm>
            <a:off x="188640" y="3567138"/>
            <a:ext cx="650763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Финансовое обеспечение организации обязательного медицинского страхования 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Оплата медицинской помощи, оказанной лицам, застрахованным на территории </a:t>
            </a:r>
            <a:br>
              <a:rPr lang="ru-RU" sz="1200" dirty="0" smtClean="0">
                <a:latin typeface="PT Astra Serif" pitchFamily="18" charset="-52"/>
              </a:rPr>
            </a:br>
            <a:r>
              <a:rPr lang="ru-RU" sz="1200" dirty="0" smtClean="0">
                <a:latin typeface="PT Astra Serif" pitchFamily="18" charset="-52"/>
              </a:rPr>
              <a:t>    других субъектов Российской Федерации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Выполнение </a:t>
            </a:r>
            <a:r>
              <a:rPr lang="ru-RU" sz="1200" dirty="0">
                <a:latin typeface="PT Astra Serif" pitchFamily="18" charset="-52"/>
              </a:rPr>
              <a:t>управленческих функций </a:t>
            </a:r>
            <a:r>
              <a:rPr lang="ru-RU" sz="1200" dirty="0" smtClean="0">
                <a:latin typeface="PT Astra Serif" pitchFamily="18" charset="-52"/>
              </a:rPr>
              <a:t>ТФОМС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Дополнительное финансовое обеспечение реализации территориальной программы</a:t>
            </a:r>
          </a:p>
          <a:p>
            <a:r>
              <a:rPr lang="ru-RU" sz="1200" dirty="0">
                <a:latin typeface="PT Astra Serif" pitchFamily="18" charset="-52"/>
              </a:rPr>
              <a:t>    обязательного медицинского страхования за счёт межбюджетных трансфертов </a:t>
            </a:r>
          </a:p>
          <a:p>
            <a:r>
              <a:rPr lang="ru-RU" sz="1200" dirty="0">
                <a:latin typeface="PT Astra Serif" pitchFamily="18" charset="-52"/>
              </a:rPr>
              <a:t>    из  областного бюджета  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Мероприятия по организации дополнительного профессионального образования </a:t>
            </a:r>
            <a:br>
              <a:rPr lang="ru-RU" sz="1200" dirty="0" smtClean="0">
                <a:latin typeface="PT Astra Serif" pitchFamily="18" charset="-52"/>
              </a:rPr>
            </a:br>
            <a:r>
              <a:rPr lang="ru-RU" sz="1200" dirty="0" smtClean="0">
                <a:latin typeface="PT Astra Serif" pitchFamily="18" charset="-52"/>
              </a:rPr>
              <a:t>    медиков, а также приобретению и проведению ремонта медицинского оборудования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Софинансирование расходов на оплату труда врачей и среднего медперсонала</a:t>
            </a:r>
          </a:p>
        </p:txBody>
      </p:sp>
      <p:sp>
        <p:nvSpPr>
          <p:cNvPr id="1046" name="TextBox 16"/>
          <p:cNvSpPr txBox="1">
            <a:spLocks noChangeArrowheads="1"/>
          </p:cNvSpPr>
          <p:nvPr/>
        </p:nvSpPr>
        <p:spPr bwMode="auto">
          <a:xfrm>
            <a:off x="260648" y="1619672"/>
            <a:ext cx="62646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PT Astra Serif" pitchFamily="18" charset="-52"/>
              </a:rPr>
              <a:t>Реализация </a:t>
            </a:r>
            <a:r>
              <a:rPr lang="ru-RU" sz="1200" dirty="0">
                <a:latin typeface="PT Astra Serif" pitchFamily="18" charset="-52"/>
              </a:rPr>
              <a:t>государственной политики в сфере обязательного медицинского страхования на территории Ульяновской области</a:t>
            </a:r>
          </a:p>
          <a:p>
            <a:r>
              <a:rPr lang="ru-RU" sz="1200" b="1" dirty="0">
                <a:latin typeface="PT Astra Serif" pitchFamily="18" charset="-52"/>
              </a:rPr>
              <a:t>Задачи ТФОМС: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 обеспечение и защита предусмотренных законодательством Российской Федерации прав граждан в системе обязательного медицинского страхования;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 обеспечение гарантий бесплатного оказания застрахованным лицам медицинской помощи при  наступлении страхового случая в рамках территориальной программы обязательного медицинского страхования и базовой программы обязательного медицинского </a:t>
            </a:r>
            <a:r>
              <a:rPr lang="ru-RU" sz="1200" dirty="0" smtClean="0">
                <a:latin typeface="PT Astra Serif" pitchFamily="18" charset="-52"/>
              </a:rPr>
              <a:t>страхования</a:t>
            </a:r>
            <a:endParaRPr lang="ru-RU" sz="1000" b="1" dirty="0"/>
          </a:p>
        </p:txBody>
      </p:sp>
      <p:sp>
        <p:nvSpPr>
          <p:cNvPr id="1049" name="TextBox 2"/>
          <p:cNvSpPr txBox="1">
            <a:spLocks noChangeArrowheads="1"/>
          </p:cNvSpPr>
          <p:nvPr/>
        </p:nvSpPr>
        <p:spPr bwMode="auto">
          <a:xfrm>
            <a:off x="332656" y="5508104"/>
            <a:ext cx="62646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> Консолидированные </a:t>
            </a:r>
            <a:r>
              <a:rPr lang="ru-RU" sz="1000" b="1" dirty="0">
                <a:solidFill>
                  <a:srgbClr val="002060"/>
                </a:solidFill>
                <a:latin typeface="PT Astra Serif" pitchFamily="18" charset="-52"/>
              </a:rPr>
              <a:t>расходы на здравоохранение с </a:t>
            </a:r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>учётом средств </a:t>
            </a:r>
            <a:r>
              <a:rPr lang="ru-RU" sz="1000" b="1" dirty="0">
                <a:solidFill>
                  <a:srgbClr val="002060"/>
                </a:solidFill>
                <a:latin typeface="PT Astra Serif" pitchFamily="18" charset="-52"/>
              </a:rPr>
              <a:t>ТФОМС </a:t>
            </a:r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/>
            </a:r>
            <a:b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</a:br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>и </a:t>
            </a:r>
            <a:r>
              <a:rPr lang="ru-RU" sz="1000" b="1" dirty="0">
                <a:solidFill>
                  <a:srgbClr val="002060"/>
                </a:solidFill>
                <a:latin typeface="PT Astra Serif" pitchFamily="18" charset="-52"/>
              </a:rPr>
              <a:t>средств областного бюджета Ульяновской области</a:t>
            </a:r>
          </a:p>
        </p:txBody>
      </p:sp>
      <p:sp>
        <p:nvSpPr>
          <p:cNvPr id="1051" name="TextBox 34"/>
          <p:cNvSpPr txBox="1">
            <a:spLocks noChangeArrowheads="1"/>
          </p:cNvSpPr>
          <p:nvPr/>
        </p:nvSpPr>
        <p:spPr bwMode="auto">
          <a:xfrm>
            <a:off x="165068" y="6527959"/>
            <a:ext cx="17281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800" i="1" dirty="0"/>
              <a:t>Численность </a:t>
            </a:r>
            <a:r>
              <a:rPr lang="ru-RU" sz="800" i="1" dirty="0" smtClean="0"/>
              <a:t>застрахованного</a:t>
            </a:r>
          </a:p>
          <a:p>
            <a:r>
              <a:rPr lang="ru-RU" sz="800" i="1" dirty="0" smtClean="0"/>
              <a:t> </a:t>
            </a:r>
            <a:r>
              <a:rPr lang="ru-RU" sz="800" i="1" dirty="0"/>
              <a:t>по ОМС населения:</a:t>
            </a:r>
          </a:p>
          <a:p>
            <a:endParaRPr lang="ru-RU" sz="800" i="1" dirty="0"/>
          </a:p>
          <a:p>
            <a:r>
              <a:rPr lang="ru-RU" sz="800" i="1" dirty="0" smtClean="0"/>
              <a:t>на 01.01.2024  -</a:t>
            </a:r>
            <a:r>
              <a:rPr lang="ru-RU" sz="800" b="1" i="1" dirty="0" smtClean="0"/>
              <a:t> </a:t>
            </a:r>
          </a:p>
          <a:p>
            <a:r>
              <a:rPr lang="ru-RU" sz="800" b="1" i="1" dirty="0" smtClean="0"/>
              <a:t>1 162 538 чел.</a:t>
            </a:r>
          </a:p>
          <a:p>
            <a:r>
              <a:rPr lang="ru-RU" sz="800" i="1" dirty="0" smtClean="0"/>
              <a:t>в том числе неработающих граждан – </a:t>
            </a:r>
            <a:r>
              <a:rPr lang="ru-RU" sz="800" b="1" i="1" dirty="0" smtClean="0"/>
              <a:t>657 278 чел.</a:t>
            </a:r>
          </a:p>
          <a:p>
            <a:endParaRPr lang="ru-RU" sz="800" i="1" dirty="0" smtClean="0"/>
          </a:p>
          <a:p>
            <a:r>
              <a:rPr lang="ru-RU" sz="800" i="1" dirty="0" smtClean="0"/>
              <a:t>на 01.01.2023 – </a:t>
            </a:r>
          </a:p>
          <a:p>
            <a:r>
              <a:rPr lang="ru-RU" sz="800" b="1" i="1" dirty="0" smtClean="0"/>
              <a:t>1 172 065 чел.</a:t>
            </a:r>
          </a:p>
          <a:p>
            <a:r>
              <a:rPr lang="ru-RU" sz="800" i="1" dirty="0" smtClean="0"/>
              <a:t>в том числе неработающих граждан – </a:t>
            </a:r>
            <a:r>
              <a:rPr lang="ru-RU" sz="800" b="1" i="1" dirty="0" smtClean="0"/>
              <a:t>667 483 чел.</a:t>
            </a:r>
          </a:p>
          <a:p>
            <a:endParaRPr lang="ru-RU" sz="800" b="1" i="1" dirty="0" smtClean="0"/>
          </a:p>
          <a:p>
            <a:endParaRPr lang="ru-RU" sz="800" b="1" i="1" dirty="0"/>
          </a:p>
        </p:txBody>
      </p:sp>
      <p:graphicFrame>
        <p:nvGraphicFramePr>
          <p:cNvPr id="1026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75091652"/>
              </p:ext>
            </p:extLst>
          </p:nvPr>
        </p:nvGraphicFramePr>
        <p:xfrm>
          <a:off x="1655763" y="5959475"/>
          <a:ext cx="4929187" cy="3140075"/>
        </p:xfrm>
        <a:graphic>
          <a:graphicData uri="http://schemas.openxmlformats.org/presentationml/2006/ole">
            <p:oleObj spid="_x0000_s270338" name="Лист" r:id="rId4" imgW="4181443" imgH="2581383" progId="Excel.Sheet.8">
              <p:embed/>
            </p:oleObj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996953" y="179512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бюджета территориального фонда обязательного медицинского страхования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3157648"/>
              </p:ext>
            </p:extLst>
          </p:nvPr>
        </p:nvGraphicFramePr>
        <p:xfrm>
          <a:off x="188640" y="320384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 ОБЪЁМ  РАСХОДОВ  БЮДЖЕТА  ТФОМС  В  2025 ГОДУ – 24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249,7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млн руб.: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5733256" y="3593536"/>
            <a:ext cx="862736" cy="2269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23 810,8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49280" y="3871749"/>
            <a:ext cx="650030" cy="2231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214,1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91936" y="4898501"/>
            <a:ext cx="504056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34,2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949280" y="4208064"/>
            <a:ext cx="660540" cy="1745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120,5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91936" y="5229892"/>
            <a:ext cx="504056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27,7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49280" y="4515704"/>
            <a:ext cx="646712" cy="2130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42,4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47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3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5" y="179514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И МОДЕРНИЗАЦИЯ ОБРАЗОВАНИЯ В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11561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403648"/>
            <a:ext cx="60486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КОМПЛЕКСНОЕ И ЭФФЕКТИВНОЕ РАЗВИТИЕ СИСТЕМЫ ОБРАЗОВАНИЯ В УЛЬЯНОВСКОЙ ОБЛАСТИ, ОБЕСПЕЧИВАЮЩЕ</a:t>
            </a:r>
            <a:r>
              <a:rPr lang="en-US" sz="1000" dirty="0">
                <a:latin typeface="PT Astra Serif" pitchFamily="18" charset="-52"/>
                <a:ea typeface="PT Astra Serif" pitchFamily="18" charset="-52"/>
              </a:rPr>
              <a:t>E</a:t>
            </a:r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 ПОВЫШЕНИЕ КАЧЕСТВА ОБРАЗОВАНИЯ И УДОВЛЕТВОРЕНИЕ ПОТРЕБНОСТИ СТРАТЕГИЧЕСКИ ВАЖНЫХ ОТРАСЛЕЙ В КВАЛИФИЦИРОВАННЫХ КАДРАХ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6713" y="2987824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744660840"/>
              </p:ext>
            </p:extLst>
          </p:nvPr>
        </p:nvGraphicFramePr>
        <p:xfrm>
          <a:off x="563120" y="2051902"/>
          <a:ext cx="6165304" cy="1084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81471495"/>
              </p:ext>
            </p:extLst>
          </p:nvPr>
        </p:nvGraphicFramePr>
        <p:xfrm>
          <a:off x="188640" y="6164910"/>
          <a:ext cx="6624735" cy="291686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608511"/>
                <a:gridCol w="576064"/>
                <a:gridCol w="576064"/>
                <a:gridCol w="864096"/>
              </a:tblGrid>
              <a:tr h="272066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9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9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68726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</a:t>
                      </a:r>
                      <a:r>
                        <a:rPr lang="ru-RU" sz="102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выпускников образовательных организаций, реализующих программы среднего профессионального образования, занятых по виду деятельности и полученным компетенциям,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62,8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92,44</a:t>
                      </a:r>
                      <a:endParaRPr lang="ru-RU" sz="102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147,2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2045">
                <a:tc>
                  <a:txBody>
                    <a:bodyPr/>
                    <a:lstStyle/>
                    <a:p>
                      <a:pPr marL="36000" algn="l" fontAlgn="t"/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</a:t>
                      </a:r>
                      <a:r>
                        <a:rPr lang="ru-RU" sz="102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детей в возрасте от 5 до 18 лет, охваченных доп. образованием,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86,16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89,83</a:t>
                      </a:r>
                      <a:endParaRPr lang="ru-RU" sz="102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104,3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5524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</a:t>
                      </a:r>
                      <a:r>
                        <a:rPr lang="ru-RU" sz="102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занятых выпускников, прошедших обучение по программам «Профессионалитета»,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85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98,37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115,7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358">
                <a:tc>
                  <a:txBody>
                    <a:bodyPr/>
                    <a:lstStyle/>
                    <a:p>
                      <a:r>
                        <a:rPr lang="ru-RU" sz="102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 детей и молодёжи в возрасте от 7 до 35 лет, у которых выявлены выдающиеся способности и таланты,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0,85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165,9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929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Доля педагогических работников для всех уровней образования, прошедших обучение по программам дополнительного</a:t>
                      </a:r>
                      <a:r>
                        <a:rPr lang="ru-RU" sz="102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 образования на основе актуализированных профессиональных стандартов на базе ведущих образовательных организаций высшего образования и научных организаций,%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1,25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0461">
                <a:tc>
                  <a:txBody>
                    <a:bodyPr/>
                    <a:lstStyle/>
                    <a:p>
                      <a:r>
                        <a:rPr lang="ru-RU" sz="1020" baseline="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Доступность общего образования,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2365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</a:rPr>
                        <a:t>Увеличение численности детей, охваченных отдыхом и оздоровлением, чел.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264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264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2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2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3837590"/>
            <a:ext cx="1001266" cy="1713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4 818,9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05264" y="4114708"/>
            <a:ext cx="714054" cy="1721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2 456,6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2333" y="3251121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Субвенции местным бюджетам на оплату труда работников школ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02925" y="3813445"/>
            <a:ext cx="472089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6422" y="4109224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«Молодёжь и дети»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1" y="1403648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581128" y="3298032"/>
            <a:ext cx="1947333" cy="17903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11 096,7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2747432"/>
            <a:ext cx="216024" cy="24039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188640" y="202446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11437" y="3549197"/>
            <a:ext cx="1207061" cy="1858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5 830,5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02925" y="3514659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Субвенции местным бюджетам на оплату труда работников детских садов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14038" y="4670548"/>
            <a:ext cx="647905" cy="1404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481,1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1643" y="5917327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Меры поддержки работников образования и обучающихся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92805" y="4947937"/>
            <a:ext cx="555943" cy="1646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329,2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9722" y="5459160"/>
            <a:ext cx="433786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Строительство 2 корпуса Губернаторского лицея № 100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93296" y="5480196"/>
            <a:ext cx="459221" cy="1878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178,6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49913" y="5211577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 в сфере образования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12173" y="5721667"/>
            <a:ext cx="440556" cy="1515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108,2</a:t>
            </a:r>
            <a:endParaRPr lang="ru-RU" sz="90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031209" y="5215145"/>
            <a:ext cx="517539" cy="1500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323,4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65319" y="4909662"/>
            <a:ext cx="525795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Компенсация части родительской платы за посещение детского сада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65319" y="4643660"/>
            <a:ext cx="48964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Проведение оздоровительной кампании детей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04407" y="5919498"/>
            <a:ext cx="354540" cy="1387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83,8</a:t>
            </a:r>
            <a:endParaRPr lang="ru-RU" sz="93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29722" y="4415005"/>
            <a:ext cx="489654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Организация бесплатного горячего питания школьников начальных классов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5319" y="5709076"/>
            <a:ext cx="3092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Реализация Национального проекта «Семья»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77272" y="4415005"/>
            <a:ext cx="641226" cy="1498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22102" y="4367673"/>
            <a:ext cx="5357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685,0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5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179388"/>
            <a:ext cx="271303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Box 8"/>
          <p:cNvSpPr txBox="1">
            <a:spLocks noChangeArrowheads="1"/>
          </p:cNvSpPr>
          <p:nvPr/>
        </p:nvSpPr>
        <p:spPr bwMode="auto">
          <a:xfrm>
            <a:off x="2997200" y="179388"/>
            <a:ext cx="3860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1E43A1"/>
                </a:solidFill>
                <a:latin typeface="PT Astra Serif" pitchFamily="18" charset="-52"/>
              </a:rPr>
              <a:t>Расходы областного бюджета Ульяновской области</a:t>
            </a:r>
          </a:p>
        </p:txBody>
      </p:sp>
      <p:sp>
        <p:nvSpPr>
          <p:cNvPr id="1029" name="Прямоугольник 9"/>
          <p:cNvSpPr>
            <a:spLocks noChangeArrowheads="1"/>
          </p:cNvSpPr>
          <p:nvPr/>
        </p:nvSpPr>
        <p:spPr bwMode="auto">
          <a:xfrm>
            <a:off x="188913" y="611560"/>
            <a:ext cx="655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92D050"/>
                </a:solidFill>
                <a:latin typeface="PT Astra Serif" pitchFamily="18" charset="-52"/>
              </a:rPr>
              <a:t>ГОСУДАРСТВЕННАЯ ПРОГРАММА </a:t>
            </a:r>
            <a:br>
              <a:rPr lang="ru-RU" sz="1200" b="1" dirty="0">
                <a:solidFill>
                  <a:srgbClr val="92D050"/>
                </a:solidFill>
                <a:latin typeface="PT Astra Serif" pitchFamily="18" charset="-52"/>
              </a:rPr>
            </a:br>
            <a:r>
              <a:rPr lang="ru-RU" sz="1200" b="1" dirty="0">
                <a:solidFill>
                  <a:srgbClr val="92D050"/>
                </a:solidFill>
                <a:latin typeface="PT Astra Serif" pitchFamily="18" charset="-52"/>
              </a:rPr>
              <a:t>«СОЦИАЛЬНАЯ ПОДДЕРЖКА И ЗАЩИТА НАСЕЛЕНИЯ </a:t>
            </a:r>
            <a:r>
              <a:rPr lang="ru-RU" sz="1200" b="1" dirty="0" smtClean="0">
                <a:solidFill>
                  <a:srgbClr val="92D050"/>
                </a:solidFill>
                <a:latin typeface="PT Astra Serif" pitchFamily="18" charset="-52"/>
              </a:rPr>
              <a:t>НА ТЕРРИТОРИИ УЛЬЯНОВСКОЙ </a:t>
            </a:r>
            <a:r>
              <a:rPr lang="ru-RU" sz="1200" b="1" dirty="0">
                <a:solidFill>
                  <a:srgbClr val="92D050"/>
                </a:solidFill>
                <a:latin typeface="PT Astra Serif" pitchFamily="18" charset="-52"/>
              </a:rPr>
              <a:t>ОБЛАСТИ»</a:t>
            </a:r>
            <a:endParaRPr lang="ru-RU" sz="1200" dirty="0">
              <a:solidFill>
                <a:srgbClr val="92D050"/>
              </a:solidFill>
              <a:latin typeface="Calibri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260350" y="1205350"/>
          <a:ext cx="6408738" cy="274320"/>
        </p:xfrm>
        <a:graphic>
          <a:graphicData uri="http://schemas.openxmlformats.org/drawingml/2006/table">
            <a:tbl>
              <a:tblPr/>
              <a:tblGrid>
                <a:gridCol w="6408738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ЦЕЛЬ ГОСУДАРСТВЕННОЙ ПРОГРАММЫ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32" name="Прямоугольник 11"/>
          <p:cNvSpPr>
            <a:spLocks noChangeArrowheads="1"/>
          </p:cNvSpPr>
          <p:nvPr/>
        </p:nvSpPr>
        <p:spPr bwMode="auto">
          <a:xfrm>
            <a:off x="836613" y="1465055"/>
            <a:ext cx="58324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СНИЖЕНИЕ УРОВНЯ СОЦИАЛЬНОЙ НАПРЯЖЕННОСТИ В УЛЬЯНОВСКОЙ ОБЛАСТИ</a:t>
            </a:r>
          </a:p>
        </p:txBody>
      </p:sp>
      <p:sp>
        <p:nvSpPr>
          <p:cNvPr id="1033" name="Прямоугольник 6"/>
          <p:cNvSpPr>
            <a:spLocks noChangeArrowheads="1"/>
          </p:cNvSpPr>
          <p:nvPr/>
        </p:nvSpPr>
        <p:spPr bwMode="auto">
          <a:xfrm>
            <a:off x="720724" y="3009739"/>
            <a:ext cx="56610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376092"/>
                </a:solidFill>
                <a:latin typeface="PT Astra Serif" pitchFamily="18" charset="-52"/>
              </a:rPr>
              <a:t>СТРУКТУРА РАСХОДОВ ГОСУДАРСТВЕННОЙ ПРОГРАММЫ, </a:t>
            </a:r>
            <a:r>
              <a:rPr lang="ru-RU" sz="1000" b="1" dirty="0" smtClean="0">
                <a:solidFill>
                  <a:srgbClr val="376092"/>
                </a:solidFill>
                <a:latin typeface="PT Astra Serif" pitchFamily="18" charset="-52"/>
              </a:rPr>
              <a:t>млн руб</a:t>
            </a:r>
            <a:r>
              <a:rPr lang="ru-RU" sz="1000" b="1" dirty="0">
                <a:solidFill>
                  <a:srgbClr val="376092"/>
                </a:solidFill>
                <a:latin typeface="PT Astra Serif" pitchFamily="18" charset="-52"/>
              </a:rPr>
              <a:t>.</a:t>
            </a:r>
            <a:r>
              <a:rPr lang="ru-RU" sz="1200" b="1" dirty="0">
                <a:solidFill>
                  <a:srgbClr val="376092"/>
                </a:solidFill>
                <a:latin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0360449"/>
              </p:ext>
            </p:extLst>
          </p:nvPr>
        </p:nvGraphicFramePr>
        <p:xfrm>
          <a:off x="188912" y="4587562"/>
          <a:ext cx="6553200" cy="4461464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465341"/>
                <a:gridCol w="563911"/>
                <a:gridCol w="634400"/>
                <a:gridCol w="889548"/>
              </a:tblGrid>
              <a:tr h="452708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                                                                                             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0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1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доступных для инвалидов и других маломобильных групп населения приоритетных объектов социальной, транспортной, инженерной инфраструктуры в общем количестве приоритетных объектов, %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18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 граждан старшего поколения, вовлечённых в региональные программы «Активное долголетие», %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1242">
                <a:tc>
                  <a:txBody>
                    <a:bodyPr/>
                    <a:lstStyle/>
                    <a:p>
                      <a:pPr marL="0" marR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Семьи с детьми, получившие социальные услуги в социально-реабилитационных центрах для несовершеннолетних и социальных приютах для детей и подростков, ед.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17786">
                <a:tc>
                  <a:txBody>
                    <a:bodyPr/>
                    <a:lstStyle/>
                    <a:p>
                      <a:pPr marL="72000" lvl="0"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граждан, охваченных государственной социальной помощью на основании социального контракта, среднедушевой доход которых (среднедушевой доход семьи которых) превысил величину прожиточного минимума, установленную в субъекте РФ, по окончании срока действия социального контракта в общей численности граждан, охваченных государственной социальной помощью на основании социального контракта,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59,8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586">
                <a:tc>
                  <a:txBody>
                    <a:bodyPr/>
                    <a:lstStyle/>
                    <a:p>
                      <a:pPr marL="72000" lvl="0"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 многодетных семей в общей численности семей с детьми, проживающих на территории Ульяновской области,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12,16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271">
                <a:tc>
                  <a:txBody>
                    <a:bodyPr/>
                    <a:lstStyle/>
                    <a:p>
                      <a:pPr marL="72000" lvl="0"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 граждан, получивших социальные услуги в учреждениях социального обслуживания населения, в общем количестве граждан, обратившихся за получением социальных услуг в учреждения социального обслуживания населения,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40" name="object 7"/>
          <p:cNvPicPr>
            <a:picLocks noChangeAspect="1" noChangeArrowheads="1"/>
          </p:cNvPicPr>
          <p:nvPr/>
        </p:nvPicPr>
        <p:blipFill>
          <a:blip r:embed="rId3" cstate="print"/>
          <a:srcRect t="44714" r="86920" b="-1349"/>
          <a:stretch>
            <a:fillRect/>
          </a:stretch>
        </p:blipFill>
        <p:spPr bwMode="auto">
          <a:xfrm>
            <a:off x="115888" y="1259632"/>
            <a:ext cx="847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60623" y="1705392"/>
          <a:ext cx="6408737" cy="274320"/>
        </p:xfrm>
        <a:graphic>
          <a:graphicData uri="http://schemas.openxmlformats.org/drawingml/2006/table">
            <a:tbl>
              <a:tblPr/>
              <a:tblGrid>
                <a:gridCol w="6408737"/>
              </a:tblGrid>
              <a:tr h="2155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ОБЩИЙ ОБЪЁМ ФИНАНСИРОВАНИЯ ГОСУДАРСТВЕННОЙ ПРОГРАММЫ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17232" y="3602305"/>
            <a:ext cx="880677" cy="1776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4 086,2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76701" y="3240807"/>
            <a:ext cx="5977086" cy="1360064"/>
            <a:chOff x="671512" y="3142457"/>
            <a:chExt cx="5710239" cy="1360064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5877272" y="4149390"/>
              <a:ext cx="504477" cy="13181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427,4</a:t>
              </a:r>
              <a:endParaRPr lang="ru-RU" sz="115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5733257" y="3808390"/>
              <a:ext cx="648493" cy="15571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741,9</a:t>
              </a:r>
              <a:endParaRPr lang="ru-RU" sz="115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1037" name="Прямоугольник 38"/>
            <p:cNvSpPr>
              <a:spLocks noChangeArrowheads="1"/>
            </p:cNvSpPr>
            <p:nvPr/>
          </p:nvSpPr>
          <p:spPr bwMode="auto">
            <a:xfrm>
              <a:off x="688393" y="3142457"/>
              <a:ext cx="4400550" cy="446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150" dirty="0">
                  <a:latin typeface="PT Astra Serif" pitchFamily="18" charset="-52"/>
                </a:rPr>
                <a:t>Предоставление мер социальной поддержки гражданам, в том числе опека</a:t>
              </a:r>
            </a:p>
          </p:txBody>
        </p:sp>
        <p:sp>
          <p:nvSpPr>
            <p:cNvPr id="1038" name="Прямоугольник 39"/>
            <p:cNvSpPr>
              <a:spLocks noChangeArrowheads="1"/>
            </p:cNvSpPr>
            <p:nvPr/>
          </p:nvSpPr>
          <p:spPr bwMode="auto">
            <a:xfrm>
              <a:off x="671512" y="4056245"/>
              <a:ext cx="4649788" cy="446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150" dirty="0">
                  <a:latin typeface="PT Astra Serif" pitchFamily="18" charset="-52"/>
                </a:rPr>
                <a:t>Модернизация и развитие социального обслуживания и социальной </a:t>
              </a:r>
              <a:r>
                <a:rPr lang="ru-RU" sz="1150" dirty="0" smtClean="0">
                  <a:latin typeface="PT Astra Serif" pitchFamily="18" charset="-52"/>
                </a:rPr>
                <a:t>защиты</a:t>
              </a:r>
              <a:endParaRPr lang="ru-RU" sz="1150" dirty="0">
                <a:latin typeface="PT Astra Serif" pitchFamily="18" charset="-52"/>
              </a:endParaRPr>
            </a:p>
          </p:txBody>
        </p:sp>
        <p:sp>
          <p:nvSpPr>
            <p:cNvPr id="1039" name="Прямоугольник 40"/>
            <p:cNvSpPr>
              <a:spLocks noChangeArrowheads="1"/>
            </p:cNvSpPr>
            <p:nvPr/>
          </p:nvSpPr>
          <p:spPr bwMode="auto">
            <a:xfrm>
              <a:off x="680348" y="3771109"/>
              <a:ext cx="4608513" cy="269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150" dirty="0">
                  <a:latin typeface="PT Astra Serif" pitchFamily="18" charset="-52"/>
                </a:rPr>
                <a:t>Реализация Национального проекта </a:t>
              </a:r>
              <a:r>
                <a:rPr lang="ru-RU" sz="1150" dirty="0" smtClean="0">
                  <a:latin typeface="PT Astra Serif" pitchFamily="18" charset="-52"/>
                </a:rPr>
                <a:t>«Семья»</a:t>
              </a:r>
              <a:endParaRPr lang="ru-RU" sz="1150" dirty="0">
                <a:latin typeface="PT Astra Serif" pitchFamily="18" charset="-52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085185" y="3159423"/>
              <a:ext cx="1296566" cy="21602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12 229,6</a:t>
              </a:r>
              <a:endParaRPr lang="ru-RU" sz="115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1046" name="Прямоугольник 23"/>
            <p:cNvSpPr>
              <a:spLocks noChangeArrowheads="1"/>
            </p:cNvSpPr>
            <p:nvPr/>
          </p:nvSpPr>
          <p:spPr bwMode="auto">
            <a:xfrm>
              <a:off x="692150" y="3443685"/>
              <a:ext cx="4608513" cy="269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150" dirty="0">
                  <a:latin typeface="PT Astra Serif" pitchFamily="18" charset="-52"/>
                </a:rPr>
                <a:t>Обеспечение деятельности исполнителей государственной программы</a:t>
              </a:r>
            </a:p>
          </p:txBody>
        </p:sp>
      </p:grp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xmlns="" val="2811499679"/>
              </p:ext>
            </p:extLst>
          </p:nvPr>
        </p:nvGraphicFramePr>
        <p:xfrm>
          <a:off x="692696" y="1979712"/>
          <a:ext cx="6165304" cy="108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Стрелка вниз 25"/>
          <p:cNvSpPr/>
          <p:nvPr/>
        </p:nvSpPr>
        <p:spPr>
          <a:xfrm>
            <a:off x="5558964" y="2699693"/>
            <a:ext cx="216024" cy="28803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719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395536"/>
            <a:ext cx="3861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Глоссарий</a:t>
            </a:r>
            <a:endParaRPr lang="ru-RU" sz="1400" b="1" dirty="0">
              <a:solidFill>
                <a:schemeClr val="accent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60648" y="1547664"/>
            <a:ext cx="64087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lvl="0" eaLnBrk="0" hangingPunct="0"/>
            <a:r>
              <a:rPr lang="ru-RU" sz="1600" dirty="0" smtClean="0">
                <a:latin typeface="PT Astra Serif" pitchFamily="18" charset="-52"/>
                <a:ea typeface="PT Astra Serif" pitchFamily="18" charset="-52"/>
              </a:rPr>
              <a:t>(от старонормандского bougette — кошель, сумка, кожаный мешок) — план доходов и направлений расходования денежный средств любого экономического объекта (от государства до семьи), устанавливаемый на определённый период времени.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60648" y="2464762"/>
            <a:ext cx="64087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Доходы бюджета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денежные средства, поступающие от населения, организаций, учреждений в бюджет в виде налогов, неналоговых поступлений (пошлины, штрафы и т.п.), безвозмездных поступлений. Кредиты, доходы от выпуска ценных бумаг, полученные государством (органами местного самоуправления), не включаются в состав доходов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60648" y="3635896"/>
            <a:ext cx="65973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Расходы бюджета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Arial" pitchFamily="34" charset="0"/>
              </a:rPr>
              <a:t>Выплачиваемые из бюджета денежные средства, направленные на обеспечение задач и функций государства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0648" y="4716016"/>
            <a:ext cx="65973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70C0"/>
              </a:solidFill>
              <a:latin typeface="+mn-lt"/>
            </a:endParaRP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Межбюджетные трансферты</a:t>
            </a:r>
          </a:p>
          <a:p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  <a:endParaRPr lang="ru-RU" sz="16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60648" y="5076056"/>
            <a:ext cx="65973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0070C0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Дефицит бюджета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Превышение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расходов бюджета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над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его доходами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xmlns="" val="2427240807"/>
              </p:ext>
            </p:extLst>
          </p:nvPr>
        </p:nvGraphicFramePr>
        <p:xfrm>
          <a:off x="860933" y="3010907"/>
          <a:ext cx="5894553" cy="1072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«ГРАЖДАНСКОЕ ОБЩЕСТВО И ГОСУДАРСТВЕННАЯ НАЦИОНАЛЬНАЯ ПОЛИТИКА В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3"/>
            <a:ext cx="5832648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УСЛОВИЙ ДЛЯ РАЗВИТИЯ И ЭФФЕКТИВНОЙ ДЕЯТЕЛЬНОСТИ ИНСТИТУТОВ ГРАЖДАНСКОГО ОБЩЕСТВА, УКРЕПЛЕНИЯ ОБЩЕРОССИЙСКОЙ ГРАЖДАНСКОЙ ИДЕНТИЧНОСТИ И ЕДИНСТВА МНОГОНАЦИОНАЛЬНОГО НАРОДА РОССИЙСКОЙ ФЕДЕРАЦИИ (РОССИЙСКОЙ НАЦИИ) НА ТЕРРИТОРИИ УЛЬЯНОВСКОЙ ОБЛАСТИ, СОДЕЙСТВИЯ ГАРМОНИЗАЦИИ НАЦИОНАЛЬНЫХ И МЕЖНАЦИОНАЛЬНЫХ (МЕЖЭТНИЧЕСКИХ) ОТНОШЕНИЙ, ПОВЫШЕНИЯ ОТКРЫТОСТИ ДЕЯТЕЛЬНОСТИ ИСПОЛНИТЕЛЬНЫХ ОРГАНОВ УЛЬЯНОВСКОЙ ОБЛАСТИ</a:t>
            </a:r>
          </a:p>
          <a:p>
            <a:pPr algn="just"/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88603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23823116"/>
              </p:ext>
            </p:extLst>
          </p:nvPr>
        </p:nvGraphicFramePr>
        <p:xfrm>
          <a:off x="148475" y="5364088"/>
          <a:ext cx="6664901" cy="32994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648677"/>
                <a:gridCol w="576064"/>
                <a:gridCol w="576064"/>
                <a:gridCol w="864096"/>
              </a:tblGrid>
              <a:tr h="39371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0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393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3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Доля граждан, поддерживающих традиционные российские духовно-нравственные ценности,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7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3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Доля граждан Российской Федерации, проживающих на территории Ульяновской области, оценивающих межнациональные отношения в Ульяновской области как стабильные, добрососедские, в общей численности граждан Российской Федерации проживающих на территории Ульяновской области,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3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Уровень общероссийской гражданской идентичности,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3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3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участников социально значимых мероприятий, направленных на содействие сохранению и развитию культуры российского казачества, тыс.чел.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3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3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муниципальных образований Ульяновской области, в которых осуществляют полномочия сельские старосты, ед.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3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3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участников мероприятий, проводимых на территории Ульяновской области, направленных на сохранение и развитие русского языка и языков народов России, проживающих на территории Ульяновской области, тыс. чел.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5805264" y="4750132"/>
            <a:ext cx="576064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29,9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60933" y="4174068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автономным учреждениям  в сфере печатных СМИ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860933" y="4736851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социально ориентированным НКО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763688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445224" y="4174068"/>
            <a:ext cx="936104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186,4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3695630"/>
            <a:ext cx="216024" cy="228297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60648" y="2771800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89240" y="4462100"/>
            <a:ext cx="792088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131,5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0933" y="4462100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автономным учреждения в сфере электронных СМИ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877272" y="5038164"/>
            <a:ext cx="504056" cy="1904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28,9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60933" y="5042449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гражданского общества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55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ЖИЛИЩНО-КОММУНАЛЬНОГО ХОЗЯЙСТВА И ПОВЫШЕНИЕ ЭНЕРГЕТИЧЕСКОЙ ЭФФЕКТИВНОСТИ В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75010" y="1779880"/>
            <a:ext cx="597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ОБЕСПЕЧЕНИЕ КОМФОРТНОЙ И БЕЗОПАСНОЙ СРЕДЫ ДЛЯ ЖИЗНИ НАСЕЛЕНИЯ НА ТЕРРИТОРИИ УЛЬЯНОВСКОЙ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2718" y="3690929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486685010"/>
              </p:ext>
            </p:extLst>
          </p:nvPr>
        </p:nvGraphicFramePr>
        <p:xfrm>
          <a:off x="1268760" y="2195736"/>
          <a:ext cx="525658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12062787"/>
              </p:ext>
            </p:extLst>
          </p:nvPr>
        </p:nvGraphicFramePr>
        <p:xfrm>
          <a:off x="216853" y="5845855"/>
          <a:ext cx="6552727" cy="2946262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508291"/>
                <a:gridCol w="576064"/>
                <a:gridCol w="576064"/>
                <a:gridCol w="892308"/>
              </a:tblGrid>
              <a:tr h="408802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0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Качество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среды для жизни в опорных населённых пунктах,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18,04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населения Ульяновской области обеспеченного качественной питьевой водой из систем центрального водоснабжения,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14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обустроенных мест (площадок) накопления твёрдых коммунальных отходов в общем количестве мест (площадок) накопления твёрдых коммунальных отходов в населённых пунктах Ульяновской области,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3,28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4013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Уровень газификации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природным газом жилищного фонда в Ульяновской области,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82,05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82,05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обрабатываемых твёрдых коммунальных отходов в общей массе образованных твёрдых коммунальных отходов,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построенных и реконструированных (модернизированных) объектов питьевого водоснабжения и водоподготовки, нарастающим итогом с 2019 года,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93199"/>
            <a:ext cx="847599" cy="533400"/>
          </a:xfrm>
          <a:prstGeom prst="rect">
            <a:avLst/>
          </a:prstGeom>
        </p:spPr>
      </p:pic>
      <p:sp>
        <p:nvSpPr>
          <p:cNvPr id="21" name="Стрелка вниз 20"/>
          <p:cNvSpPr/>
          <p:nvPr/>
        </p:nvSpPr>
        <p:spPr>
          <a:xfrm>
            <a:off x="5487218" y="3321162"/>
            <a:ext cx="216024" cy="36004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9264601"/>
              </p:ext>
            </p:extLst>
          </p:nvPr>
        </p:nvGraphicFramePr>
        <p:xfrm>
          <a:off x="260648" y="2313281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3777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" name="Группа 29"/>
          <p:cNvGrpSpPr/>
          <p:nvPr/>
        </p:nvGrpSpPr>
        <p:grpSpPr>
          <a:xfrm>
            <a:off x="472803" y="3995936"/>
            <a:ext cx="6052542" cy="1726707"/>
            <a:chOff x="745714" y="3871744"/>
            <a:chExt cx="5822699" cy="1726707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6116525" y="4762096"/>
              <a:ext cx="410059" cy="17330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150,7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871150" y="4231784"/>
              <a:ext cx="697263" cy="17981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605,6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184166" y="5051881"/>
              <a:ext cx="338052" cy="18395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31,0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18899" y="4485700"/>
              <a:ext cx="4399333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Реализация Национального проект «Инфраструктура для жизни»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830797" y="4780744"/>
              <a:ext cx="4504871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Прочие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913136" y="4260861"/>
              <a:ext cx="4864394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  </a:t>
              </a: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830797" y="5094306"/>
              <a:ext cx="4752528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Реализация населению сжиженного углеводородного газа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5667857" y="3943752"/>
              <a:ext cx="886879" cy="2092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1 497,2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5944950" y="4519817"/>
              <a:ext cx="621793" cy="14401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604,7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818710" y="3871744"/>
              <a:ext cx="4543350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Водоснабжение и водоотведение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6291318" y="5374964"/>
              <a:ext cx="230900" cy="16384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ru-RU" sz="9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1,8</a:t>
              </a:r>
              <a:endParaRPr lang="ru-RU" sz="9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814400" y="5284889"/>
              <a:ext cx="5242892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   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745714" y="5344535"/>
              <a:ext cx="5314900" cy="25391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   Обращение с твёрдыми коммунальными отходами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72803" y="4296330"/>
            <a:ext cx="181171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Расходы на теплоснабжение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38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ГОСУДАРСТВЕННОГО УПРАВЛЕНИЯ В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619672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ПРОВЕДЕНИЕ ЭФФЕКТИВНОЙ КАДРОВОЙ ПОЛИТИКИ ПО РАЗВИТИЮ ГРАЖДАНСКОЙ СЛУЖБЫ И МУНИЦИПАЛЬНОЙ СЛУЖБЫ</a:t>
            </a:r>
            <a:endParaRPr lang="ru-RU" sz="10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272" y="3304901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492147349"/>
              </p:ext>
            </p:extLst>
          </p:nvPr>
        </p:nvGraphicFramePr>
        <p:xfrm>
          <a:off x="963447" y="2267744"/>
          <a:ext cx="5894553" cy="1207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56154930"/>
              </p:ext>
            </p:extLst>
          </p:nvPr>
        </p:nvGraphicFramePr>
        <p:xfrm>
          <a:off x="260648" y="4820759"/>
          <a:ext cx="6539590" cy="42214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407115"/>
                <a:gridCol w="633445"/>
                <a:gridCol w="576064"/>
                <a:gridCol w="922966"/>
              </a:tblGrid>
              <a:tr h="378886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950" b="0" kern="12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НАИМЕНОВАНИЕ ПОКАЗАТЕЛЯ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b="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950" b="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9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66385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специалистов, завершивших обучение в ходе реализации Государственного плана подготовки управленческих кадров для организаций народного хозяйства Российской Федерации на территории Ульяновской области, включённых в Резерв управленческих кадров Ульяновской области,  в общем числе специалистов, завершивших указанное обучение</a:t>
                      </a:r>
                      <a:r>
                        <a:rPr lang="ru-RU" sz="9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,</a:t>
                      </a:r>
                      <a:r>
                        <a:rPr lang="ru-RU" sz="950" dirty="0" smtClean="0">
                          <a:latin typeface="PT Astra Serif" pitchFamily="18" charset="-52"/>
                          <a:ea typeface="PT Astra Serif" pitchFamily="18" charset="-52"/>
                        </a:rPr>
                        <a:t> %</a:t>
                      </a:r>
                      <a:endParaRPr lang="ru-RU" sz="9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3133">
                <a:tc>
                  <a:txBody>
                    <a:bodyPr/>
                    <a:lstStyle/>
                    <a:p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лиц, замещающих государственные должности или выборные муниципальные должности, должности гражданской или муниципальной службы, должности, не являющиеся должностями гражданской или муниципальной службы, в государственных или муниципальных органах, а также работников учреждений, принявших участие в мероприятиях, направленных на повышение имиджа гражданской и муниципальной службы, %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10816">
                <a:tc>
                  <a:txBody>
                    <a:bodyPr/>
                    <a:lstStyle/>
                    <a:p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Обновление кадрового состава на гражданской службе посредством создания условий для назначения на соответствующие должности гражданской службы лиц, включённых в соответствующие кадровые резервы государственных органов, сформированные на конкурсной основе, а также резерв управленческих кадров Ульяновской области, %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27,2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97433">
                <a:tc>
                  <a:txBody>
                    <a:bodyPr/>
                    <a:lstStyle/>
                    <a:p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Оценка уровня качества обучения лиц, замещающих государственные должности Ульяновской области или выборные муниципальные должности, должности гражданской или муниципальной службы, должности, не являющиеся должностями гражданской или муниципальной службы, в государственных органах Ульяновской области, в органах местного самоуправления муниципальных образований Ульяновской области, а также работников государственных и муниципальных учреждений, и прошедших обучение по программам профессионального образования, %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986279" y="4211960"/>
            <a:ext cx="313873" cy="2621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2,1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20763" y="3572163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ОГКУ «Управление делами Ульяновской области»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20763" y="4220235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Подготовка управленческих кадров для организаций народного  хозяйства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36003" y="4506363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Организация обучения государственных и муниципальных служащих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1967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085184" y="3605322"/>
            <a:ext cx="1214968" cy="2465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566,9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61087" y="3047930"/>
            <a:ext cx="225192" cy="2487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60648" y="219573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906887" y="3884132"/>
            <a:ext cx="393266" cy="2451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6,4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20763" y="3932203"/>
            <a:ext cx="45433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Мероприятия в сфере государственного управления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44520" y="4506362"/>
            <a:ext cx="170730" cy="29682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0,9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13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СТРОИТЕЛЬСТВА И ПОВЫШЕНИЕ УРОВНЯ ДОСТУПНОСТИ ЖИЛЫХ ПОМЕЩЕНИЙ И КАЧЕСТВА ЖИЛИЩНОГО ОБЕСПЕЧЕНИЯ НАСЕЛЕНИЯ 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304950" y="173574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73584" y="2153968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РАСШИРЕНИЕ ВОЗМОЖНОСТЕЙ ГРАЖДАН, ПРОЖИВАЮЩИХ НА ТЕРРИТОРИИ УЛЬЯНОВСКОЙ ОБЛАСТИ, ПО УЛУЧШЕНИЮ ЖИЛИЩНЫХ УСЛОВИЙ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8072" y="432287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409640109"/>
              </p:ext>
            </p:extLst>
          </p:nvPr>
        </p:nvGraphicFramePr>
        <p:xfrm>
          <a:off x="1213162" y="3036703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8903708"/>
              </p:ext>
            </p:extLst>
          </p:nvPr>
        </p:nvGraphicFramePr>
        <p:xfrm>
          <a:off x="476672" y="6382608"/>
          <a:ext cx="6236990" cy="239712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256603"/>
                <a:gridCol w="558243"/>
                <a:gridCol w="558243"/>
                <a:gridCol w="863901"/>
              </a:tblGrid>
              <a:tr h="40095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370200">
                <a:tc>
                  <a:txBody>
                    <a:bodyPr/>
                    <a:lstStyle/>
                    <a:p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семей, улучшивших жилищные условия, тыс. семей</a:t>
                      </a:r>
                      <a:endParaRPr lang="ru-RU" sz="110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23,19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23,85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85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Объём ввода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в эксплуатацию жилой и нежилой недвижимости, млн. м2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0,9354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85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граждан, переселенных из непригодного для проживания жилищного фонда (нарастающим итогом с 2019 года ), тыс. чел.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3,74</a:t>
                      </a:r>
                    </a:p>
                    <a:p>
                      <a:pPr algn="ctr" fontAlgn="ctr"/>
                      <a:endParaRPr lang="ru-RU" sz="11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4,08</a:t>
                      </a:r>
                    </a:p>
                    <a:p>
                      <a:pPr algn="ctr" fontAlgn="ctr"/>
                      <a:endParaRPr lang="ru-RU" sz="1100" b="1" kern="12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109,1</a:t>
                      </a:r>
                    </a:p>
                    <a:p>
                      <a:pPr algn="ctr" fontAlgn="ctr"/>
                      <a:endParaRPr lang="ru-RU" sz="11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85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семей отдельных категорий граждан Российской Федерации, обеспеченных жильем, тыс. семей</a:t>
                      </a:r>
                    </a:p>
                    <a:p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4869160" y="4620879"/>
            <a:ext cx="1450853" cy="1733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862,2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77272" y="6012160"/>
            <a:ext cx="419014" cy="1416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42,6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704" y="5364088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Строительство автомобильных дорог, обеспечивающих транспортную доступность территорий жилой застройки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64704" y="6012160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жильём молодых семей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95593" y="210366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13478" y="4893547"/>
            <a:ext cx="1003240" cy="1825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281,9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560633" y="4076993"/>
            <a:ext cx="216024" cy="33481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60648" y="276917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5220072"/>
            <a:ext cx="864096" cy="1838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175,9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4704" y="4804574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Переселение граждан из аварийного жилищного фонда, в т.ч. в рамках национального проекта «Инфраструктура для жизни»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0128" y="4572000"/>
            <a:ext cx="31213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Предоставление жилых помещений детям-сиротам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4704" y="5796136"/>
            <a:ext cx="39259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Имущественный взнос в Фонд развития территорий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68645" y="5508104"/>
            <a:ext cx="648073" cy="1806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157,3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05264" y="5796136"/>
            <a:ext cx="504056" cy="14401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58,5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4704" y="5148064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расходы в области строительства и архитектуры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5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xmlns="" val="1790303447"/>
              </p:ext>
            </p:extLst>
          </p:nvPr>
        </p:nvGraphicFramePr>
        <p:xfrm>
          <a:off x="656692" y="2736086"/>
          <a:ext cx="5904656" cy="1139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«ОБЕСПЕЧЕНИЕ ПРАВОПОРЯДКА И БЕЗОПАСНОСТИ ЖИЗНЕДЕЯТЕЛЬНОСТИ НА ТЕРРИТОРИИ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763688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БЛАГОПРИЯТНОЙ ОБСТАНОВКИ  В УЛЬЯНОВСКОЙ ОБЛАСТИ, СТИМУЛИРУЮЩЕЙ СНИЖЕНИЕ УРОВНЯ ПРЕСТУПНОСТИ В РЕГИОНЕ</a:t>
            </a:r>
            <a:endParaRPr lang="ru-RU" sz="10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757132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88454360"/>
              </p:ext>
            </p:extLst>
          </p:nvPr>
        </p:nvGraphicFramePr>
        <p:xfrm>
          <a:off x="476673" y="5645528"/>
          <a:ext cx="6192687" cy="25374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816423"/>
                <a:gridCol w="720080"/>
                <a:gridCol w="720080"/>
                <a:gridCol w="936104"/>
              </a:tblGrid>
              <a:tr h="354719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209649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Заболеваемость наркоманией,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50,3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144,1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180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Снижение общего количества зарегистрированных на территории Ульяновской области преступлений к 2030</a:t>
                      </a: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 году на 2,1 % по сравнению с 2023 годом, %</a:t>
                      </a:r>
                      <a:endParaRPr lang="ru-RU" sz="1050" kern="1200" dirty="0">
                        <a:solidFill>
                          <a:schemeClr val="tx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2,5 раза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Снижение заболеваемости употреблением наркотических</a:t>
                      </a:r>
                      <a:r>
                        <a:rPr lang="ru-RU" sz="1050" kern="1200" baseline="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 средств и психотропных веществ с вредными последствиями,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37,6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Увеличение доли граждан</a:t>
                      </a:r>
                      <a:r>
                        <a:rPr lang="ru-RU" sz="1050" kern="1200" baseline="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, проживающих на территории Ульяновской области, у которых сформировано антитеррористическое сознание, в общей численности граждан, проживающих на территории Ульяновской области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805264" y="4644008"/>
            <a:ext cx="576064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73,1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49280" y="4932040"/>
            <a:ext cx="432048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17,4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704" y="4067944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ОГКУ «Служба гражданской защиты </a:t>
            </a:r>
          </a:p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и пожарной безопасности Ульяновской области»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64704" y="4663121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Создание системы  вызова оперативных служб по номеру «112»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64704" y="4894148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противодействия злоупотребления наркотиками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763688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653136" y="4067943"/>
            <a:ext cx="1728192" cy="2231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1 044,5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517232" y="3491880"/>
            <a:ext cx="288032" cy="28803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60648" y="2331444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17232" y="4355976"/>
            <a:ext cx="864095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200,8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4704" y="4427984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Повышение общего уровня безопасности (видеонаблюдение)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021288" y="5220072"/>
            <a:ext cx="360040" cy="257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2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3,2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64704" y="5144288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обеспечения правопорядка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12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611560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КУЛЬТУРЫ, ТУРИЗМА И СОХРАНЕНИЕ ОБЪЕКТОВ КУЛЬТУРНОГО НАСЛЕДИЯ В УЛЬЯНОВСКОЙ ОБЛАСТИ»</a:t>
            </a:r>
            <a:endParaRPr lang="ru-RU" sz="1250" b="1" dirty="0">
              <a:solidFill>
                <a:srgbClr val="92D05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2696" y="1547665"/>
            <a:ext cx="590465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УСЛОВИЙ ДЛЯ ЭФФЕКТИВНОЙ РЕАЛИЗАЦИИ ГОСУДАРСТВЕННОЙ КУЛЬТУРНОЙ ПОЛИТИКИ, РАЗВИТИЯ СФЕРЫ ТУРИЗМА И СОХРАНЕНИЕ ОБЪЕКТОВ КУЛЬТУРНОГО НАСЛЕДИЯ НА ТЕРРИТОРИИ УЛЬЯНОВСКОЙ ОБЛАСТИ</a:t>
            </a:r>
          </a:p>
          <a:p>
            <a:endParaRPr lang="ru-RU" sz="900" dirty="0" smtClean="0"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12430974"/>
              </p:ext>
            </p:extLst>
          </p:nvPr>
        </p:nvGraphicFramePr>
        <p:xfrm>
          <a:off x="188640" y="5582392"/>
          <a:ext cx="6624736" cy="32725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4"/>
                <a:gridCol w="576064"/>
                <a:gridCol w="648072"/>
                <a:gridCol w="864096"/>
              </a:tblGrid>
              <a:tr h="391942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6659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Среднегодовое число студентов, получающих среднее профессиональное образование по программам подготовки специалистов среднего звена углубленной подготовки по специальностям в области музыкального искусства, чел.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Увеличение книговыдачи в субъектах РФ по отношению к предыдущему году 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Количество граждан, принимающих участие в добровольческой деятельности, чел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4 491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7 596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169,1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9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региональных и муниципальных театров, учреждений культурно-досугового типа, в которых созданы новые постановки и (или) обеспечено развитие и укрепление материально-технической базы и созданию новых постановок, по отношению к запланированной к 2030 году, %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Количество  туристских поездок по территории РФ, млн шт.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0,5166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Число посещений культурных мероприятий, тыс. ед.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17 901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22 230,9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1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2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объектов культурного наследия, в отношении которых проведены мероприятия по государственной охране, в общем количестве объектов культурного наследия регионального значения ,%</a:t>
                      </a:r>
                    </a:p>
                  </a:txBody>
                  <a:tcPr marT="25718" marB="25718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547664"/>
            <a:ext cx="847599" cy="533400"/>
          </a:xfrm>
          <a:prstGeom prst="rect">
            <a:avLst/>
          </a:prstGeom>
        </p:spPr>
      </p:pic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260648" y="127334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/>
          </p:nvPr>
        </p:nvGraphicFramePr>
        <p:xfrm>
          <a:off x="260648" y="2123728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xmlns="" val="1775115970"/>
              </p:ext>
            </p:extLst>
          </p:nvPr>
        </p:nvGraphicFramePr>
        <p:xfrm>
          <a:off x="881336" y="2240162"/>
          <a:ext cx="5976664" cy="1035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Стрелка вниз 33"/>
          <p:cNvSpPr/>
          <p:nvPr/>
        </p:nvSpPr>
        <p:spPr>
          <a:xfrm>
            <a:off x="5577699" y="2938036"/>
            <a:ext cx="225192" cy="2487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692696" y="313184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pSp>
        <p:nvGrpSpPr>
          <p:cNvPr id="2" name="Группа 59"/>
          <p:cNvGrpSpPr/>
          <p:nvPr/>
        </p:nvGrpSpPr>
        <p:grpSpPr>
          <a:xfrm>
            <a:off x="807021" y="3357192"/>
            <a:ext cx="5488607" cy="2366355"/>
            <a:chOff x="820713" y="3453988"/>
            <a:chExt cx="5488607" cy="2366355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5314900" y="4084683"/>
              <a:ext cx="984548" cy="2027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178,9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5591390" y="4644008"/>
              <a:ext cx="717929" cy="20642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61,7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836712" y="3453988"/>
              <a:ext cx="439933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Содержание подведомственных учреждений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836712" y="4030052"/>
              <a:ext cx="464888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Прочие мероприятия в области культуры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836712" y="4606116"/>
              <a:ext cx="5242892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Реализация национального проекта «Семья»</a:t>
              </a:r>
            </a:p>
            <a:p>
              <a:pPr algn="just"/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4162772" y="3491880"/>
              <a:ext cx="2146548" cy="20507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2 117,0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4954860" y="3779912"/>
              <a:ext cx="1354460" cy="19487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482,1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836712" y="3742020"/>
              <a:ext cx="460851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Реконструкция здания ОГАУК «Ленинский мемориал»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485599" y="4355975"/>
              <a:ext cx="823720" cy="19531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90,6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836712" y="4318084"/>
              <a:ext cx="468052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Реализация Национального проекта «Туризм и гостеприимство»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5748617" y="4922798"/>
              <a:ext cx="560702" cy="19153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47,3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20713" y="4851399"/>
              <a:ext cx="468052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>
                  <a:latin typeface="PT Astra Serif" pitchFamily="18" charset="-52"/>
                  <a:ea typeface="PT Astra Serif" pitchFamily="18" charset="-52"/>
                </a:rPr>
                <a:t>Оснащение оборудованием учреждений культуры</a:t>
              </a: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5816582" y="5188635"/>
              <a:ext cx="492737" cy="20433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45,9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821246" y="5081679"/>
              <a:ext cx="53149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Реставрация и реэкспозиция мемориальных пушкинских музеев </a:t>
              </a:r>
            </a:p>
            <a:p>
              <a:pPr algn="just"/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и музеев-заповедников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  <a:p>
              <a:pPr algn="just"/>
              <a:endParaRPr lang="ru-RU" sz="1050" dirty="0" smtClean="0">
                <a:latin typeface="PT Astra Serif" pitchFamily="18" charset="-52"/>
                <a:ea typeface="PT Astra Serif" pitchFamily="18" charset="-52"/>
              </a:endParaRPr>
            </a:p>
            <a:p>
              <a:pPr algn="just"/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5963938" y="5467560"/>
              <a:ext cx="335510" cy="1556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2,1</a:t>
              </a:r>
              <a:endParaRPr lang="ru-RU" sz="9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823020" y="5354058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Сохранение и государственная охрана объектов культурного наследия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912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571437" y="3019220"/>
            <a:ext cx="6017246" cy="1281620"/>
            <a:chOff x="804576" y="3983981"/>
            <a:chExt cx="5788744" cy="1954385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6055125" y="4894151"/>
              <a:ext cx="524421" cy="27832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7,8</a:t>
              </a:r>
              <a:endParaRPr lang="ru-RU" sz="788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146653" y="5260057"/>
              <a:ext cx="416714" cy="27936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6,7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804576" y="3983981"/>
              <a:ext cx="4471342" cy="42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dirty="0">
                  <a:latin typeface="PT Astra Serif" pitchFamily="18" charset="-52"/>
                  <a:ea typeface="PT Astra Serif" pitchFamily="18" charset="-52"/>
                </a:rPr>
                <a:t> </a:t>
              </a:r>
              <a:r>
                <a:rPr lang="ru-RU" sz="1200" dirty="0">
                  <a:latin typeface="PT Astra Serif" pitchFamily="18" charset="-52"/>
                  <a:ea typeface="PT Astra Serif" pitchFamily="18" charset="-52"/>
                </a:rPr>
                <a:t>Прочие расходы (в т.ч. содержание подведомственных учреждений)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827868" y="5507743"/>
              <a:ext cx="3211145" cy="3989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100" dirty="0">
                  <a:latin typeface="PT Astra Serif" pitchFamily="18" charset="-52"/>
                  <a:ea typeface="PT Astra Serif" pitchFamily="18" charset="-52"/>
                </a:rPr>
                <a:t>Развитие лесного хозяйства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910008" y="4765293"/>
              <a:ext cx="5170885" cy="3257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endParaRPr lang="ru-RU" sz="788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275918" y="4028863"/>
              <a:ext cx="1317402" cy="35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443,3</a:t>
              </a:r>
              <a:endParaRPr lang="ru-RU" sz="788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889185" y="4481533"/>
              <a:ext cx="690362" cy="30604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10,3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273467" y="5650831"/>
              <a:ext cx="319852" cy="28753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T Astra Serif" pitchFamily="18" charset="-52"/>
                  <a:ea typeface="PT Astra Serif" pitchFamily="18" charset="-52"/>
                </a:rPr>
                <a:t>2,8</a:t>
              </a:r>
              <a:endParaRPr lang="ru-RU" sz="788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851132" y="4711064"/>
              <a:ext cx="3433888" cy="42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>
                  <a:latin typeface="PT Astra Serif" pitchFamily="18" charset="-52"/>
                  <a:ea typeface="PT Astra Serif" pitchFamily="18" charset="-52"/>
                </a:rPr>
                <a:t>Развитие водохозяйственного комплекса</a:t>
              </a: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031" y="177678"/>
            <a:ext cx="3153962" cy="5050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7196" y="255416"/>
            <a:ext cx="3360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2637" y="743331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0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0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«ОХРАНА ОКРУЖАЮЩЕЙ СРЕДЫ И ВОССТАНОВЛЕНИЕ ПРИРОДНЫХ РЕСУРСОВ В УЛЬЯНОВСКОЙ ОБЛАСТИ»</a:t>
            </a:r>
            <a:endParaRPr lang="ru-RU" sz="120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7135544"/>
              </p:ext>
            </p:extLst>
          </p:nvPr>
        </p:nvGraphicFramePr>
        <p:xfrm>
          <a:off x="318966" y="1322326"/>
          <a:ext cx="6408712" cy="1885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154305">
                <a:tc>
                  <a:txBody>
                    <a:bodyPr/>
                    <a:lstStyle/>
                    <a:p>
                      <a:pPr algn="ctr"/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7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T="25718" marB="2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00709" y="1561023"/>
            <a:ext cx="59046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latin typeface="PT Astra Serif" pitchFamily="18" charset="-52"/>
                <a:ea typeface="PT Astra Serif" pitchFamily="18" charset="-52"/>
              </a:rPr>
              <a:t>НОРМАЛИЗАЦИЯ ЭКОЛОГИЧЕСКОЙ ОБСТАНОВКИ В УЛЬЯНОВСКОЙ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0168" y="2798222"/>
            <a:ext cx="566124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36478691"/>
              </p:ext>
            </p:extLst>
          </p:nvPr>
        </p:nvGraphicFramePr>
        <p:xfrm>
          <a:off x="481364" y="2108612"/>
          <a:ext cx="5733256" cy="80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83228802"/>
              </p:ext>
            </p:extLst>
          </p:nvPr>
        </p:nvGraphicFramePr>
        <p:xfrm>
          <a:off x="571436" y="4829596"/>
          <a:ext cx="6025917" cy="333488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971626"/>
                <a:gridCol w="616287"/>
                <a:gridCol w="547811"/>
                <a:gridCol w="890193"/>
              </a:tblGrid>
              <a:tr h="396186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T="25718" marB="25718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T="25718" marB="25718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T="25718" marB="25718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T="25718" marB="25718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413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месторождений с оценёнными запасами общераспространённых полезных ископаемых на участках недр местного значения с нарастающим итогом, ед.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T="25718" marB="25718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132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137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103,8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433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Объем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семян с улучшенными наследственными свойствами, тонн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T="0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0,15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0,15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4138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лесных пожаров, ликвидированных в течение первых суток с момента обнаружения, в общем количестве лесных пожаров, %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T="25718" marB="25718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95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105,3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6973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Отношение площади лесовосстановления и лесоразведения к площади вырубленных и погибших лесных насаждений, %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T="25718" marB="25718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180,5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180,5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3485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Лесистость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территории Ульяновской области, %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T="25718" marB="25718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26,7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26,7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5634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Отношение фактического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объема заготовки древесины к установленному допустимому объему изъятия древесины, %</a:t>
                      </a:r>
                    </a:p>
                  </a:txBody>
                  <a:tcPr marT="25718" marB="25718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28,1</a:t>
                      </a:r>
                    </a:p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endParaRPr lang="ru-RU" sz="1100" kern="120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40,1</a:t>
                      </a:r>
                    </a:p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endParaRPr lang="ru-RU" sz="1100" b="1" kern="1200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142,7</a:t>
                      </a:r>
                    </a:p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endParaRPr lang="ru-RU" sz="1100" kern="120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5358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128401" y="1538931"/>
            <a:ext cx="847599" cy="300038"/>
          </a:xfrm>
          <a:prstGeom prst="rect">
            <a:avLst/>
          </a:prstGeom>
        </p:spPr>
      </p:pic>
      <p:sp>
        <p:nvSpPr>
          <p:cNvPr id="21" name="Стрелка вниз 20"/>
          <p:cNvSpPr/>
          <p:nvPr/>
        </p:nvSpPr>
        <p:spPr>
          <a:xfrm>
            <a:off x="5062893" y="2535620"/>
            <a:ext cx="216024" cy="202523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8545401"/>
              </p:ext>
            </p:extLst>
          </p:nvPr>
        </p:nvGraphicFramePr>
        <p:xfrm>
          <a:off x="200490" y="1985617"/>
          <a:ext cx="6408712" cy="20383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154305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0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T="25718" marB="2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631075" y="3274746"/>
            <a:ext cx="46478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PT Astra Serif" pitchFamily="18" charset="-52"/>
                <a:ea typeface="PT Astra Serif" pitchFamily="18" charset="-52"/>
              </a:rPr>
              <a:t>Экологический фонд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6168" y="3742799"/>
            <a:ext cx="4677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PT Astra Serif" pitchFamily="18" charset="-52"/>
                <a:ea typeface="PT Astra Serif" pitchFamily="18" charset="-52"/>
              </a:rPr>
              <a:t>Национальный проект «Беспилотные авиационные системы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301416" y="4378319"/>
            <a:ext cx="276650" cy="15002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1,5</a:t>
            </a:r>
            <a:endParaRPr lang="ru-RU" sz="788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16167" y="4227025"/>
            <a:ext cx="37245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PT Astra Serif" pitchFamily="18" charset="-52"/>
                <a:ea typeface="PT Astra Serif" pitchFamily="18" charset="-52"/>
              </a:rPr>
              <a:t>Национальный проект «Экологическое благополучие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376957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ФИЗИЧЕСКОЙ КУЛЬТУРЫ И СПОРТА В УЛЬЯНОВСКОЙ ОБЛАСТИ»</a:t>
            </a:r>
            <a:endParaRPr lang="ru-RU" sz="1250" b="1" dirty="0">
              <a:solidFill>
                <a:srgbClr val="92D05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2696" y="1475656"/>
            <a:ext cx="590465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УСЛОВИЙ, ОБЕСПЕЧИВАЮЩИХ ГРАЖДАНАМ ВОЗМОЖНОСТЬ СИСТЕМАТИЧЕСКИ ЗАНИМАТЬСЯ ФИЗИЧЕСКОЙ КУЛЬТУРОЙ И СПОРТОМ, ПОДГОТОВКА СПОРТСМЕНОВ ВЫСОКОГО КЛАССА</a:t>
            </a:r>
          </a:p>
          <a:p>
            <a:endParaRPr lang="ru-RU" sz="900" dirty="0"/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66252015"/>
              </p:ext>
            </p:extLst>
          </p:nvPr>
        </p:nvGraphicFramePr>
        <p:xfrm>
          <a:off x="116632" y="5202765"/>
          <a:ext cx="6552727" cy="37010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2922"/>
                <a:gridCol w="559944"/>
                <a:gridCol w="559944"/>
                <a:gridCol w="839917"/>
              </a:tblGrid>
              <a:tr h="377347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9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9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67079">
                <a:tc>
                  <a:txBody>
                    <a:bodyPr/>
                    <a:lstStyle/>
                    <a:p>
                      <a:r>
                        <a:rPr lang="ru-RU" sz="1020" kern="1200" dirty="0" smtClean="0">
                          <a:solidFill>
                            <a:schemeClr val="tx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граждан, систематически занимающихся физической культурой и спортом,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66,76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113,9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866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молодых специалистов, впервые поступивших на работу в областные государственные  учреждения, являющиеся физкультурно-спортивными организациями, из общей численности работников, занятых в физкультурно-спортивной сфере на территории Ульяновской области,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681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спортсменов, проживающих на территории Ульяновской области, получивших дополнительное материальное обеспечение за имеющиеся выдающиеся достижения и особые заслуги перед РФ в области физической культуры и спорта, из общего численности занимающихся спортсменов Ульяновской области и имеющих спортивные разряды, спортивные звания,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238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Уровень обеспеченности граждан спортивными сооружениями исходя из единовременной пропускной способности,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80,87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866">
                <a:tc>
                  <a:txBody>
                    <a:bodyPr/>
                    <a:lstStyle/>
                    <a:p>
                      <a:r>
                        <a:rPr lang="ru-RU" sz="1020" dirty="0" smtClean="0"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Arial" pitchFamily="34" charset="0"/>
                        </a:rPr>
                        <a:t>Доля детей, обученных навыкам плавания в рамках реализации программы «Всеобуч по плаванию», на территории Ульяновской области из общего количества детей 2-4 классов, которые обучены в рамках заявки на участие в программе «Всеобуч по плаванию» в  областных государственных учреждениях, %</a:t>
                      </a:r>
                      <a:endParaRPr lang="ru-RU" sz="1020" dirty="0">
                        <a:latin typeface="PT Astra Serif" panose="020A0603040505020204" pitchFamily="18" charset="-52"/>
                        <a:ea typeface="PT Astra Serif" panose="020A0603040505020204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138,1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2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138,1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33255" y="4493048"/>
            <a:ext cx="648071" cy="2477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188,4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2696" y="4512091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Мероприятия в сфере физической культуры и спорта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696" y="4069773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Расходы по оплате Концессионного соглашения </a:t>
            </a:r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за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строительство Ледового дворца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47565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508064" y="4137462"/>
            <a:ext cx="873264" cy="2542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251,5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65104" y="3779911"/>
            <a:ext cx="2016224" cy="2457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1 205,6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2696" y="3759807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877272" y="4822012"/>
            <a:ext cx="504055" cy="234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157,8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6548" y="4802984"/>
            <a:ext cx="483151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Строительство и реконструкция объектов спорта, оснащение их оборудованием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260648" y="120133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/>
          </p:nvPr>
        </p:nvGraphicFramePr>
        <p:xfrm>
          <a:off x="260648" y="2051720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xmlns="" val="251960457"/>
              </p:ext>
            </p:extLst>
          </p:nvPr>
        </p:nvGraphicFramePr>
        <p:xfrm>
          <a:off x="608443" y="2283376"/>
          <a:ext cx="5976664" cy="1158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Стрелка вниз 30"/>
          <p:cNvSpPr/>
          <p:nvPr/>
        </p:nvSpPr>
        <p:spPr>
          <a:xfrm>
            <a:off x="5508064" y="3110135"/>
            <a:ext cx="225192" cy="2487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83272" y="3430905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6734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xmlns="" val="1823317162"/>
              </p:ext>
            </p:extLst>
          </p:nvPr>
        </p:nvGraphicFramePr>
        <p:xfrm>
          <a:off x="929414" y="2260888"/>
          <a:ext cx="5904656" cy="108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11560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«ФОРМИРОВАНИЕ БЛАГОПРИЯТНОГО ИНВЕСТИЦИОННОГО КЛИМАТА В УЛЬЯНОВСКОЙ ОБЛАСТИ»</a:t>
            </a:r>
            <a:endParaRPr lang="ru-RU" sz="1250" b="1" dirty="0">
              <a:solidFill>
                <a:srgbClr val="92D05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2696" y="1403648"/>
            <a:ext cx="590465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 smtClean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НА ТЕРРИТОРИИ УЛЬЯНОВСКОЙ ОБЛАСТИ БЛАГОПРИЯТНЫХ УСЛОВИЙ ДЛЯ ОСУЩЕСТВЛЕНИЯ ИНВЕСТИЦИЙ В ОСНОВНОЙ КАПИТАЛ</a:t>
            </a:r>
          </a:p>
          <a:p>
            <a:endParaRPr lang="ru-RU" sz="90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0688" y="320384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64495561"/>
              </p:ext>
            </p:extLst>
          </p:nvPr>
        </p:nvGraphicFramePr>
        <p:xfrm>
          <a:off x="239968" y="5677984"/>
          <a:ext cx="6480720" cy="31424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5176"/>
                <a:gridCol w="576064"/>
                <a:gridCol w="576064"/>
                <a:gridCol w="843416"/>
              </a:tblGrid>
              <a:tr h="38056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128337">
                <a:tc>
                  <a:txBody>
                    <a:bodyPr/>
                    <a:lstStyle/>
                    <a:p>
                      <a:r>
                        <a:rPr kumimoji="0" lang="ru-RU" sz="103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Количество созданных рабочих мест, ед.</a:t>
                      </a:r>
                      <a:endParaRPr kumimoji="0" lang="ru-RU" sz="103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3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Рост производительности труда в средних и крупных организациях базовых несырьевых отраслей экономики, %</a:t>
                      </a:r>
                      <a:endParaRPr kumimoji="0" lang="ru-RU" sz="103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3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3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Темп роста (индекс роста) физического объёма инвестиций в основной капитал, за исключением инвестиций инфраструктурных монополий (федеральные проекты) и ассигнований федерального бюджета, % к 2020 г.</a:t>
                      </a:r>
                      <a:endParaRPr kumimoji="0" lang="ru-RU" sz="103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150,8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3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Индекс производства по виду экономической деятельности «Обрабатывающие производства» по отношению к предыдущему году, %</a:t>
                      </a:r>
                      <a:endParaRPr kumimoji="0" lang="ru-RU" sz="103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3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3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Доля предприятий, достигших ежегодного 5% прироста производительности труда на предприятиях–участниках, внедряющих мероприятия по повышению производительности труда под федеральным и региональным управлением,%</a:t>
                      </a:r>
                      <a:endParaRPr kumimoji="0" lang="ru-RU" sz="103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65,85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131,7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7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3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Увеличение объёма инвестиций, вложенных организациями-резидентами зон развития Ульяновской области в основной капитал, млрд</a:t>
                      </a:r>
                      <a:endParaRPr kumimoji="0" lang="ru-RU" sz="103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12688" y="4293728"/>
            <a:ext cx="897833" cy="2071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51,4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03451" y="4650036"/>
            <a:ext cx="793901" cy="2111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43,7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46478" y="4934586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0" dirty="0">
                <a:latin typeface="PT Astra Serif" pitchFamily="18" charset="-52"/>
                <a:ea typeface="PT Astra Serif" pitchFamily="18" charset="-52"/>
              </a:rPr>
              <a:t>Региональный проект "Производительность труда"</a:t>
            </a:r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65900" y="4244589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Формирование и развитие инфраструктуры зон развития Ульяновской области</a:t>
            </a:r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547664"/>
            <a:ext cx="847599" cy="53340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5392351" y="3956997"/>
            <a:ext cx="1224136" cy="2145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85,6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4704" y="3847726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Региональный проект "Поддержка региональных программ развития промышленности"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50653" y="5303473"/>
            <a:ext cx="422432" cy="2233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11,1</a:t>
            </a:r>
            <a:endParaRPr lang="ru-RU" sz="100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5900" y="4662439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программы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45712" y="5257139"/>
            <a:ext cx="513156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Реализация государственной политики в сфере развития науки в Ульяновской области</a:t>
            </a:r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04419" y="5000298"/>
            <a:ext cx="568666" cy="2213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19,3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260648" y="125963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/>
          </p:nvPr>
        </p:nvGraphicFramePr>
        <p:xfrm>
          <a:off x="260648" y="2051720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" name="Стрелка вниз 33"/>
          <p:cNvSpPr/>
          <p:nvPr/>
        </p:nvSpPr>
        <p:spPr>
          <a:xfrm>
            <a:off x="5659435" y="2974208"/>
            <a:ext cx="217837" cy="27892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59311" y="3640805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Технологическое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развитие в Ульяновской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области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249019" y="3660051"/>
            <a:ext cx="1368152" cy="2023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101,0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65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ТРАНСПОРТНОЙ СИСТЕМЫ В УЛЬЯНОВСКОЙ ОБЛАСТИ»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2696" y="1538372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ТРАНСПОРТНОЙ ИНФРАСТРУКТУРЫ ОБЩЕГО ПОЛЬЗОВАНИЯ В УЛЬЯНОВСКОЙ ОБЛАСТИ</a:t>
            </a:r>
            <a:endParaRPr lang="ru-RU" sz="100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547664"/>
            <a:ext cx="847599" cy="533400"/>
          </a:xfrm>
          <a:prstGeom prst="rect">
            <a:avLst/>
          </a:prstGeom>
        </p:spPr>
      </p:pic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260648" y="120133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/>
          </p:nvPr>
        </p:nvGraphicFramePr>
        <p:xfrm>
          <a:off x="260648" y="2123728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xmlns="" val="1237614381"/>
              </p:ext>
            </p:extLst>
          </p:nvPr>
        </p:nvGraphicFramePr>
        <p:xfrm>
          <a:off x="881781" y="2346853"/>
          <a:ext cx="5976664" cy="1008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Стрелка вниз 30"/>
          <p:cNvSpPr/>
          <p:nvPr/>
        </p:nvSpPr>
        <p:spPr>
          <a:xfrm>
            <a:off x="5621439" y="3093475"/>
            <a:ext cx="225192" cy="2487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9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11646312"/>
              </p:ext>
            </p:extLst>
          </p:nvPr>
        </p:nvGraphicFramePr>
        <p:xfrm>
          <a:off x="224644" y="5585023"/>
          <a:ext cx="6597352" cy="3019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8193"/>
                <a:gridCol w="582525"/>
                <a:gridCol w="617067"/>
                <a:gridCol w="899567"/>
              </a:tblGrid>
              <a:tr h="396495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16337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Транспортная подвижность населения, млн пасс. км.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94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автомобильных дорог общего пользования регионального и межмуниципального значения на территории Ульяновской области, соответствующих нормативным требованиям к транспортно-эксплуатационным показателям, %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51,906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52,018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94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Количество маршрутов, по которым осуществляется перевозка пассажиров железнодорожным</a:t>
                      </a:r>
                      <a:r>
                        <a:rPr lang="ru-RU" sz="105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</a:t>
                      </a:r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транспортом общего пользования в пригородном сообщении в соответствии с утверждённым расписанием движения пассажирских поездов, ед.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автобусов, осуществляющих регулярные перевозки пассажиров в городском, пригородном и междугородном (в пределах Ульяновской области) сообщении, для которых обеспечена в открытом доступе информация об их реальном движении по маршруту, %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04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массовых социально значимых государственных услуг, доступных в </a:t>
                      </a:r>
                    </a:p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электронной форме, в общем количестве массовых социально значимых государственных услуг</a:t>
                      </a:r>
                      <a:endParaRPr lang="ru-RU" sz="105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92696" y="328854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pSp>
        <p:nvGrpSpPr>
          <p:cNvPr id="2" name="Группа 20"/>
          <p:cNvGrpSpPr/>
          <p:nvPr/>
        </p:nvGrpSpPr>
        <p:grpSpPr>
          <a:xfrm>
            <a:off x="814832" y="3508430"/>
            <a:ext cx="5643867" cy="1909974"/>
            <a:chOff x="803945" y="3519463"/>
            <a:chExt cx="5643867" cy="1909974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5995591" y="4834211"/>
              <a:ext cx="452221" cy="19335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647,3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825825" y="3519463"/>
              <a:ext cx="367240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Реализация регионального проекта «Региональная и местная сеть» (НП «Инфраструктура для жизни»)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803945" y="4648064"/>
              <a:ext cx="4504871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Обеспечение населения качественными услугами пассажирского ж/д-, авто- и воздушного транспорта, мероприятия по антитеррористической безопасности и защищённости автовокзалов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803945" y="5175521"/>
              <a:ext cx="517088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Прочие мероприятия в области развития транспортной системы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498233" y="3577049"/>
              <a:ext cx="1949579" cy="19306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7 051,8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722369" y="4263039"/>
              <a:ext cx="717742" cy="2089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1 380,0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818012" y="4150985"/>
              <a:ext cx="4543350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Реализация региональных проектов «Общесистемные меры развития дорожного хозяйства» и «Безопасность дорожного движения» </a:t>
              </a:r>
              <a:b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</a:br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(НП «Инфраструктура для жизни»)</a:t>
              </a:r>
              <a:endParaRPr lang="ru-RU" sz="1050" dirty="0"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129343" y="5244469"/>
              <a:ext cx="294835" cy="183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66,0</a:t>
              </a:r>
              <a:endParaRPr lang="ru-RU" sz="1050" dirty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25825" y="3897069"/>
              <a:ext cx="454335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50" dirty="0" smtClean="0">
                  <a:latin typeface="PT Astra Serif" pitchFamily="18" charset="-52"/>
                  <a:ea typeface="PT Astra Serif" pitchFamily="18" charset="-52"/>
                </a:rPr>
                <a:t>Мероприятия по развитию системы дорожного хозяйства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930281" y="3883970"/>
              <a:ext cx="1517531" cy="20663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PT Astra Serif" pitchFamily="18" charset="-52"/>
                  <a:ea typeface="PT Astra Serif" pitchFamily="18" charset="-52"/>
                </a:rPr>
                <a:t>5 732,1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7643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6672" y="899592"/>
            <a:ext cx="5985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БЮДЖЕТНЫЙ ПРОЦЕСС</a:t>
            </a:r>
            <a:endParaRPr lang="ru-RU" sz="2000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0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5671442"/>
              </p:ext>
            </p:extLst>
          </p:nvPr>
        </p:nvGraphicFramePr>
        <p:xfrm>
          <a:off x="188640" y="1381491"/>
          <a:ext cx="6525344" cy="7311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3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5" y="179516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70"/>
            <a:ext cx="6552728" cy="861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0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0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АГРОПРОМЫШЛЕННОГО КОМПЛЕКСА, СЕЛЬСКИХ ТЕРРИТОРИЙ И РЕГУЛИРОВАНИЕ РЫНКОВ СЕЛЬСКОХОЗЯЙСТВЕННОЙ ПРОДУКЦИИ, СЫРЬЯ И ПРОДОВОЛЬСТВИЯ В УЛЬЯНОВСКОЙ ОБЛАСТИ»</a:t>
            </a:r>
            <a:endParaRPr lang="ru-RU" sz="120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47565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7" y="1763690"/>
            <a:ext cx="5904656" cy="71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ПОВЫШЕНИЕ ЭФФЕКТИВНОСТИ ПРОИЗВОДСТВА ПРОДУКЦИИ АГРОПРОМЫШЛЕННОГО КОМПЛЕКСА И УЛУЧШЕНИЕ УСЛОВИЙ ПРОЖИВАНИЯ ГРАЖДАН В ГРАНИЦАХ СЕЛЬСКИХ ТЕРРИТОРИЙ УЛЬЯНОВСКОЙ ОБЛАСТИ</a:t>
            </a:r>
          </a:p>
          <a:p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563891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673891891"/>
              </p:ext>
            </p:extLst>
          </p:nvPr>
        </p:nvGraphicFramePr>
        <p:xfrm>
          <a:off x="1268761" y="2339752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21001281"/>
              </p:ext>
            </p:extLst>
          </p:nvPr>
        </p:nvGraphicFramePr>
        <p:xfrm>
          <a:off x="152636" y="5491554"/>
          <a:ext cx="6624736" cy="286147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530146"/>
                <a:gridCol w="584535"/>
                <a:gridCol w="635958"/>
                <a:gridCol w="874097"/>
              </a:tblGrid>
              <a:tr h="311694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0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29339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населения сельских территорий и сельских агломераций в общей численности населения,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семей, для которых предоставлены возможности улучшения жилищных условий на сельских территориях, чел.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0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Индекс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производства продукции растениеводства к уровню предыдущего года,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3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туристов,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посетивших объекты сельского туризма, чел.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6 816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6 821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9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Рентабельность сельскохозяйственных организаций (с учётом субсидий),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27,83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185,5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Объем экспорта продукции агропромышленного комплекса к показателю 2021 года (в номинальных ценах), млрд доллар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0,0198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0,0246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Индекс производства продукции сельского хозяйства к уровню 2021 года,</a:t>
                      </a: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877272" y="4939086"/>
            <a:ext cx="432048" cy="1941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41,0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733256" y="4671012"/>
            <a:ext cx="576064" cy="1766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96,2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4139952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сельского хозяйства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47600" y="4860032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"Технологическая обеспеченность продовольственной безопасности"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2" y="183569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365105" y="4151272"/>
            <a:ext cx="1944217" cy="20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1 448,1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445224" y="3275856"/>
            <a:ext cx="216024" cy="28803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188640" y="233975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4941169" y="4427984"/>
            <a:ext cx="1368151" cy="1781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961,9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3" y="4355976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Комплексное развитие сельских территорий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33056" y="3836236"/>
            <a:ext cx="2376264" cy="2118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1 500,0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4644008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расходы (в том числе содержание подведомственных учреждений) 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47601" y="3779912"/>
            <a:ext cx="46805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Поддержка промышленной переработки </a:t>
            </a:r>
          </a:p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продукции растениеводства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90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3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5" y="179514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</a:t>
            </a: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ГОСУДАРСТВЕННОЙ ВЕТЕРИНАРНОЙ СЛУЖБЫ РОССИЙСКОЙ ФЕДЕРАЦИИ НА ТЕРРИТОРИИ УЛЬЯНОВСКОЙ ОБЛАСТИ»</a:t>
            </a:r>
            <a:endParaRPr lang="ru-RU" sz="1250" b="1" dirty="0">
              <a:solidFill>
                <a:srgbClr val="92D05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2697" y="1654833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ОБЕСПЕЧЕНИЕ БИОЛОГИЧЕСКОЙ БЕЗОПАСНОСТИ И БЕЗОПАСНОСТИ ПИЩЕВОЙ ПРОДУКЦИИ НА ТЕРРИТОРИИ УЛЬЯНОВСКОЙ ОБЛАСТИ</a:t>
            </a:r>
            <a:endParaRPr lang="ru-RU" sz="1000" dirty="0"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13501994"/>
              </p:ext>
            </p:extLst>
          </p:nvPr>
        </p:nvGraphicFramePr>
        <p:xfrm>
          <a:off x="476671" y="5868144"/>
          <a:ext cx="6208603" cy="28600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7462"/>
                <a:gridCol w="561709"/>
                <a:gridCol w="583773"/>
                <a:gridCol w="875659"/>
              </a:tblGrid>
              <a:tr h="575953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2181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Выполнение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плана диагностических исследований, ветеринарно-профилактических и противоэпизоотических мероприятий в хозяйствах всех форм собственности на территории Ульяновской области, %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Снижение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случаев причинения животными без владельцев травм, повлекших вред здоровью граждан различной степени тяжести, %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3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устраненных биологических рисков в общем количестве выявленных биологических рисков,%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маркированного и учтённого поголовья сельскохозяйственных животных и птиц в общем поголовье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сельскохозяйственных животных и птиц</a:t>
                      </a:r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, %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81,1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108,1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Доля биологически опасной,</a:t>
                      </a:r>
                      <a:r>
                        <a:rPr lang="ru-RU" sz="11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PT Astra Serif" panose="020A0603040505020204" pitchFamily="18" charset="-52"/>
                        </a:rPr>
                        <a:t> некачественной продукции животного и растительного происхождения, не допущенной до реализации, %</a:t>
                      </a:r>
                      <a:endParaRPr lang="ru-RU" sz="1100" b="0" i="0" u="none" strike="noStrike" dirty="0">
                        <a:solidFill>
                          <a:srgbClr val="0D0D0D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127,6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3" name="object 7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33737" y="1590147"/>
            <a:ext cx="847599" cy="533400"/>
          </a:xfrm>
          <a:prstGeom prst="rect">
            <a:avLst/>
          </a:prstGeom>
        </p:spPr>
      </p:pic>
      <p:graphicFrame>
        <p:nvGraphicFramePr>
          <p:cNvPr id="28" name="Таблица 27"/>
          <p:cNvGraphicFramePr>
            <a:graphicFrameLocks noGrp="1"/>
          </p:cNvGraphicFramePr>
          <p:nvPr>
            <p:extLst/>
          </p:nvPr>
        </p:nvGraphicFramePr>
        <p:xfrm>
          <a:off x="276563" y="1294687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/>
          </p:nvPr>
        </p:nvGraphicFramePr>
        <p:xfrm>
          <a:off x="276563" y="2144397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xmlns="" val="4114107984"/>
              </p:ext>
            </p:extLst>
          </p:nvPr>
        </p:nvGraphicFramePr>
        <p:xfrm>
          <a:off x="329736" y="2424009"/>
          <a:ext cx="6237313" cy="979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Стрелка вниз 30"/>
          <p:cNvSpPr/>
          <p:nvPr/>
        </p:nvSpPr>
        <p:spPr>
          <a:xfrm>
            <a:off x="5589241" y="3061334"/>
            <a:ext cx="225191" cy="319269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805264" y="4716017"/>
            <a:ext cx="488379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22,7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93296" y="5508104"/>
            <a:ext cx="209514" cy="2373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0,8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36712" y="3779912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Расходы на государственное задание по оказанию государственных</a:t>
            </a:r>
          </a:p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 услуг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48273" y="4716016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исполнителей госпрограммы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36697" y="5508104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Меры социальной поддержки специалистов ветеринарии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69161" y="3835369"/>
            <a:ext cx="1433651" cy="2373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267,3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89239" y="4283968"/>
            <a:ext cx="713571" cy="2357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39,6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46613" y="4211960"/>
            <a:ext cx="451999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Проведение противоэпизоотических мероприятий и мероприятий по безопасности пищевой продукции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697" y="3419874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8273" y="5004049"/>
            <a:ext cx="441336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Субвенции муниципальным образованиям на организацию мероприятий при осуществлении деятельности по обращению животных без владельцев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77272" y="5110172"/>
            <a:ext cx="432048" cy="2279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10,4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98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353" y="600561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«УПРАВЛЕНИЕ ГОСУДАРСТВЕННЫМИ ФИНАНСАМИ </a:t>
            </a:r>
          </a:p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6770468"/>
              </p:ext>
            </p:extLst>
          </p:nvPr>
        </p:nvGraphicFramePr>
        <p:xfrm>
          <a:off x="254605" y="1221790"/>
          <a:ext cx="6408712" cy="2590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197703"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88424" y="1496110"/>
            <a:ext cx="5976664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ДОЛГОСРОЧНОЙ СБАЛАНСИРОВАННОСТИ, УСТОЙЧИВОСТИ ОБЛАСТНОГО БЮДЖЕТА УЛЬЯНОВСКОЙ ОБЛАСТИ И БЮДЖЕТОВ МУНИЦИПАЛЬНЫХ ОБРАЗОВАНИЙ УЛЬЯНОВСКОЙ ОБЛАСТИ</a:t>
            </a:r>
          </a:p>
          <a:p>
            <a:pPr algn="just"/>
            <a:endParaRPr lang="ru-RU" sz="8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3052" y="2663762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26012340"/>
              </p:ext>
            </p:extLst>
          </p:nvPr>
        </p:nvGraphicFramePr>
        <p:xfrm>
          <a:off x="254605" y="4048636"/>
          <a:ext cx="6486763" cy="462076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470539"/>
                <a:gridCol w="576064"/>
                <a:gridCol w="576064"/>
                <a:gridCol w="864096"/>
              </a:tblGrid>
              <a:tr h="325618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0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71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</a:rPr>
                        <a:t>Увеличение объёма налоговых и неналоговых доходов, поступивших в консолидированный бюджет Ульяновской области, по сравнению с годом, предшествующим отчётному, млн. руб.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6 943,3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anose="020A0603040505020204" pitchFamily="18" charset="-52"/>
                        </a:rPr>
                        <a:t>9 273,6</a:t>
                      </a:r>
                      <a:endParaRPr lang="ru-RU" sz="103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133,6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6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расходов на обслуживание государственного долга Ульяновской области в утверждённом</a:t>
                      </a: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годовом объёме расходов областного бюджета Ульяновской области (за исключением объёма расходов, которые осуществляются за счёт субвенций,  предоставляемых из других бюджетов бюджетной системы РФ),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не</a:t>
                      </a:r>
                      <a:r>
                        <a:rPr lang="ru-RU" sz="103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 более 1</a:t>
                      </a:r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0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anose="020A0603040505020204" pitchFamily="18" charset="-52"/>
                        </a:rPr>
                        <a:t>3,8</a:t>
                      </a:r>
                      <a:endParaRPr lang="ru-RU" sz="103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17668">
                <a:tc>
                  <a:txBody>
                    <a:bodyPr/>
                    <a:lstStyle/>
                    <a:p>
                      <a:r>
                        <a:rPr lang="ru-RU" sz="103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среднедушевых доходов населения Ульяновской области за счёт предоставления нецелевых межбюджетных трансфертов из областного бюджета Ульяновской области направляемой на выравнивание бюджетной обеспеченности муниципальных образований Ульяновской области и на поддержку мер по обеспечению сбалансированности местных бюджетов муниципальных образований Ульяновской области и иных</a:t>
                      </a:r>
                      <a:r>
                        <a:rPr lang="ru-RU" sz="103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дотаций, </a:t>
                      </a:r>
                      <a:r>
                        <a:rPr lang="ru-RU" sz="103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0000" marT="0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36,2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anose="020A0603040505020204" pitchFamily="18" charset="-52"/>
                        </a:rPr>
                        <a:t>36,2</a:t>
                      </a:r>
                      <a:endParaRPr lang="ru-RU" sz="103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9464">
                <a:tc>
                  <a:txBody>
                    <a:bodyPr/>
                    <a:lstStyle/>
                    <a:p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</a:rPr>
                        <a:t>Прирост количества</a:t>
                      </a: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населения Ульяновской области, охваченных мероприятиями по повышению уровня финансовой грамотности и формированию финансовой культуры населения</a:t>
                      </a:r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</a:rPr>
                        <a:t>, %</a:t>
                      </a:r>
                      <a:endParaRPr lang="ru-RU" sz="103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0,1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anose="020A0603040505020204" pitchFamily="18" charset="-52"/>
                        </a:rPr>
                        <a:t>6,4</a:t>
                      </a:r>
                      <a:endParaRPr lang="ru-RU" sz="103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6,4 раза</a:t>
                      </a:r>
                      <a:endParaRPr lang="ru-RU" sz="103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896">
                <a:tc>
                  <a:txBody>
                    <a:bodyPr/>
                    <a:lstStyle/>
                    <a:p>
                      <a:r>
                        <a:rPr lang="ru-RU" sz="1030" dirty="0" smtClean="0">
                          <a:latin typeface="PT Astra Serif" pitchFamily="18" charset="-52"/>
                          <a:ea typeface="PT Astra Serif" pitchFamily="18" charset="-52"/>
                        </a:rPr>
                        <a:t>Удельный вес расходов областного бюджета Ульяновской области, предусмотренных</a:t>
                      </a: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государственными программами Ульяновской области, в общем объёме расходов областного бюджета Ульяновской области,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anose="020A0603040505020204" pitchFamily="18" charset="-52"/>
                        </a:rPr>
                        <a:t>94,7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8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3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проектов развития муниципальных образований Ульяновской области, подготовленных на основе местных инициатив граждан, в целях софинансирования реализации которых местным бюджетам предоставлены субсидии из областного бюджета, ед.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1" i="0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anose="020A0603040505020204" pitchFamily="18" charset="-52"/>
                        </a:rPr>
                        <a:t>148</a:t>
                      </a:r>
                      <a:endParaRPr lang="ru-RU" sz="103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3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6309321" y="3798907"/>
            <a:ext cx="304716" cy="1920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196,3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2550" y="2826573"/>
            <a:ext cx="461227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Создание условий для повышения финансовой самостоятельности бюджетов МО Ульяновской области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98701" y="3649895"/>
            <a:ext cx="484015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Региональный приоритетный проект «Поддержка местных инициатив на территории Ульяновской области»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182931" y="1500413"/>
            <a:ext cx="575666" cy="33314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245884" y="2895964"/>
            <a:ext cx="1368152" cy="2082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4 723,0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140627" y="2363013"/>
            <a:ext cx="212688" cy="28314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2354684"/>
              </p:ext>
            </p:extLst>
          </p:nvPr>
        </p:nvGraphicFramePr>
        <p:xfrm>
          <a:off x="305369" y="1859283"/>
          <a:ext cx="6357948" cy="2590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357948"/>
              </a:tblGrid>
              <a:tr h="253157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1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86757" y="3239449"/>
            <a:ext cx="1227279" cy="2111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4 187,1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7106" y="3157099"/>
            <a:ext cx="4840153" cy="4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Своевременное исполнение обязательств по обслуживанию государственного долга Ульяновской области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55844" y="3547907"/>
            <a:ext cx="448732" cy="1714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T Astra Serif" pitchFamily="18" charset="-52"/>
                <a:ea typeface="PT Astra Serif" pitchFamily="18" charset="-52"/>
              </a:rPr>
              <a:t>368,5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xmlns="" val="2194176318"/>
              </p:ext>
            </p:extLst>
          </p:nvPr>
        </p:nvGraphicFramePr>
        <p:xfrm>
          <a:off x="533015" y="1843135"/>
          <a:ext cx="5847195" cy="971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497106" y="3484288"/>
            <a:ext cx="548870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97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75557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ИНФОРМАЦИОННОГО ОБЩЕСТВА И ЭЛЕКТРОННОГО ПРАВИТЕЛЬСТВА В УЛЬЯНОВСКОЙ ОБЛАСТИ»</a:t>
            </a:r>
            <a:endParaRPr lang="ru-RU" sz="1250" b="1" dirty="0">
              <a:solidFill>
                <a:srgbClr val="92D05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2696" y="1619672"/>
            <a:ext cx="590465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ОБЕСПЕЧЕНИЕ КАЧЕСТВЕННЫХ ИЗМЕНЕНИЙ В БИЗНЕС-ПРОЦЕССАХ И СПОСОБАХ ОСУЩЕСТВЛЕНИЯ ЭКОНОМИЧЕСКОЙ ДЕЯТЕЛЬНОСТИ КЛЮЧЕВЫХ ОТРАСЛЕЙ ЭКОНОМИКИ, СОЦИАЛЬНОЙ СФЕРЫ И ГОСУДАРСТВЕННОГО УПРАВЛЕНИЯ В РЕЗУЛЬТАТЕ ВНЕДРЕНИЯ ОТЕЧЕСТВЕННЫХ РЕШЕНИЙ И ЦИФРОВЫХ ТЕХНОЛОГИЙ, ПРИВОДЯЩИХ К УЛУЧШЕНИЮ КАЧЕСТВА ЖИЗНИ НАСЕЛЕНИЯ УЛЬЯНОВСКОЙ ОБЛАСТИ</a:t>
            </a:r>
          </a:p>
          <a:p>
            <a:pPr algn="just"/>
            <a:endParaRPr lang="ru-RU" sz="90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696" y="3707904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06946450"/>
              </p:ext>
            </p:extLst>
          </p:nvPr>
        </p:nvGraphicFramePr>
        <p:xfrm>
          <a:off x="332656" y="5355895"/>
          <a:ext cx="6336705" cy="29605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480"/>
                <a:gridCol w="559511"/>
                <a:gridCol w="592617"/>
                <a:gridCol w="864097"/>
              </a:tblGrid>
              <a:tr h="468781">
                <a:tc>
                  <a:txBody>
                    <a:bodyPr/>
                    <a:lstStyle/>
                    <a:p>
                      <a:pPr marL="0" indent="0" algn="ctr" defTabSz="914400" rtl="0" eaLnBrk="1" latinLnBrk="0" hangingPunct="1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467323">
                <a:tc>
                  <a:txBody>
                    <a:bodyPr/>
                    <a:lstStyle/>
                    <a:p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Достижение «цифровой зрелости»  государственного и муниципального управления, ключевых отраслей экономики и социальной сферы, в том числе здравоохранения и образования, %</a:t>
                      </a:r>
                      <a:endParaRPr kumimoji="0" lang="ru-RU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anose="020A0603040505020204" pitchFamily="18" charset="-52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37,5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62,78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167,4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90">
                <a:tc>
                  <a:txBody>
                    <a:bodyPr/>
                    <a:lstStyle/>
                    <a:p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Доля российского программного обеспечения, используемого в деятельности органов государственной власти субъектов РФ, %</a:t>
                      </a:r>
                      <a:endParaRPr kumimoji="0" lang="ru-RU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anose="020A0603040505020204" pitchFamily="18" charset="-52"/>
                        <a:cs typeface="Arial" charset="0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62,22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124,4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35">
                <a:tc>
                  <a:txBody>
                    <a:bodyPr/>
                    <a:lstStyle/>
                    <a:p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Доля государственных услуг и сервисов, по которым средняя оценка удовлетворенности качеством работы госслужащих и работников организаций соцсферы по их оказанию в электронном виде с использованием ЕПГУ и (или) РПГУ выше 4,5, %</a:t>
                      </a:r>
                      <a:endParaRPr kumimoji="0" lang="ru-RU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anose="020A0603040505020204" pitchFamily="18" charset="-52"/>
                        <a:cs typeface="Arial" charset="0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122,6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980">
                <a:tc>
                  <a:txBody>
                    <a:bodyPr/>
                    <a:lstStyle/>
                    <a:p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Доля населения Ульяновской области, имеющего доступ к получению государственных и муниципальных услуг по принципу «одного окна» по месту жительства (пребывания), в том числе в МФЦ, в общей численности населения Ульяновской области, %</a:t>
                      </a:r>
                      <a:endParaRPr kumimoji="0" lang="ru-RU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anose="020A0603040505020204" pitchFamily="18" charset="-52"/>
                        <a:cs typeface="Arial" charset="0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97,36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100,4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847">
                <a:tc>
                  <a:txBody>
                    <a:bodyPr/>
                    <a:lstStyle/>
                    <a:p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Доля массовых социально значимых государственных и муниципальных услуг, предоставляемых в электронной форме %</a:t>
                      </a:r>
                      <a:endParaRPr kumimoji="0" lang="ru-RU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anose="020A0603040505020204" pitchFamily="18" charset="-52"/>
                        <a:cs typeface="Arial" charset="0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anose="020A0603040505020204" pitchFamily="18" charset="-52"/>
                          <a:cs typeface="Arial" charset="0"/>
                        </a:rPr>
                        <a:t>104,2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949280" y="5004048"/>
            <a:ext cx="360040" cy="1946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53344" y="3993609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ОГКУ «Правительство для граждан»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53344" y="4861003"/>
            <a:ext cx="450487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Модернизация сетей передачи данных и обновление </a:t>
            </a:r>
          </a:p>
          <a:p>
            <a:pPr algn="just"/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программного обеспечения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953344" y="4620491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Фонду развития информационных технологий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907704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365104" y="3995935"/>
            <a:ext cx="1944216" cy="2430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735,2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499835" y="4355976"/>
            <a:ext cx="809485" cy="216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61,0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53344" y="4307050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Мероприятия в сфере информационных технологий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877272" y="4689013"/>
            <a:ext cx="414064" cy="2105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4,8</a:t>
            </a:r>
            <a:endParaRPr lang="ru-RU" sz="9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60648" y="140364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/>
          </p:nvPr>
        </p:nvGraphicFramePr>
        <p:xfrm>
          <a:off x="260648" y="2483768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xmlns="" val="340185959"/>
              </p:ext>
            </p:extLst>
          </p:nvPr>
        </p:nvGraphicFramePr>
        <p:xfrm>
          <a:off x="953344" y="2771800"/>
          <a:ext cx="5904656" cy="108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9" name="Стрелка вниз 28"/>
          <p:cNvSpPr/>
          <p:nvPr/>
        </p:nvSpPr>
        <p:spPr>
          <a:xfrm>
            <a:off x="5661248" y="3531150"/>
            <a:ext cx="225192" cy="2487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3032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xmlns="" val="1052444482"/>
              </p:ext>
            </p:extLst>
          </p:nvPr>
        </p:nvGraphicFramePr>
        <p:xfrm>
          <a:off x="548680" y="2756475"/>
          <a:ext cx="5904656" cy="1167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ОТДЕЛЬНЫХ НАПРАВЛЕНИЙ ГРАДОСТРОИТЕЛЬНОЙ ДЕЯТЕЛЬНОСТИ И УПРАВЛЕНИЕ ГОСУДАРСТВЕННОЙ СОБСТВЕННОСТЬЮ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188640" y="1643115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62131" y="1920189"/>
            <a:ext cx="58326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УСТОЙЧИВОЕ РАЗВИТИЕ ТЕРРИТОРИИ УЛЬЯНОВСКОЙ ОБЛАСТИ НА ОСНОВЕ АКТУАЛИЗИРОВАННОЙ ГРАДОСТРОИТЕЛЬНОЙ ДОКУМЕНТАЦИИ И ЦИФРОВИЗАЦИИ ГРАДОСТРОИТЕЛЬНОЙ ДЕЯТЕЛЬНОСТИ, А ТАКЖЕ СОВЕРШЕНСТВОВАНИЕ ДЕЯТЕЛЬНОСТИ В СФЕРЕ УПРАВЛЕНИЯ ОБЪЕКТАМИ ГОСУДАРСТВЕННОЙ СОБСТВЕННОСТИ</a:t>
            </a:r>
          </a:p>
          <a:p>
            <a:endParaRPr lang="ru-RU" sz="10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3862" y="3884003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06748351"/>
              </p:ext>
            </p:extLst>
          </p:nvPr>
        </p:nvGraphicFramePr>
        <p:xfrm>
          <a:off x="332656" y="5537178"/>
          <a:ext cx="6364088" cy="313020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343344"/>
                <a:gridCol w="569619"/>
                <a:gridCol w="569619"/>
                <a:gridCol w="881506"/>
              </a:tblGrid>
              <a:tr h="456288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33733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муниципальных образований и населённых пунктов Ульяновской области, а также территориальных зон, сведения о границах которых внесены в Единый государственный реестр недвижимости,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b="1" kern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8624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земельных участков, расположенных в границах Ульяновской области,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являвшихся предметом аукциона по продаже земельного участка, находящегося в государственной собственности, или аукциона на право заключения договора аренды земельного участка, находящегося в государственной собственности от общего количества таких участков в границах Ульяновской области,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8624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разработанных проектов внесения изменений в генеральный план</a:t>
                      </a:r>
                      <a:r>
                        <a:rPr lang="ru-RU" sz="105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и правила землепользования и застройки муниципального образования «город Ульяновск», поселений Ульяновской области, а также проектов изменений в схемы территориального планирования муниципальных районов Ульяновской области от не обходимого количества проектов,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4509120" y="4211961"/>
            <a:ext cx="1800200" cy="2044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175,8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49280" y="5067172"/>
            <a:ext cx="360039" cy="1627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2925" y="4198746"/>
            <a:ext cx="43993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программы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12193" y="4459594"/>
            <a:ext cx="45048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Мероприятия в сфере градостроительной деятельности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12193" y="5004048"/>
            <a:ext cx="51708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Прочие мероприятия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1967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445224" y="4478540"/>
            <a:ext cx="864095" cy="2160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21,4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337212" y="3545012"/>
            <a:ext cx="216024" cy="28803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60648" y="2687269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ПРОГРАММЫ*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752512" y="4788023"/>
            <a:ext cx="556807" cy="18575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6,0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2953" y="4747917"/>
            <a:ext cx="45433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Мероприятия в сфере земельных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16663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«ФОРМИРОВАНИЕ КОМФОРТНОЙ ГОРОДСКОЙ СРЕДЫ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В УЛЬЯНОВСКОЙ ОБЛАСТИ»</a:t>
            </a:r>
            <a:endParaRPr lang="ru-RU" sz="1250" dirty="0">
              <a:solidFill>
                <a:srgbClr val="92D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2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УЛУЧШЕНИЕ КАЧЕСТВА ГОРОДСКОЙ СРЕДЫ НА ТЕРРИТОРИИ УЛЬЯНОВСКОЙ ОБЛАСТИ; УВЕКОВЕЧЕНИЕ ПАМЯТИ ПОГИБШИХ ПРИ ЗАЩИТЕ ОТЕЧЕСТВА</a:t>
            </a:r>
            <a:endParaRPr lang="ru-RU" sz="1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6712" y="356388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574392369"/>
              </p:ext>
            </p:extLst>
          </p:nvPr>
        </p:nvGraphicFramePr>
        <p:xfrm>
          <a:off x="1124744" y="2339752"/>
          <a:ext cx="5445224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06271153"/>
              </p:ext>
            </p:extLst>
          </p:nvPr>
        </p:nvGraphicFramePr>
        <p:xfrm>
          <a:off x="178633" y="5515387"/>
          <a:ext cx="6572741" cy="28575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536504"/>
                <a:gridCol w="582356"/>
                <a:gridCol w="569772"/>
                <a:gridCol w="884109"/>
              </a:tblGrid>
              <a:tr h="37872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5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5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0358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реализованных проектов победителей  Всероссийского конкурса  создания  комфортной  городской среды, ед. 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812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 благоустроенных общественных территорий, ед. 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47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259,6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1512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благоустроенных дворовых территорий многоквартирных домов, территорий общего пользования, территорий объектов социальной инфраструктуры и территорий, в границах которых осуществляется территориальное общественное самоуправление, поселений и городских округов Ульяновской области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в общем количестве таких территорий, запланированных к благоустройству в период реализации государственной программы,</a:t>
                      </a:r>
                      <a:r>
                        <a:rPr lang="en-US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60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благоустроенных территорий общего пользования поселений и городских округов Ульяновской области в общем количестве таких территорий, запланированных к благоустройству до 2030 года,</a:t>
                      </a:r>
                      <a:r>
                        <a:rPr lang="en-US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45,4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259,4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805264" y="5013953"/>
            <a:ext cx="576064" cy="2141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9,2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4297769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Победители Всероссийского конкурса лучших проектов создания комфортной городской среды (НП «Инфраструктура для жизни»)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116632" y="1619672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236046" y="3884115"/>
            <a:ext cx="1146620" cy="2292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332,1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445224" y="3275856"/>
            <a:ext cx="216024" cy="36004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260648" y="212372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283967"/>
            <a:ext cx="936104" cy="2689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293,9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5018274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050" y="4742501"/>
            <a:ext cx="41764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Развитие территориальных общественных самоуправлений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661248" y="4676852"/>
            <a:ext cx="720080" cy="1864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25,0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6444" y="3882271"/>
            <a:ext cx="423477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Реализация программы формирование комфортной городской среды  (НП </a:t>
            </a:r>
            <a:r>
              <a:rPr lang="ru-RU" sz="105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«Инфраструктура для жизни»)</a:t>
            </a:r>
            <a:endParaRPr lang="ru-RU" sz="105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3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xmlns="" val="3265567694"/>
              </p:ext>
            </p:extLst>
          </p:nvPr>
        </p:nvGraphicFramePr>
        <p:xfrm>
          <a:off x="308856" y="2137441"/>
          <a:ext cx="6408712" cy="1288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66222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rgbClr val="92D050"/>
                </a:solidFill>
                <a:latin typeface="PT Astra Serif" pitchFamily="18" charset="-52"/>
                <a:ea typeface="PT Astra Serif" pitchFamily="18" charset="-52"/>
              </a:rPr>
              <a:t>«РАЗВИТИЕ МАЛОГО И СРЕДНЕГО ПРЕДПРИНИМАТЕЛЬСТВА В УЛЬЯНОВСКОЙ ОБЛАСТИ»</a:t>
            </a:r>
            <a:endParaRPr lang="ru-RU" sz="1250" b="1" dirty="0">
              <a:solidFill>
                <a:srgbClr val="92D050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0688" y="1619672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PT Astra Serif" pitchFamily="18" charset="-52"/>
                <a:ea typeface="PT Astra Serif" pitchFamily="18" charset="-52"/>
              </a:rPr>
              <a:t>СОЗДАНИЕ УСЛОВИЙ ДЛЯ ОПЕРЕЖАЮЩЕГО РАЗВИТИЯ МАЛОГО И СРЕДНЕГО ПРЕДПРИНИМАТЕЛЬСТВА В УЛЬЯНОВСКОЙ ОБЛАСТИ</a:t>
            </a:r>
            <a:endParaRPr lang="ru-RU" sz="10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29240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 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760283" y="4960100"/>
            <a:ext cx="646314" cy="2531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11,7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2696" y="3508430"/>
            <a:ext cx="454335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Оказание финансовой  поддержки организациям, в целях развития сферы торговли, экспортной и инновационной деятельности на территории Ульяновской области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10233" y="4429495"/>
            <a:ext cx="473381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Региональный проект "Системные меры развития международной кооперации и экспорта"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590328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094614" y="3586006"/>
            <a:ext cx="1331338" cy="2462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115,0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83252" y="4501669"/>
            <a:ext cx="642700" cy="2889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26,6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10233" y="4807474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Региональный проект "Малое и среднее предпринимательство и поддержка индивидуальной предпринимательской инициативы"</a:t>
            </a:r>
          </a:p>
        </p:txBody>
      </p:sp>
      <p:graphicFrame>
        <p:nvGraphicFramePr>
          <p:cNvPr id="27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53337127"/>
              </p:ext>
            </p:extLst>
          </p:nvPr>
        </p:nvGraphicFramePr>
        <p:xfrm>
          <a:off x="170637" y="5600951"/>
          <a:ext cx="6588733" cy="31132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509"/>
                <a:gridCol w="576064"/>
                <a:gridCol w="576064"/>
                <a:gridCol w="864096"/>
              </a:tblGrid>
              <a:tr h="568192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ПОКАЗАТЕЛЯ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(план)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2025г.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(факт)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%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достижения</a:t>
                      </a:r>
                      <a:endParaRPr lang="ru-RU" sz="1000" b="0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558122">
                <a:tc>
                  <a:txBody>
                    <a:bodyPr/>
                    <a:lstStyle/>
                    <a:p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Количество субъектов малого и среднего предпринимательства (включая индивидуальных предпринимателей) в расчёте на 1 тыс. населения Ульяновской области, ед.</a:t>
                      </a:r>
                      <a:endParaRPr kumimoji="0" lang="ru-RU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122">
                <a:tc>
                  <a:txBody>
                    <a:bodyPr/>
                    <a:lstStyle/>
                    <a:p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Доля занятых в сфере малого и среднего предпринимательства, включая индивидуальных предпринимателей, в общей численности трудоспособного населения в Ульяновской области, %</a:t>
                      </a:r>
                      <a:endParaRPr kumimoji="0" lang="ru-RU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109,2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848">
                <a:tc>
                  <a:txBody>
                    <a:bodyPr/>
                    <a:lstStyle/>
                    <a:p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Индекс физического объёма оборота розничной торговли в Ульяновской области, %</a:t>
                      </a:r>
                      <a:endParaRPr kumimoji="0" lang="ru-RU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96">
                <a:tc>
                  <a:txBody>
                    <a:bodyPr/>
                    <a:lstStyle/>
                    <a:p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Уровень удовлетворённости потенциальных и действующих субъектов МСП, осуществляющих деятельность в промышленных (индустриальных) парках, технопарках, бизнес-парках, а также получивших услуги иных организаций инфраструктуры поддержки субъектов МСП, %</a:t>
                      </a:r>
                      <a:endParaRPr kumimoji="0" lang="ru-RU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+mn-ea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166,7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/>
          </p:nvPr>
        </p:nvGraphicFramePr>
        <p:xfrm>
          <a:off x="260648" y="2065432"/>
          <a:ext cx="6408712" cy="29087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9087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" name="Стрелка вниз 27"/>
          <p:cNvSpPr/>
          <p:nvPr/>
        </p:nvSpPr>
        <p:spPr>
          <a:xfrm>
            <a:off x="5481228" y="2963813"/>
            <a:ext cx="282454" cy="3501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92696" y="4134154"/>
            <a:ext cx="425292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программы 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03734" y="4087066"/>
            <a:ext cx="828092" cy="2451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98,8</a:t>
            </a:r>
            <a:endParaRPr lang="ru-RU" sz="1050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01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8640" y="755576"/>
            <a:ext cx="6534726" cy="50405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ПРОФИЦИТ / ДЕФИЦИТ ОБЛАСТНОГО БЮДЖЕТА </a:t>
            </a:r>
            <a:br>
              <a:rPr lang="ru-RU" sz="1800" b="1" dirty="0" smtClean="0">
                <a:solidFill>
                  <a:schemeClr val="accent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800" b="1" dirty="0" smtClean="0">
                <a:solidFill>
                  <a:schemeClr val="accent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И ГОСУДАРСТВЕННЫЙ ДОЛГ</a:t>
            </a:r>
            <a:endParaRPr lang="ru-RU" sz="1800" b="1" dirty="0">
              <a:solidFill>
                <a:schemeClr val="accent1"/>
              </a:solidFill>
              <a:effectLst/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45224" y="1475656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  руб.</a:t>
            </a:r>
            <a:endParaRPr lang="ru-RU" sz="9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0732850"/>
              </p:ext>
            </p:extLst>
          </p:nvPr>
        </p:nvGraphicFramePr>
        <p:xfrm>
          <a:off x="260648" y="1835696"/>
          <a:ext cx="6408714" cy="536688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248472"/>
                <a:gridCol w="1152128"/>
                <a:gridCol w="1008114"/>
              </a:tblGrid>
              <a:tr h="22633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за 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</a:t>
                      </a:r>
                      <a:r>
                        <a:rPr lang="en-US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год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76" marR="6576" marT="6576" marB="0"/>
                </a:tc>
              </a:tr>
              <a:tr h="301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303377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дефицит (-) / профицит (+)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-3 344,1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-3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043,4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9687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1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ст. 92 БК РФ «Дефицит бюджета субъекта Российской Федерации не должен превышать 15 процентов утверждённого общего годового объёма доходов бюджета субъекта Российской Федерации без учёта утверждённого объёма безвозмездных поступлений»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3,7 %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3,5 %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342927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государственный долг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45 576,4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45 575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,8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100593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ст. 107 п.4 БК РФ «Объём государственного долга субъекта Российской Федерации не должен превышать утвержденный общий годовой объем доходов бюджета субъекта Российской Федерации без учета утвержденного объема безвозмездных поступлений.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50,98%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51,67%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34292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кредиты кредитных организаций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</a:t>
                      </a:r>
                      <a:r>
                        <a:rPr lang="ru-RU" sz="1400" b="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380,6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9 380,0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34292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государственные ценные бумаги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20 011,4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20 011,4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286653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бюджетные кредиты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16 184,4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16 184,4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285125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расходы на обслуживание государственного</a:t>
                      </a:r>
                      <a:r>
                        <a:rPr lang="ru-RU" sz="1400" b="1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долга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4 407,0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4 187,1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42477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4"/>
          <p:cNvGrpSpPr/>
          <p:nvPr/>
        </p:nvGrpSpPr>
        <p:grpSpPr>
          <a:xfrm>
            <a:off x="4452109" y="1051461"/>
            <a:ext cx="2354100" cy="1625300"/>
            <a:chOff x="4077061" y="1043608"/>
            <a:chExt cx="2780939" cy="1553292"/>
          </a:xfrm>
        </p:grpSpPr>
        <p:pic>
          <p:nvPicPr>
            <p:cNvPr id="60" name="Рисунок 59"/>
            <p:cNvPicPr>
              <a:picLocks noChangeAspect="1"/>
            </p:cNvPicPr>
            <p:nvPr/>
          </p:nvPicPr>
          <p:blipFill rotWithShape="1">
            <a:blip r:embed="rId2" cstate="print"/>
            <a:srcRect l="5522" t="10257" r="5047" b="4891"/>
            <a:stretch/>
          </p:blipFill>
          <p:spPr>
            <a:xfrm>
              <a:off x="4365104" y="1115616"/>
              <a:ext cx="2208244" cy="1240753"/>
            </a:xfrm>
            <a:prstGeom prst="rect">
              <a:avLst/>
            </a:prstGeom>
          </p:spPr>
        </p:pic>
        <p:pic>
          <p:nvPicPr>
            <p:cNvPr id="59" name="Рисунок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77061" y="1043608"/>
              <a:ext cx="2780939" cy="1553292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564904" y="245735"/>
            <a:ext cx="4104456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/>
            <a:r>
              <a:rPr lang="ru-RU" sz="140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Открытость и общественное участие</a:t>
            </a:r>
            <a:endParaRPr lang="ru-RU" sz="1400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7108" y="17574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7842" y="1795747"/>
            <a:ext cx="39142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 10 по 11 апреля 2025 года в г. Ульяновск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при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поддержке Научно-исследовательского финансового института Министерства финансов Российской Федерации» и Союза Финансистов России проведена Всероссийская конференция «Финансирование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и </a:t>
            </a:r>
            <a:r>
              <a:rPr lang="ru-RU" sz="1200" dirty="0" err="1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софинансирование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инициативного бюджетирования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Российской Федерации»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00808" y="611560"/>
            <a:ext cx="4197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ИНИЦИАТИВНОЕ БЮДЖЕТИРОВАНИЕ</a:t>
            </a:r>
            <a:endParaRPr lang="ru-RU" sz="1600" b="1" dirty="0">
              <a:solidFill>
                <a:schemeClr val="accent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17958" y="4284144"/>
            <a:ext cx="1821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В разделе размещена информация </a:t>
            </a:r>
            <a:b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 реализации инициатив граждан </a:t>
            </a:r>
            <a:endParaRPr lang="ru-RU" sz="1200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22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85241">
            <a:off x="672129" y="4180660"/>
            <a:ext cx="433358" cy="469471"/>
          </a:xfrm>
          <a:prstGeom prst="rect">
            <a:avLst/>
          </a:prstGeom>
        </p:spPr>
      </p:pic>
      <p:pic>
        <p:nvPicPr>
          <p:cNvPr id="23" name="Picture 2" descr="раздел_Инициативное бюджетирование_2А23"/>
          <p:cNvPicPr>
            <a:picLocks noChangeAspect="1" noChangeArrowheads="1"/>
          </p:cNvPicPr>
          <p:nvPr/>
        </p:nvPicPr>
        <p:blipFill>
          <a:blip r:embed="rId5" cstate="print"/>
          <a:srcRect l="18380" r="25410" b="97317"/>
          <a:stretch>
            <a:fillRect/>
          </a:stretch>
        </p:blipFill>
        <p:spPr bwMode="auto">
          <a:xfrm>
            <a:off x="1346019" y="3750520"/>
            <a:ext cx="5120661" cy="31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5789459" y="3714247"/>
            <a:ext cx="551426" cy="37766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5578638" y="4103984"/>
            <a:ext cx="233920" cy="18239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24392" y="4143728"/>
            <a:ext cx="28810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http</a:t>
            </a:r>
            <a:r>
              <a:rPr lang="ru-RU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:</a:t>
            </a:r>
            <a:r>
              <a:rPr lang="en-US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//ufo.ulntc.ru</a:t>
            </a:r>
            <a:r>
              <a:rPr lang="ru-RU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:8080/</a:t>
            </a:r>
            <a:r>
              <a:rPr lang="en-US" sz="1300" u="sng" dirty="0" err="1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ppmi</a:t>
            </a:r>
            <a:r>
              <a:rPr lang="en-US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/o-</a:t>
            </a:r>
            <a:r>
              <a:rPr lang="en-US" sz="1300" u="sng" dirty="0" err="1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proekte</a:t>
            </a:r>
            <a:endParaRPr lang="ru-RU" sz="1300" u="sng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21" name="Picture 12" descr="https://st4.depositphotos.com/20523700/25941/i/950/depositphotos_259412272-stock-photo-illustration-information-ic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11364" y="5403711"/>
            <a:ext cx="313028" cy="28369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6" name="Прямоугольник 25"/>
          <p:cNvSpPr/>
          <p:nvPr/>
        </p:nvSpPr>
        <p:spPr>
          <a:xfrm>
            <a:off x="1206005" y="5074747"/>
            <a:ext cx="49890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Реализовано 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148 инициатив;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184366" y="5415564"/>
            <a:ext cx="4959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Доля благополучателей – 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22,8%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от населения Ульяновской области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pic>
        <p:nvPicPr>
          <p:cNvPr id="4098" name="Picture 2" descr="https://www.surikov-museum.ru/up/13059635_1920.gif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9464" y="5011595"/>
            <a:ext cx="294928" cy="272241"/>
          </a:xfrm>
          <a:prstGeom prst="rect">
            <a:avLst/>
          </a:prstGeom>
          <a:noFill/>
        </p:spPr>
      </p:pic>
      <p:pic>
        <p:nvPicPr>
          <p:cNvPr id="2050" name="Picture 2" descr="http://qrcoder.ru/code/?http%3A%2F%2Fufo.ulntc.ru%3A8080%2Fppmi%2Fo-proekte&amp;4&amp;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42130" y="4170922"/>
            <a:ext cx="824662" cy="761226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1376502" y="3130443"/>
            <a:ext cx="47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Проект поддержки местных инициатив </a:t>
            </a:r>
            <a:b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на территории Ульяновской области</a:t>
            </a:r>
            <a:endParaRPr lang="ru-RU" sz="14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911729" y="6414651"/>
            <a:ext cx="2785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Типология  148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инициатив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:</a:t>
            </a:r>
            <a:endParaRPr lang="ru-RU" sz="14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99152" y="4684476"/>
            <a:ext cx="32470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Итоги ППМИ 2025 года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8" descr="https://static.vecteezy.com/system/resources/previews/000/217/310/original/urban-park-vector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034" y="6826476"/>
            <a:ext cx="621502" cy="558286"/>
          </a:xfrm>
          <a:prstGeom prst="rect">
            <a:avLst/>
          </a:prstGeom>
          <a:noFill/>
        </p:spPr>
      </p:pic>
      <p:sp>
        <p:nvSpPr>
          <p:cNvPr id="51" name="Google Shape;488;p38"/>
          <p:cNvSpPr/>
          <p:nvPr/>
        </p:nvSpPr>
        <p:spPr>
          <a:xfrm rot="8100000">
            <a:off x="159235" y="1019096"/>
            <a:ext cx="286378" cy="270051"/>
          </a:xfrm>
          <a:prstGeom prst="teardrop">
            <a:avLst>
              <a:gd name="adj" fmla="val 100000"/>
            </a:avLst>
          </a:prstGeom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endParaRPr dirty="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206005" y="5756084"/>
            <a:ext cx="5433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Доля муниципальных образований,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принявших участие </a:t>
            </a:r>
            <a:b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в конкурсном отборе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– 75,8%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35151" y="959933"/>
            <a:ext cx="39198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Ульяновская область отмечена в числе лучших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Докладе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о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лучших практиках развития инициативного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бюджетирования в субъектах Российской Федерации </a:t>
            </a:r>
            <a:b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и муниципальных образованиях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346423" y="6967119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88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9" name="Picture 6" descr="https://academich-zaim.ru/wp-content/uploads/2020/07/logo-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27087" y="6833203"/>
            <a:ext cx="585543" cy="525984"/>
          </a:xfrm>
          <a:prstGeom prst="rect">
            <a:avLst/>
          </a:prstGeom>
          <a:noFill/>
        </p:spPr>
      </p:pic>
      <p:pic>
        <p:nvPicPr>
          <p:cNvPr id="70" name="Picture 10" descr="https://imgix.setapp.com/app/234/3040/icon-1589899969-5ec3f2c186632.png?auto=format&amp;dpr=5&amp;ixlib=php-3.3.0&amp;q=75&amp;w=8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88648" y="7559034"/>
            <a:ext cx="637606" cy="572753"/>
          </a:xfrm>
          <a:prstGeom prst="rect">
            <a:avLst/>
          </a:prstGeom>
          <a:noFill/>
        </p:spPr>
      </p:pic>
      <p:sp>
        <p:nvSpPr>
          <p:cNvPr id="74" name="Прямоугольник 73"/>
          <p:cNvSpPr/>
          <p:nvPr/>
        </p:nvSpPr>
        <p:spPr>
          <a:xfrm>
            <a:off x="5392211" y="698247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52"/>
          <p:cNvGrpSpPr/>
          <p:nvPr/>
        </p:nvGrpSpPr>
        <p:grpSpPr>
          <a:xfrm>
            <a:off x="4821491" y="7547196"/>
            <a:ext cx="907333" cy="558440"/>
            <a:chOff x="4365104" y="7956376"/>
            <a:chExt cx="852387" cy="518964"/>
          </a:xfrm>
        </p:grpSpPr>
        <p:pic>
          <p:nvPicPr>
            <p:cNvPr id="71" name="Picture 14" descr="https://www.pngkey.com/png/full/52-525648_its-really-easy-portrait-of-a-man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365104" y="7956376"/>
              <a:ext cx="577146" cy="518964"/>
            </a:xfrm>
            <a:prstGeom prst="rect">
              <a:avLst/>
            </a:prstGeom>
            <a:noFill/>
          </p:spPr>
        </p:pic>
        <p:sp>
          <p:nvSpPr>
            <p:cNvPr id="75" name="Прямоугольник 74"/>
            <p:cNvSpPr/>
            <p:nvPr/>
          </p:nvSpPr>
          <p:spPr>
            <a:xfrm>
              <a:off x="4964193" y="8104800"/>
              <a:ext cx="253298" cy="2574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9</a:t>
              </a:r>
              <a:endPara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4426315" y="7692661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48"/>
          <p:cNvGrpSpPr/>
          <p:nvPr/>
        </p:nvGrpSpPr>
        <p:grpSpPr>
          <a:xfrm>
            <a:off x="5875561" y="6816344"/>
            <a:ext cx="930648" cy="525180"/>
            <a:chOff x="5373216" y="7956376"/>
            <a:chExt cx="930648" cy="525180"/>
          </a:xfrm>
        </p:grpSpPr>
        <p:pic>
          <p:nvPicPr>
            <p:cNvPr id="73" name="Picture 16" descr="https://www.school619.ru/assets/images/news/2020_04/attestaciya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373216" y="7956376"/>
              <a:ext cx="584647" cy="525180"/>
            </a:xfrm>
            <a:prstGeom prst="rect">
              <a:avLst/>
            </a:prstGeom>
            <a:noFill/>
          </p:spPr>
        </p:pic>
        <p:sp>
          <p:nvSpPr>
            <p:cNvPr id="78" name="Прямоугольник 77"/>
            <p:cNvSpPr/>
            <p:nvPr/>
          </p:nvSpPr>
          <p:spPr>
            <a:xfrm>
              <a:off x="5949280" y="8100392"/>
              <a:ext cx="3545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19</a:t>
              </a:r>
              <a:endPara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84" name="Рисунок 83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850" y="5801029"/>
            <a:ext cx="458155" cy="303096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pic>
        <p:nvPicPr>
          <p:cNvPr id="57" name="Picture 9" descr="C:\Users\u43\Desktop\Фирменный стиль Центра\ппми и финграм\ППМИ лого\ППМИ лого 1_1_Монтажная область 1.png"/>
          <p:cNvPicPr>
            <a:picLocks noChangeAspect="1" noChangeArrowheads="1"/>
          </p:cNvPicPr>
          <p:nvPr/>
        </p:nvPicPr>
        <p:blipFill>
          <a:blip r:embed="rId16" cstate="print"/>
          <a:srcRect r="51848"/>
          <a:stretch>
            <a:fillRect/>
          </a:stretch>
        </p:blipFill>
        <p:spPr bwMode="auto">
          <a:xfrm>
            <a:off x="1282157" y="3062638"/>
            <a:ext cx="720080" cy="669745"/>
          </a:xfrm>
          <a:prstGeom prst="rect">
            <a:avLst/>
          </a:prstGeom>
          <a:noFill/>
        </p:spPr>
      </p:pic>
      <p:sp>
        <p:nvSpPr>
          <p:cNvPr id="58" name="Parallelogram 15">
            <a:extLst>
              <a:ext uri="{FF2B5EF4-FFF2-40B4-BE49-F238E27FC236}">
                <a16:creationId xmlns="" xmlns:a16="http://schemas.microsoft.com/office/drawing/2014/main" id="{24ABDD0B-564D-4579-ACF2-A3B23447A0E6}"/>
              </a:ext>
            </a:extLst>
          </p:cNvPr>
          <p:cNvSpPr/>
          <p:nvPr/>
        </p:nvSpPr>
        <p:spPr>
          <a:xfrm rot="16200000">
            <a:off x="127763" y="1875459"/>
            <a:ext cx="382737" cy="3600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pic>
        <p:nvPicPr>
          <p:cNvPr id="48" name="Picture 18" descr="https://cdn1.vectorstock.com/i/1000x1000/06/95/fire-extinguisher-icon-in-flat-style-vector-19230695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59"/>
          <a:stretch>
            <a:fillRect/>
          </a:stretch>
        </p:blipFill>
        <p:spPr bwMode="auto">
          <a:xfrm>
            <a:off x="4817958" y="8244574"/>
            <a:ext cx="727619" cy="65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Прямоугольник 62"/>
          <p:cNvSpPr/>
          <p:nvPr/>
        </p:nvSpPr>
        <p:spPr>
          <a:xfrm>
            <a:off x="6494104" y="7721479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66528" y="8444799"/>
            <a:ext cx="269626" cy="285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graphicFrame>
        <p:nvGraphicFramePr>
          <p:cNvPr id="52" name="Диаграмма 51"/>
          <p:cNvGraphicFramePr/>
          <p:nvPr>
            <p:extLst>
              <p:ext uri="{D42A27DB-BD31-4B8C-83A1-F6EECF244321}">
                <p14:modId xmlns:p14="http://schemas.microsoft.com/office/powerpoint/2010/main" xmlns="" val="528684426"/>
              </p:ext>
            </p:extLst>
          </p:nvPr>
        </p:nvGraphicFramePr>
        <p:xfrm>
          <a:off x="134306" y="6489240"/>
          <a:ext cx="3777423" cy="2308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pic>
        <p:nvPicPr>
          <p:cNvPr id="55" name="Picture 2" descr="Picture background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069"/>
          <a:stretch/>
        </p:blipFill>
        <p:spPr bwMode="auto">
          <a:xfrm>
            <a:off x="5915622" y="7614782"/>
            <a:ext cx="558800" cy="55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079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1529172" y="1195754"/>
            <a:ext cx="4349931" cy="37806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 rot="10800000" flipV="1">
            <a:off x="347695" y="8369048"/>
            <a:ext cx="1311869" cy="32723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ahoma" pitchFamily="34" charset="0"/>
              </a:rPr>
              <a:t>«ФинГрам73»</a:t>
            </a:r>
            <a:endParaRPr lang="ru-RU" sz="140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18167" y="8388510"/>
            <a:ext cx="1143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ahoma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04664" y="683568"/>
            <a:ext cx="6172200" cy="55107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СОДЕЙСТВИЕ ПОВЫШЕНИЮ УРОВНЯ ФИНАНСОВОЙ ГРАМОТНОСТИ НАСЕЛЕНИЯ</a:t>
            </a:r>
            <a:endParaRPr kumimoji="0" lang="ru-RU" sz="1400" b="1" i="0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21" name="Рисунок 20" descr="https://fornote.net/wp-content/uploads/2018/04/vk.png"/>
          <p:cNvPicPr/>
          <p:nvPr/>
        </p:nvPicPr>
        <p:blipFill>
          <a:blip r:embed="rId2" cstate="print"/>
          <a:srcRect l="13292" r="13333"/>
          <a:stretch>
            <a:fillRect/>
          </a:stretch>
        </p:blipFill>
        <p:spPr bwMode="auto">
          <a:xfrm>
            <a:off x="1674698" y="8346316"/>
            <a:ext cx="403760" cy="3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http://qrcoder.ru/code/?https%3A%2F%2Fvk.com%2Ffingram73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7075" y="8088620"/>
            <a:ext cx="1174462" cy="984935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422561" y="828595"/>
            <a:ext cx="6282047" cy="9420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     </a:t>
            </a:r>
          </a:p>
          <a:p>
            <a:pPr lvl="0"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/>
            <a:endParaRPr lang="ru-RU" sz="7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algn="just">
              <a:lnSpc>
                <a:spcPts val="13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Проведена региональная акция «Финансовая грамотность – первый шаг. Финансовая культура – наше будущее»</a:t>
            </a: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2" algn="just">
              <a:lnSpc>
                <a:spcPct val="100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2" algn="just">
              <a:lnSpc>
                <a:spcPct val="100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lvl="2"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Мероприятия по развитию финансовой грамотности в регионе:</a:t>
            </a:r>
          </a:p>
          <a:p>
            <a:pPr marL="0" lvl="2" algn="just">
              <a:lnSpc>
                <a:spcPts val="1300"/>
              </a:lnSpc>
              <a:buFontTx/>
              <a:buChar char="-"/>
            </a:pP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Ульяновская область приняла участие во </a:t>
            </a:r>
            <a:r>
              <a:rPr lang="ru-RU" sz="12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Всероссийской просветительской эстафете «Мои финансы»</a:t>
            </a:r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(в 3-х этапах эстафеты приняло участие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около 73 </a:t>
            </a:r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тыс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. жителей </a:t>
            </a:r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региона);</a:t>
            </a:r>
          </a:p>
          <a:p>
            <a:pPr marL="0" lvl="2" algn="just">
              <a:lnSpc>
                <a:spcPts val="1300"/>
              </a:lnSpc>
              <a:spcAft>
                <a:spcPts val="0"/>
              </a:spcAft>
              <a:buFontTx/>
              <a:buChar char="-"/>
            </a:pP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продолжена реализация проекта 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«</a:t>
            </a:r>
            <a:r>
              <a:rPr lang="ru-RU" sz="1200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ФинЛикбез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»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 участии Агентства по развитию человеческого потенциала и трудовых ресурсов УО;</a:t>
            </a:r>
          </a:p>
          <a:p>
            <a:pPr marL="0" lvl="2" algn="just">
              <a:lnSpc>
                <a:spcPts val="1300"/>
              </a:lnSpc>
              <a:buFontTx/>
              <a:buChar char="-"/>
            </a:pPr>
            <a:r>
              <a:rPr lang="ru-RU" sz="1200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в мае-июне 2025 года организованы муниципальные и региональный этапы </a:t>
            </a:r>
            <a:b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en-US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II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Всероссийского фестиваля сбережений и инвестиций;</a:t>
            </a:r>
          </a:p>
          <a:p>
            <a:pPr marL="0" lvl="2" algn="just">
              <a:lnSpc>
                <a:spcPts val="1300"/>
              </a:lnSpc>
              <a:buFontTx/>
              <a:buChar char="-"/>
            </a:pP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реализован проект по подготовке волонтеров финансового просвещения;</a:t>
            </a:r>
          </a:p>
          <a:p>
            <a:pPr marL="0" lvl="2" algn="just">
              <a:lnSpc>
                <a:spcPts val="1300"/>
              </a:lnSpc>
              <a:spcAft>
                <a:spcPts val="0"/>
              </a:spcAft>
              <a:buFontTx/>
              <a:buChar char="-"/>
            </a:pP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в октябре 2025 организованы и проведены региональный и федеральный этапы Всероссийского чемпионата по финансовой грамотности среди лиц пенсионного возраста.</a:t>
            </a: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endParaRPr lang="ru-RU" sz="1200" b="1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2 региональные практики вошли в сборник лучших по итогам 2025 года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, подготовленный 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НИФИ Минфина России.</a:t>
            </a: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endParaRPr lang="ru-RU" sz="1200" b="1" dirty="0">
              <a:solidFill>
                <a:srgbClr val="00206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  <a:p>
            <a:pPr marL="0" lvl="2" algn="just">
              <a:lnSpc>
                <a:spcPts val="1200"/>
              </a:lnSpc>
            </a:pP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Ульяновская область вошла </a:t>
            </a:r>
            <a:r>
              <a:rPr lang="ru-RU" sz="12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 </a:t>
            </a:r>
            <a:r>
              <a:rPr lang="ru-RU" sz="12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ТОП-12 субъектов </a:t>
            </a:r>
            <a:r>
              <a:rPr lang="ru-RU" sz="12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России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Всероссийского конкурса </a:t>
            </a:r>
            <a:r>
              <a:rPr lang="ru-RU" sz="12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«Столица финансовой </a:t>
            </a:r>
            <a:r>
              <a:rPr lang="ru-RU" sz="12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культуры»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 уровню развития региональной инфраструктуры финансового просвещения</a:t>
            </a: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endParaRPr lang="ru-RU" sz="1200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 Финансовом университете при Правительстве РФ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подготовлено:</a:t>
            </a:r>
          </a:p>
          <a:p>
            <a:pPr marL="171450" lvl="2" indent="-171450" algn="just">
              <a:lnSpc>
                <a:spcPts val="12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20 консультантов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по программе «Управление финансами в предпринимательской деятельности»,</a:t>
            </a:r>
          </a:p>
          <a:p>
            <a:pPr marL="171450" lvl="2" indent="-171450" algn="just">
              <a:lnSpc>
                <a:spcPts val="12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2 консультанта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прошли повышение квалификации по программе «Финансовое просвещение в трудовых коллективах».</a:t>
            </a: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endParaRPr lang="ru-RU" sz="1200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lvl="2" algn="just">
              <a:lnSpc>
                <a:spcPts val="12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itchFamily="34" charset="0"/>
              </a:rPr>
              <a:t>П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ри РЭУ им Г.В. Плеханова подготовлено 32 консультанта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по программе «Формы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и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методы организации массовой работы по финансовому просвещению лиц </a:t>
            </a:r>
            <a:r>
              <a:rPr lang="ru-RU" sz="1200" dirty="0" err="1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предпенсионного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и пенсионного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возраста»</a:t>
            </a:r>
            <a:r>
              <a:rPr lang="ru-RU" sz="12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.</a:t>
            </a:r>
            <a:endParaRPr lang="ru-RU" sz="12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lvl="2" algn="just">
              <a:lnSpc>
                <a:spcPct val="100000"/>
              </a:lnSpc>
              <a:spcAft>
                <a:spcPts val="0"/>
              </a:spcAft>
            </a:pPr>
            <a:endParaRPr lang="ru-RU" sz="1200" b="1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  <a:p>
            <a:pPr algn="just"/>
            <a:r>
              <a:rPr lang="ru-RU" sz="1200" b="1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    </a:t>
            </a:r>
            <a:endParaRPr lang="ru-RU" sz="1200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8969118"/>
              </p:ext>
            </p:extLst>
          </p:nvPr>
        </p:nvGraphicFramePr>
        <p:xfrm>
          <a:off x="481823" y="2689930"/>
          <a:ext cx="6120679" cy="70603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94002"/>
                <a:gridCol w="2126677"/>
              </a:tblGrid>
              <a:tr h="218931"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r>
                        <a:rPr lang="en-US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/</a:t>
                      </a: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2025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</a:tr>
              <a:tr h="2113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Ежемесячный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о</a:t>
                      </a: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хват населения, чел.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17 797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</a:tr>
              <a:tr h="2756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Количество площадок,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ед.</a:t>
                      </a: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346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</a:tr>
            </a:tbl>
          </a:graphicData>
        </a:graphic>
      </p:graphicFrame>
      <p:grpSp>
        <p:nvGrpSpPr>
          <p:cNvPr id="2" name="Google Shape;487;p38"/>
          <p:cNvGrpSpPr/>
          <p:nvPr/>
        </p:nvGrpSpPr>
        <p:grpSpPr>
          <a:xfrm>
            <a:off x="186732" y="1325889"/>
            <a:ext cx="303750" cy="286433"/>
            <a:chOff x="1786339" y="1703401"/>
            <a:chExt cx="473400" cy="473400"/>
          </a:xfrm>
        </p:grpSpPr>
        <p:sp>
          <p:nvSpPr>
            <p:cNvPr id="45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6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ea typeface="Barlow"/>
                  <a:cs typeface="Barlow"/>
                  <a:sym typeface="Barlow"/>
                </a:rPr>
                <a:t>1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3" name="Google Shape;487;p38"/>
          <p:cNvGrpSpPr/>
          <p:nvPr/>
        </p:nvGrpSpPr>
        <p:grpSpPr>
          <a:xfrm>
            <a:off x="182402" y="2208970"/>
            <a:ext cx="303750" cy="286433"/>
            <a:chOff x="1786339" y="1703401"/>
            <a:chExt cx="473400" cy="473400"/>
          </a:xfrm>
        </p:grpSpPr>
        <p:sp>
          <p:nvSpPr>
            <p:cNvPr id="48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9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2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4" name="Google Shape;487;p38"/>
          <p:cNvGrpSpPr/>
          <p:nvPr/>
        </p:nvGrpSpPr>
        <p:grpSpPr>
          <a:xfrm>
            <a:off x="188640" y="3491880"/>
            <a:ext cx="303750" cy="286433"/>
            <a:chOff x="1786339" y="1703401"/>
            <a:chExt cx="473400" cy="473400"/>
          </a:xfrm>
        </p:grpSpPr>
        <p:sp>
          <p:nvSpPr>
            <p:cNvPr id="51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2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3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420888" y="245735"/>
            <a:ext cx="443711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/>
            <a:r>
              <a:rPr lang="ru-RU" sz="140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Открытость и общественное участие</a:t>
            </a:r>
            <a:endParaRPr lang="ru-RU" sz="1400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44" name="Rounded Rectangle 14">
            <a:extLst>
              <a:ext uri="{FF2B5EF4-FFF2-40B4-BE49-F238E27FC236}">
                <a16:creationId xmlns:a16="http://schemas.microsoft.com/office/drawing/2014/main" xmlns="" id="{1D8E4C5A-BA54-46B2-8370-A8BBDFAE9D0E}"/>
              </a:ext>
            </a:extLst>
          </p:cNvPr>
          <p:cNvSpPr/>
          <p:nvPr/>
        </p:nvSpPr>
        <p:spPr>
          <a:xfrm>
            <a:off x="831411" y="1187624"/>
            <a:ext cx="5047691" cy="864096"/>
          </a:xfrm>
          <a:prstGeom prst="roundRect">
            <a:avLst>
              <a:gd name="adj" fmla="val 12448"/>
            </a:avLst>
          </a:pr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ko-KR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100</a:t>
            </a:r>
            <a:r>
              <a:rPr lang="en-US" altLang="ko-KR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%</a:t>
            </a:r>
            <a:r>
              <a:rPr lang="ru-RU" altLang="ko-KR" sz="1000" b="1" dirty="0" smtClean="0">
                <a:solidFill>
                  <a:schemeClr val="accent3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профессиональных и общеобразовательных </a:t>
            </a:r>
            <a:r>
              <a:rPr lang="ru-RU" sz="1200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образовательных организаций, осуществляющих деятельность на территории </a:t>
            </a:r>
            <a:r>
              <a:rPr lang="ru-RU" sz="1200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Ульяновской области,  </a:t>
            </a:r>
            <a:r>
              <a:rPr lang="ru-RU" sz="1200" b="1" dirty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обеспечили включение элементов финансовой грамотности в </a:t>
            </a:r>
            <a:r>
              <a:rPr lang="ru-RU" sz="1200" b="1" dirty="0" smtClean="0">
                <a:solidFill>
                  <a:srgbClr val="00206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свои образовательные программы</a:t>
            </a:r>
            <a:endParaRPr lang="ko-KR" altLang="en-US" sz="1200" b="1" dirty="0">
              <a:latin typeface="PT Astra Serif" pitchFamily="18" charset="-52"/>
              <a:cs typeface="Arial" pitchFamily="34" charset="0"/>
            </a:endParaRPr>
          </a:p>
        </p:txBody>
      </p:sp>
      <p:grpSp>
        <p:nvGrpSpPr>
          <p:cNvPr id="5" name="Google Shape;487;p38"/>
          <p:cNvGrpSpPr/>
          <p:nvPr/>
        </p:nvGrpSpPr>
        <p:grpSpPr>
          <a:xfrm>
            <a:off x="188368" y="5252606"/>
            <a:ext cx="303750" cy="310302"/>
            <a:chOff x="1786339" y="1703401"/>
            <a:chExt cx="473400" cy="473400"/>
          </a:xfrm>
        </p:grpSpPr>
        <p:sp>
          <p:nvSpPr>
            <p:cNvPr id="50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3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4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6" name="Google Shape;487;p38"/>
          <p:cNvGrpSpPr/>
          <p:nvPr/>
        </p:nvGrpSpPr>
        <p:grpSpPr>
          <a:xfrm>
            <a:off x="186730" y="5710743"/>
            <a:ext cx="303750" cy="310302"/>
            <a:chOff x="1786339" y="1703401"/>
            <a:chExt cx="473400" cy="473400"/>
          </a:xfrm>
        </p:grpSpPr>
        <p:sp>
          <p:nvSpPr>
            <p:cNvPr id="62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3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5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7" name="Google Shape;487;p38"/>
          <p:cNvGrpSpPr/>
          <p:nvPr/>
        </p:nvGrpSpPr>
        <p:grpSpPr>
          <a:xfrm>
            <a:off x="184767" y="7392138"/>
            <a:ext cx="303750" cy="310302"/>
            <a:chOff x="1786339" y="1703401"/>
            <a:chExt cx="473400" cy="473400"/>
          </a:xfrm>
        </p:grpSpPr>
        <p:sp>
          <p:nvSpPr>
            <p:cNvPr id="65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6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6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pic>
        <p:nvPicPr>
          <p:cNvPr id="149510" name="Picture 6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40" t="22856" r="56538" b="23144"/>
          <a:stretch/>
        </p:blipFill>
        <p:spPr bwMode="auto">
          <a:xfrm>
            <a:off x="4665318" y="8274229"/>
            <a:ext cx="544018" cy="48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Заголовок 1"/>
          <p:cNvSpPr txBox="1">
            <a:spLocks/>
          </p:cNvSpPr>
          <p:nvPr/>
        </p:nvSpPr>
        <p:spPr>
          <a:xfrm rot="10800000" flipV="1">
            <a:off x="4784184" y="8156295"/>
            <a:ext cx="1988840" cy="77916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ahoma" pitchFamily="34" charset="0"/>
              </a:rPr>
              <a:t>«Финансовая грамотность 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ahoma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ahoma" pitchFamily="34" charset="0"/>
              </a:rPr>
              <a:t>в Ульяновской области»</a:t>
            </a:r>
            <a:endParaRPr lang="ru-RU" sz="140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Tahoma" pitchFamily="34" charset="0"/>
            </a:endParaRPr>
          </a:p>
        </p:txBody>
      </p:sp>
      <p:pic>
        <p:nvPicPr>
          <p:cNvPr id="149516" name="Picture 12" descr="http://qrcoder.ru/code/?https%3A%2F%2Fmax.ru%2Fjoin%2FlD78FvMhvKmW1vORt_StrVCRcDx7-5N5XkeQgTGxQUw&amp;4&amp;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3875" y="8088620"/>
            <a:ext cx="1146452" cy="98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485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6672" y="899592"/>
            <a:ext cx="5985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ОСНОВНЫЕ НАПРАВЛЕНИЯ БЮДЖЕТНОЙ И НАЛОГОВОЙ ПОЛИТИКИ НА 2025-2027 ГОДЫ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6672" y="1835696"/>
            <a:ext cx="59046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Развитие доходного потенциала региона, обеспечение стабильности налоговых поступлений</a:t>
            </a:r>
          </a:p>
          <a:p>
            <a:pPr marL="285750" indent="-285750"/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Приоритизация бюджетных расходов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Совершенствование системы межбюджетных отношений</a:t>
            </a:r>
          </a:p>
          <a:p>
            <a:pPr marL="285750" indent="-285750"/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Снижение уровня долговой нагрузки</a:t>
            </a:r>
          </a:p>
          <a:p>
            <a:pPr marL="285750" indent="-285750"/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Повышение прозрачности и открытости бюджетного процесса</a:t>
            </a:r>
            <a:endParaRPr lang="ru-RU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8720" y="5940152"/>
            <a:ext cx="489654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Обеспечение сбалансированности </a:t>
            </a:r>
            <a:br>
              <a:rPr lang="ru-RU" b="1" dirty="0" smtClean="0">
                <a:latin typeface="PT Astra Serif" pitchFamily="18" charset="-52"/>
                <a:ea typeface="PT Astra Serif" pitchFamily="18" charset="-52"/>
              </a:rPr>
            </a:br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и финансовой устойчивости бюджетной системы Ульяновской области</a:t>
            </a:r>
            <a:endParaRPr lang="ru-RU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852936" y="5364088"/>
            <a:ext cx="1152128" cy="504056"/>
          </a:xfrm>
          <a:prstGeom prst="downArrow">
            <a:avLst/>
          </a:prstGeom>
          <a:solidFill>
            <a:schemeClr val="tx2">
              <a:lumMod val="20000"/>
              <a:lumOff val="80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64704" y="5364088"/>
            <a:ext cx="525658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32656" y="755576"/>
            <a:ext cx="6336704" cy="504056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</a:rPr>
              <a:t>ПОЛЕЗНАЯ ИНФОРМАЦИЯ В СЕТИ ИНТЕРНЕТ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10254" t="11719" r="69971" b="82422"/>
          <a:stretch>
            <a:fillRect/>
          </a:stretch>
        </p:blipFill>
        <p:spPr bwMode="auto">
          <a:xfrm>
            <a:off x="188640" y="1315023"/>
            <a:ext cx="1792846" cy="25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58938" y="1545921"/>
            <a:ext cx="187391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http://www.kremlin.ru/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3125" t="21680" r="87353" b="64648"/>
          <a:stretch>
            <a:fillRect/>
          </a:stretch>
        </p:blipFill>
        <p:spPr bwMode="auto">
          <a:xfrm>
            <a:off x="188641" y="1954127"/>
            <a:ext cx="364171" cy="2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 l="11727" t="21679" r="54395" b="66160"/>
          <a:stretch>
            <a:fillRect/>
          </a:stretch>
        </p:blipFill>
        <p:spPr bwMode="auto">
          <a:xfrm>
            <a:off x="548681" y="1954127"/>
            <a:ext cx="1456687" cy="2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32656" y="2143235"/>
            <a:ext cx="20882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http://duma.gov.ru/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 l="732" t="15820" r="59717" b="72462"/>
          <a:stretch>
            <a:fillRect/>
          </a:stretch>
        </p:blipFill>
        <p:spPr bwMode="auto">
          <a:xfrm>
            <a:off x="188640" y="2444995"/>
            <a:ext cx="1764834" cy="2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32656" y="2644401"/>
            <a:ext cx="18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https://ulgov.gosuslugi.ru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 cstate="print"/>
          <a:srcRect l="927" t="11914" r="30957" b="75391"/>
          <a:stretch>
            <a:fillRect/>
          </a:stretch>
        </p:blipFill>
        <p:spPr bwMode="auto">
          <a:xfrm>
            <a:off x="188640" y="2843808"/>
            <a:ext cx="1736820" cy="2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88640" y="3059832"/>
            <a:ext cx="18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https://minfin73.gosuslugi.ru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8" cstate="print"/>
          <a:srcRect l="2929" t="22461" r="87094" b="65820"/>
          <a:stretch>
            <a:fillRect/>
          </a:stretch>
        </p:blipFill>
        <p:spPr bwMode="auto">
          <a:xfrm>
            <a:off x="300512" y="3907312"/>
            <a:ext cx="392185" cy="27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9" cstate="print"/>
          <a:srcRect l="20703" t="49024" r="48535" b="27539"/>
          <a:stretch>
            <a:fillRect/>
          </a:stretch>
        </p:blipFill>
        <p:spPr bwMode="auto">
          <a:xfrm>
            <a:off x="836712" y="3907312"/>
            <a:ext cx="864096" cy="26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332656" y="4174068"/>
            <a:ext cx="1656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https://mo73.gosuslugi.ru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10" cstate="print"/>
          <a:srcRect l="9521" t="11719" r="20166" b="72656"/>
          <a:stretch>
            <a:fillRect/>
          </a:stretch>
        </p:blipFill>
        <p:spPr bwMode="auto">
          <a:xfrm>
            <a:off x="188640" y="3350991"/>
            <a:ext cx="17368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404664" y="3555132"/>
            <a:ext cx="19442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https://med.ulgov.ru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60848" y="1315023"/>
            <a:ext cx="4653136" cy="549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Бюджетные послания Федеральному собранию Российской Федерации, Указы Президента Российской Федерации </a:t>
            </a:r>
            <a:br>
              <a:rPr lang="ru-RU" sz="1100" dirty="0" smtClean="0">
                <a:latin typeface="PT Astra Serif" pitchFamily="18" charset="-52"/>
                <a:ea typeface="PT Astra Serif" pitchFamily="18" charset="-52"/>
              </a:rPr>
            </a:b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от 7 мая 2012 года, другие документы, поручения 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60848" y="1921582"/>
            <a:ext cx="4653136" cy="549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Возможность получать информацию о ходе законодательного процесса и сами тексты законопроектов, законов и иных связанных с ними документов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60848" y="2844880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Об областном бюджете, бюджетной политике, государственном долге, иная информация 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60848" y="2489702"/>
            <a:ext cx="465313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Информация о регион</a:t>
            </a:r>
            <a:r>
              <a:rPr lang="ru-RU" sz="1100" dirty="0" smtClean="0"/>
              <a:t>е</a:t>
            </a:r>
            <a:endParaRPr lang="ru-RU" sz="1050" dirty="0"/>
          </a:p>
        </p:txBody>
      </p:sp>
      <p:sp>
        <p:nvSpPr>
          <p:cNvPr id="32" name="TextBox 31"/>
          <p:cNvSpPr txBox="1"/>
          <p:nvPr/>
        </p:nvSpPr>
        <p:spPr>
          <a:xfrm>
            <a:off x="2060848" y="3309091"/>
            <a:ext cx="4653136" cy="549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Информация о реализуемых госпрограммах, задачах и функциях Министерства здравоохранения, семьи и социального благополучия Ульяновской области 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60848" y="3907311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Информирование о достижениях в сфере образования Ульяновской области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11" cstate="print"/>
          <a:srcRect l="10449" t="12890" r="43408" b="70508"/>
          <a:stretch>
            <a:fillRect/>
          </a:stretch>
        </p:blipFill>
        <p:spPr bwMode="auto">
          <a:xfrm>
            <a:off x="188640" y="4434818"/>
            <a:ext cx="1728192" cy="31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555725" y="4678124"/>
            <a:ext cx="15051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https://bus.gov.ru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2" cstate="print"/>
          <a:srcRect l="2197" t="11719" r="51660" b="73633"/>
          <a:stretch>
            <a:fillRect/>
          </a:stretch>
        </p:blipFill>
        <p:spPr bwMode="auto">
          <a:xfrm>
            <a:off x="188640" y="4986411"/>
            <a:ext cx="1728192" cy="27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260648" y="5230040"/>
            <a:ext cx="1584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https://budget.gov.ru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/>
          <a:srcRect t="19726" r="79297" b="73438"/>
          <a:stretch>
            <a:fillRect/>
          </a:stretch>
        </p:blipFill>
        <p:spPr bwMode="auto">
          <a:xfrm>
            <a:off x="741717" y="5487625"/>
            <a:ext cx="1309236" cy="21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3" cstate="print"/>
          <a:srcRect l="3125" t="11914" r="91748" b="83203"/>
          <a:stretch>
            <a:fillRect/>
          </a:stretch>
        </p:blipFill>
        <p:spPr bwMode="auto">
          <a:xfrm>
            <a:off x="251516" y="5506877"/>
            <a:ext cx="513188" cy="2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332656" y="5704568"/>
            <a:ext cx="19442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https://www.gosuslugi.ru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14" cstate="print"/>
          <a:srcRect t="10937" r="41211" b="75391"/>
          <a:stretch>
            <a:fillRect/>
          </a:stretch>
        </p:blipFill>
        <p:spPr bwMode="auto">
          <a:xfrm>
            <a:off x="190940" y="5968755"/>
            <a:ext cx="1780561" cy="2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188640" y="6171708"/>
            <a:ext cx="2060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PT Astra Serif" pitchFamily="18" charset="-52"/>
                <a:ea typeface="PT Astra Serif" pitchFamily="18" charset="-52"/>
              </a:rPr>
              <a:t>https://</a:t>
            </a:r>
            <a:r>
              <a:rPr lang="ru-RU" sz="1000" b="1" dirty="0" smtClean="0">
                <a:latin typeface="PT Astra Serif" pitchFamily="18" charset="-52"/>
                <a:ea typeface="PT Astra Serif" pitchFamily="18" charset="-52"/>
              </a:rPr>
              <a:t>госавтоинспекция.рф</a:t>
            </a:r>
            <a:endParaRPr lang="ru-RU" sz="100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15" cstate="print"/>
          <a:srcRect l="6054" t="13867" r="55127" b="71485"/>
          <a:stretch>
            <a:fillRect/>
          </a:stretch>
        </p:blipFill>
        <p:spPr bwMode="auto">
          <a:xfrm>
            <a:off x="190940" y="6426481"/>
            <a:ext cx="1780561" cy="315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332656" y="6766356"/>
            <a:ext cx="22322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https://zakupki.gov.ru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5" name="Picture 7"/>
          <p:cNvPicPr>
            <a:picLocks noChangeAspect="1" noChangeArrowheads="1"/>
          </p:cNvPicPr>
          <p:nvPr/>
        </p:nvPicPr>
        <p:blipFill>
          <a:blip r:embed="rId16" cstate="print"/>
          <a:srcRect t="16601" r="63379" b="68750"/>
          <a:stretch>
            <a:fillRect/>
          </a:stretch>
        </p:blipFill>
        <p:spPr bwMode="auto">
          <a:xfrm>
            <a:off x="190940" y="7049544"/>
            <a:ext cx="1780561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337033" y="7342420"/>
            <a:ext cx="17238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https://www.nalog.gov.ru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17" cstate="print"/>
          <a:srcRect l="46338" t="12890" r="13379" b="74415"/>
          <a:stretch>
            <a:fillRect/>
          </a:stretch>
        </p:blipFill>
        <p:spPr bwMode="auto">
          <a:xfrm>
            <a:off x="190940" y="7654413"/>
            <a:ext cx="1780561" cy="28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TextBox 47"/>
          <p:cNvSpPr txBox="1"/>
          <p:nvPr/>
        </p:nvSpPr>
        <p:spPr>
          <a:xfrm>
            <a:off x="332656" y="7878210"/>
            <a:ext cx="17281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https://73.rosstat.gov.ru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18" cstate="print"/>
          <a:srcRect l="3662" t="16601" r="49463" b="70704"/>
          <a:stretch>
            <a:fillRect/>
          </a:stretch>
        </p:blipFill>
        <p:spPr bwMode="auto">
          <a:xfrm>
            <a:off x="190940" y="8126345"/>
            <a:ext cx="1780561" cy="24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TextBox 49"/>
          <p:cNvSpPr txBox="1"/>
          <p:nvPr/>
        </p:nvSpPr>
        <p:spPr>
          <a:xfrm>
            <a:off x="404664" y="8325751"/>
            <a:ext cx="1656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http://pravo.gov.ru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60848" y="6426481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Реестр планов-графиков размещения заказов и планов закупок, единый реестр государственных и муниципальных контрактов, иная информация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60848" y="5968755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Проверка наличия неуплаченных штрафов по данным транспортного средства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60848" y="5517893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Электронный портал государственных услуг для физических и юридических лиц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60848" y="4964165"/>
            <a:ext cx="4653136" cy="397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Возможность получения в режиме реального времени необходимой информации о бюджете и бюджетном процессе в Российской Федерации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060848" y="4350347"/>
            <a:ext cx="4653136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Информация по учреждениям, оказывающим определенную услугу  (выполняющим определенную работу) в разрезе регионов и видов деятельности учреждений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060848" y="8126345"/>
            <a:ext cx="4653136" cy="4231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Официальное опубликование правовых данных</a:t>
            </a:r>
          </a:p>
          <a:p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2060848" y="7654414"/>
            <a:ext cx="465313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Официальная статистическая информация по Ульяновской облас</a:t>
            </a:r>
            <a:r>
              <a:rPr lang="ru-RU" sz="1100" dirty="0" smtClean="0"/>
              <a:t>ти  </a:t>
            </a:r>
            <a:endParaRPr lang="ru-RU" sz="1050" dirty="0"/>
          </a:p>
        </p:txBody>
      </p:sp>
      <p:sp>
        <p:nvSpPr>
          <p:cNvPr id="58" name="TextBox 57"/>
          <p:cNvSpPr txBox="1"/>
          <p:nvPr/>
        </p:nvSpPr>
        <p:spPr>
          <a:xfrm>
            <a:off x="2060848" y="7049545"/>
            <a:ext cx="4653136" cy="577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Личный кабинет налогоплательщика для физических/ юридических лиц- информация об объектах налогообложения, начисленных и уплаченных суммах, налоговой базе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413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60648" y="755576"/>
            <a:ext cx="6336704" cy="492978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4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КОНТАКТНЫЕ</a:t>
            </a:r>
            <a:r>
              <a:rPr lang="ru-RU" sz="24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</a:rPr>
              <a:t> ДАННЫЕ</a:t>
            </a:r>
            <a:endParaRPr lang="ru-RU" sz="2400" b="1" dirty="0" smtClean="0">
              <a:solidFill>
                <a:schemeClr val="accent1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60648" y="1493736"/>
            <a:ext cx="6336704" cy="7254728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Министерство финансов </a:t>
            </a:r>
            <a:br>
              <a:rPr lang="ru-RU" sz="24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Ульяновской области</a:t>
            </a:r>
            <a:endParaRPr lang="en-US" sz="24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endParaRPr lang="ru-RU" sz="24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Адрес</a:t>
            </a:r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: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432970, </a:t>
            </a:r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г. Ульяновск,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ул. Радищева, д. 1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тел.  (8422) 73-51-09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эл.почта: </a:t>
            </a:r>
            <a:r>
              <a:rPr lang="en-US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mail@ulminfin.ru</a:t>
            </a:r>
            <a:endParaRPr lang="ru-RU" sz="20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Интернет сайт: </a:t>
            </a:r>
            <a:r>
              <a:rPr lang="en-US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  <a:hlinkClick r:id="rId3"/>
              </a:rPr>
              <a:t>https://minfin73.gosuslugi.ru</a:t>
            </a:r>
            <a:endParaRPr lang="ru-RU" sz="20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endParaRPr lang="ru-RU" sz="20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Режим работы: </a:t>
            </a:r>
          </a:p>
          <a:p>
            <a:pPr algn="ctr"/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онедельник-пятница с 8.00 до 17.00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перерыв на обед с 13.00 до 14.00</a:t>
            </a:r>
          </a:p>
          <a:p>
            <a:pPr algn="ctr"/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уббота, воскресенье – выходные дни</a:t>
            </a:r>
            <a:endParaRPr lang="ru-RU" sz="20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endParaRPr lang="ru-RU" sz="20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Приём граждан и организаций в Министерстве финансов Ульяновской области производится в здании «Дом советов» по адресу: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ул. Радищева, д.1, каб. 403 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каждый вторник с 16.00 до 17.00. 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Приём осуществляется по предварительной записи по телефону 73-51-09</a:t>
            </a:r>
            <a:endParaRPr lang="ru-RU" sz="20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0489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6672" y="899592"/>
            <a:ext cx="5985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Основные характеристики бюджета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/>
          </p:nvPr>
        </p:nvGraphicFramePr>
        <p:xfrm>
          <a:off x="260648" y="1547663"/>
          <a:ext cx="6408712" cy="5848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008112"/>
                <a:gridCol w="1008112"/>
                <a:gridCol w="1008112"/>
                <a:gridCol w="792088"/>
                <a:gridCol w="864096"/>
              </a:tblGrid>
              <a:tr h="792089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Показатели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</a:t>
                      </a:r>
                      <a:r>
                        <a:rPr lang="en-US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4</a:t>
                      </a:r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 год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План на 202</a:t>
                      </a:r>
                      <a:r>
                        <a:rPr lang="en-US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 год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</a:t>
                      </a:r>
                      <a:r>
                        <a:rPr lang="en-US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 год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% испол-нения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Темп роста, %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865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Доходы бюджета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104 355,0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112 259,1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110 668,8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98,6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106,1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215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Налоговые и неналоговые доходы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81 273,7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89 405,3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88 211,9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98,7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108,5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76247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Безвозмездные поступления, </a:t>
                      </a:r>
                      <a:b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в том числе: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23 081,3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22 853,8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22 456,9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98,3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97,3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дотации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6 887,1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6 186,7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6 186,7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100,0</a:t>
                      </a: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89,8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субсидии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13 192,0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12 986,7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12 936,8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99,6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98,1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субвенции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2 075,4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2 292,6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2 285,8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99,7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110,1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</a:tr>
              <a:tr h="76247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иные межбюджетные трансферты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1 076,2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1 202,4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1 202,0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100,0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111,7</a:t>
                      </a:r>
                      <a:endParaRPr lang="ru-RU" sz="1600" i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3865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Расходы бюджета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105 529,2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115 603,2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113 712,2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98,4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107,8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</a:tr>
              <a:tr h="5400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Дефицит (-), профицит (+)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-1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174,2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-3 344,1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-3 043,4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89240" y="1259632"/>
            <a:ext cx="792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млн руб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374717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Доходы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1043609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НАЛОГОВЫЕ И НЕНАЛОГОВЫЕ ДОХОДЫ ОБЛАСТНОГО БЮДЖЕТА УЛЬЯНОВСКОЙ ОБЛАСТИ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8906607"/>
              </p:ext>
            </p:extLst>
          </p:nvPr>
        </p:nvGraphicFramePr>
        <p:xfrm>
          <a:off x="107504" y="1947654"/>
          <a:ext cx="6633864" cy="2982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6469"/>
                <a:gridCol w="1132222"/>
                <a:gridCol w="1072965"/>
                <a:gridCol w="936104"/>
                <a:gridCol w="936104"/>
              </a:tblGrid>
              <a:tr h="428988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 за 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2024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 за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2025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Отклонения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Темп роста,%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81 273,7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88 211,9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6 938,2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78 039,5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85 528,7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7 489,2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109,6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Акцизы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25 300,7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28 840,0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3 539,3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114,0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НДФЛ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22 938,4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27 042,2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4 103,8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117,9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прибыль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18 985,5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18 152,6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-832,9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Налог, взимаемый в связи с применением УСНО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5 165,9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5 356,8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190,9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103,7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3802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на имущество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3 605,3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3 866,0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260,7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Неналоговые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3 234,2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2 683,2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-551,0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83,0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5077928"/>
              </p:ext>
            </p:extLst>
          </p:nvPr>
        </p:nvGraphicFramePr>
        <p:xfrm>
          <a:off x="116633" y="5220072"/>
          <a:ext cx="6624736" cy="2952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440"/>
                <a:gridCol w="1124969"/>
                <a:gridCol w="1080118"/>
                <a:gridCol w="936104"/>
                <a:gridCol w="936105"/>
              </a:tblGrid>
              <a:tr h="446048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План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н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 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2025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 за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2025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Отклонения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Выполнение плана,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89 405,3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88 211,9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-1 193,4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87 116,9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85 528,7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-1 588,2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98,2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787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Акцизы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29 328,5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28 840,0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-488,5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6184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НДФЛ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27 280,1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27 042,2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-237,9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прибыль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18 467,7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18 152,6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-315,1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Налог, взимаемый в связи с применением УСНО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5 849,2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5 356,8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-492,4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91,6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37127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на имущество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3 865,0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3 866,0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Неналоговые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2 288,4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2 683,2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394,8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117,2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45225" y="1619672"/>
            <a:ext cx="141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 рублей</a:t>
            </a:r>
            <a:endParaRPr lang="ru-RU" sz="12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80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Доходы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16068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КРУПНЕЙШИЕ НАЛОГОПЛАТЕЛЬЩИКИ УЛЬЯНОВСКОЙ ОБЛАСТИ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5959654"/>
              </p:ext>
            </p:extLst>
          </p:nvPr>
        </p:nvGraphicFramePr>
        <p:xfrm>
          <a:off x="188640" y="1907700"/>
          <a:ext cx="6408713" cy="634820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16224"/>
                <a:gridCol w="792088"/>
                <a:gridCol w="1080120"/>
                <a:gridCol w="720080"/>
                <a:gridCol w="1108927"/>
                <a:gridCol w="691274"/>
              </a:tblGrid>
              <a:tr h="512981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Наименование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Доля в налоговых доходах консолидированного бюджета Ульяновской 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за 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2025 год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8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Всего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прибыль организаций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НДФЛ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имущество организаций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Акцизы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53541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«ТРЕХСОСЕНСКИЙ»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9,93%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39,40%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363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«АБ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ИНБЕВ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ЭФЕС»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30,33%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363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ПАО «АВИАЦИОННЫЙ КОМПЛЕКС ИМ. С.В. ИЛЬЮШИНА»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5,48%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3,36%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363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«МАРС»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11,17%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65187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АО «УЛЬЯНОВСКИЙ МЕХАНИЧЕСКИЙ ЗАВОД»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3829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АО «ГНЦ НИИАР»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8609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ПАО «СБЕРБАНК РОССИИ»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2048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«УАЗ»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3829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АО «УКБП»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363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ООО «АРНЕСТ УПАКОВОЧНЫЕ РЕШЕНИЯ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НАРО-ФОМИНСК»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3971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6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0648" y="899592"/>
            <a:ext cx="659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ДИНАМИКА И СТРУКТУРА РАСХОДОВ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ОБЛАСТНОГО БЮДЖЕТА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/>
          </p:nvPr>
        </p:nvGraphicFramePr>
        <p:xfrm>
          <a:off x="332656" y="1475656"/>
          <a:ext cx="6120680" cy="7191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0539"/>
                <a:gridCol w="878774"/>
                <a:gridCol w="855023"/>
                <a:gridCol w="890650"/>
                <a:gridCol w="665018"/>
                <a:gridCol w="610676"/>
              </a:tblGrid>
              <a:tr h="57606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2024 </a:t>
                      </a: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год</a:t>
                      </a:r>
                      <a:endParaRPr lang="ru-RU" sz="105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План на 2025 год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2025 год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% испол-нения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Темп роста, %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Общегосударственные вопросы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4 992,5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4 996,3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4 854,7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34838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 оборона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89,9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72,2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69,7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96,5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77,6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 безопасность</a:t>
                      </a:r>
                      <a:r>
                        <a:rPr lang="ru-RU" sz="13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и правоохранительная деятельность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1 253,2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1 295,9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1 267,3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101,1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 экономика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18 792,0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20 885,0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19 965,8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95,6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106,2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Жилищно-коммунальное хозяйство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5 475,8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4 792,8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4 690,5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85,7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Охрана окружающей</a:t>
                      </a:r>
                      <a:r>
                        <a:rPr lang="ru-RU" sz="13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среды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2 485,5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144,8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118,7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82,0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32293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Образование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24 422,4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27 141,2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26 862,6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110,0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39837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Культура, кинематография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2 317,7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538,7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2 531,4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109,2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28059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Здравоохранение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9 194,8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10 026,9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9 901,7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107,7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 anchor="b"/>
                </a:tc>
              </a:tr>
              <a:tr h="39837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Социальная политика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26 003,0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31 785,8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31 749,4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122,1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Физическая культура и спорт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2 204,4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1 694,9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1 691,6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76,7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Средства массовой информации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319,6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324,1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324,1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101,4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65472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Обслуживание государст-венного и муниципального долга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2 526,5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4 407,0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4 187,1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95,0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165,7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Межбюджетные трансферты общего характера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5 451,9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5 497,6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5 497,6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100,0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100,8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46800"/>
                </a:tc>
              </a:tr>
              <a:tr h="39837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ИТОГО РАСХОДОВ</a:t>
                      </a:r>
                      <a:endParaRPr lang="ru-RU" sz="13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105</a:t>
                      </a:r>
                      <a:r>
                        <a:rPr lang="ru-RU" sz="1300" b="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529,2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b="0" kern="120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115 </a:t>
                      </a:r>
                      <a:r>
                        <a:rPr lang="ru-RU" sz="1300" b="0" kern="120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603,2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113 712,2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98,4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107,8</a:t>
                      </a:r>
                      <a:endParaRPr lang="ru-RU" sz="1300" b="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R="90000" marT="4680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942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82758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СТРУКТУРА РАСХОДОВ ОБЛАСТНОГО БЮДЖЕТА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85184" y="1115616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млн руб.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1551730"/>
              </p:ext>
            </p:extLst>
          </p:nvPr>
        </p:nvGraphicFramePr>
        <p:xfrm>
          <a:off x="296652" y="1331640"/>
          <a:ext cx="6264696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61314396"/>
              </p:ext>
            </p:extLst>
          </p:nvPr>
        </p:nvGraphicFramePr>
        <p:xfrm>
          <a:off x="476672" y="6761619"/>
          <a:ext cx="6120680" cy="2382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11517</TotalTime>
  <Words>7256</Words>
  <Application>Microsoft Office PowerPoint</Application>
  <PresentationFormat>Экран (4:3)</PresentationFormat>
  <Paragraphs>1837</Paragraphs>
  <Slides>41</Slides>
  <Notes>14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Тема Office</vt:lpstr>
      <vt:lpstr>Лист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Непрограммные направления деятельности  Территориального фонда обязательного медицинского страхования  Ульяновской области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ПРОФИЦИТ / ДЕФИЦИТ ОБЛАСТНОГО БЮДЖЕТА  И ГОСУДАРСТВЕННЫЙ ДОЛГ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u64</dc:creator>
  <cp:lastModifiedBy>U22</cp:lastModifiedBy>
  <cp:revision>871</cp:revision>
  <cp:lastPrinted>2025-04-30T11:39:54Z</cp:lastPrinted>
  <dcterms:created xsi:type="dcterms:W3CDTF">2021-04-21T04:22:44Z</dcterms:created>
  <dcterms:modified xsi:type="dcterms:W3CDTF">2026-05-27T11:34:39Z</dcterms:modified>
</cp:coreProperties>
</file>